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4660"/>
  </p:normalViewPr>
  <p:slideViewPr>
    <p:cSldViewPr>
      <p:cViewPr varScale="1">
        <p:scale>
          <a:sx n="68" d="100"/>
          <a:sy n="68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D4D9A-F1FF-49FD-847B-698A59EF7708}" type="datetimeFigureOut">
              <a:rPr lang="ru-RU" smtClean="0"/>
              <a:t>02.01.2014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86559-81C8-45A4-B8A9-83BD62445E2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86559-81C8-45A4-B8A9-83BD62445E25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86559-81C8-45A4-B8A9-83BD62445E25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BF97-6EE8-4C57-A92B-D7DDF932456B}" type="datetime1">
              <a:rPr lang="ru-RU" smtClean="0"/>
              <a:t>02.01.2014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834F-DC84-4FB2-9823-BCE749873BF7}" type="datetime1">
              <a:rPr lang="ru-RU" smtClean="0"/>
              <a:t>02.01.2014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342A-40A1-449E-B3D3-E8E37FDB023B}" type="datetime1">
              <a:rPr lang="ru-RU" smtClean="0"/>
              <a:t>02.01.2014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694-D0D9-4592-A84D-D464A0C87B4B}" type="datetime1">
              <a:rPr lang="ru-RU" smtClean="0"/>
              <a:t>02.01.2014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173E-1FA7-4F14-93AA-82EAC34FF953}" type="datetime1">
              <a:rPr lang="ru-RU" smtClean="0"/>
              <a:t>02.01.2014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0247-E4B9-4520-B3A0-BAF546A1794F}" type="datetime1">
              <a:rPr lang="ru-RU" smtClean="0"/>
              <a:t>02.01.2014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F174-77DA-428E-8AF5-CFDB382ABFE1}" type="datetime1">
              <a:rPr lang="ru-RU" smtClean="0"/>
              <a:t>02.01.2014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5121-6DCC-429D-9D7F-63F05831A2D9}" type="datetime1">
              <a:rPr lang="ru-RU" smtClean="0"/>
              <a:t>02.01.2014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CF04-FCC2-4444-97B7-A91F98EE84A4}" type="datetime1">
              <a:rPr lang="ru-RU" smtClean="0"/>
              <a:t>02.01.2014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131B-42EF-488D-B274-ECB2A5E5D220}" type="datetime1">
              <a:rPr lang="ru-RU" smtClean="0"/>
              <a:t>02.01.2014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2E7-1A64-4D94-9734-65B16E2EFD90}" type="datetime1">
              <a:rPr lang="ru-RU" smtClean="0"/>
              <a:t>02.01.2014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7ABD4-618F-43C3-997A-434256E59579}" type="datetime1">
              <a:rPr lang="ru-RU" smtClean="0"/>
              <a:t>02.01.2014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CF31D-FA48-4358-89F9-E2CB861B2A4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понятия объектных баз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Грищенко Д.С. ВМИ - 212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2-й манифест систем объектно-ориентированных баз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Увеличение функциональных возможностей:</a:t>
            </a:r>
          </a:p>
          <a:p>
            <a:r>
              <a:rPr lang="ru-RU" dirty="0" smtClean="0"/>
              <a:t>Все виды программируемого доступа к БД должны осуществляться через непроцедурный язык доступа высокого уровня;</a:t>
            </a:r>
          </a:p>
          <a:p>
            <a:r>
              <a:rPr lang="ru-RU" dirty="0" smtClean="0"/>
              <a:t>Наличие обновляемых представлений;</a:t>
            </a:r>
          </a:p>
          <a:p>
            <a:r>
              <a:rPr lang="ru-RU" dirty="0" smtClean="0"/>
              <a:t>Способы спецификации наборов:</a:t>
            </a:r>
          </a:p>
          <a:p>
            <a:pPr marL="914400" lvl="1" indent="-514350"/>
            <a:r>
              <a:rPr lang="ru-RU" dirty="0" smtClean="0"/>
              <a:t>Перечисление членов;</a:t>
            </a:r>
          </a:p>
          <a:p>
            <a:pPr marL="914400" lvl="1" indent="-514350"/>
            <a:r>
              <a:rPr lang="ru-RU" dirty="0" smtClean="0"/>
              <a:t>Использование языка запросов для задания членов. 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2-й манифест систем объектно-ориентированных баз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Предложения, следующие из открытости систем:</a:t>
            </a:r>
          </a:p>
          <a:p>
            <a:r>
              <a:rPr lang="ru-RU" dirty="0" smtClean="0"/>
              <a:t>SQL становится универсальным языком запроса данных;</a:t>
            </a:r>
          </a:p>
          <a:p>
            <a:r>
              <a:rPr lang="ru-RU" dirty="0" smtClean="0"/>
              <a:t>Запросы и ответы на них должны образовывать нижний уровень коммуникаций между клиентом и сервером;</a:t>
            </a:r>
          </a:p>
          <a:p>
            <a:r>
              <a:rPr lang="ru-RU" dirty="0" smtClean="0"/>
              <a:t>Языки будут поддерживаться на единой СУБД благодаря расширениям компилятора и сложной системе времени выполнения;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2-й манифест систем объектно-ориентированных баз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Результаты:</a:t>
            </a:r>
          </a:p>
          <a:p>
            <a:r>
              <a:rPr lang="ru-RU" dirty="0" smtClean="0"/>
              <a:t>доступ к СУБД должен осуществляться при помощи языка запросов;</a:t>
            </a:r>
          </a:p>
          <a:p>
            <a:r>
              <a:rPr lang="ru-RU" dirty="0"/>
              <a:t>С</a:t>
            </a:r>
            <a:r>
              <a:rPr lang="ru-RU" dirty="0" smtClean="0"/>
              <a:t>войство стабильности данных следует добавить ко многим языкам программирования;</a:t>
            </a:r>
          </a:p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3</a:t>
            </a:r>
            <a:r>
              <a:rPr lang="ru-RU" dirty="0" smtClean="0"/>
              <a:t>-й манифест систем объектно-ориентированных баз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Основные идеи:</a:t>
            </a:r>
          </a:p>
          <a:p>
            <a:r>
              <a:rPr lang="ru-RU" dirty="0" smtClean="0"/>
              <a:t>Набор предписаний и запретов, следование которым может привести к созданию СУБД следующего поколения.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3-й манифест систем объектно-ориентированных баз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RM</a:t>
            </a:r>
            <a:r>
              <a:rPr lang="ru-RU" dirty="0" smtClean="0"/>
              <a:t> – предписания:</a:t>
            </a:r>
          </a:p>
          <a:p>
            <a:r>
              <a:rPr lang="ru-RU" dirty="0" smtClean="0"/>
              <a:t>Скалярные типы;</a:t>
            </a:r>
          </a:p>
          <a:p>
            <a:r>
              <a:rPr lang="ru-RU" dirty="0" smtClean="0"/>
              <a:t>Типизация скалярных значений;</a:t>
            </a:r>
          </a:p>
          <a:p>
            <a:r>
              <a:rPr lang="ru-RU" dirty="0" smtClean="0"/>
              <a:t>Скалярные операции;</a:t>
            </a:r>
          </a:p>
          <a:p>
            <a:r>
              <a:rPr lang="ru-RU" dirty="0" smtClean="0"/>
              <a:t>Реальные и возможные представления;</a:t>
            </a:r>
          </a:p>
          <a:p>
            <a:r>
              <a:rPr lang="ru-RU" dirty="0" smtClean="0"/>
              <a:t>Раскрытие возможных представлений;</a:t>
            </a:r>
          </a:p>
          <a:p>
            <a:r>
              <a:rPr lang="ru-RU" dirty="0" smtClean="0"/>
              <a:t>Генератор типа </a:t>
            </a:r>
            <a:r>
              <a:rPr lang="en-US" dirty="0" smtClean="0"/>
              <a:t>TUPLE</a:t>
            </a:r>
            <a:r>
              <a:rPr lang="ru-RU" dirty="0" smtClean="0"/>
              <a:t>;</a:t>
            </a:r>
          </a:p>
          <a:p>
            <a:r>
              <a:rPr lang="ru-RU" dirty="0" smtClean="0"/>
              <a:t>Генератор типа </a:t>
            </a:r>
            <a:r>
              <a:rPr lang="en-US" dirty="0" smtClean="0"/>
              <a:t>RELATION;</a:t>
            </a:r>
          </a:p>
          <a:p>
            <a:r>
              <a:rPr lang="ru-RU" dirty="0" smtClean="0"/>
              <a:t>Операция сравнения по равенству, “=”;</a:t>
            </a:r>
          </a:p>
          <a:p>
            <a:r>
              <a:rPr lang="ru-RU" dirty="0" smtClean="0"/>
              <a:t>Кортеж</a:t>
            </a:r>
            <a:r>
              <a:rPr lang="en-US" dirty="0" smtClean="0"/>
              <a:t> – </a:t>
            </a:r>
            <a:r>
              <a:rPr lang="ru-RU" dirty="0" smtClean="0"/>
              <a:t>множество упорядоченных триплетов;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3-й манифест систем объектно-ориентированных баз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RM</a:t>
            </a:r>
            <a:r>
              <a:rPr lang="ru-RU" dirty="0" smtClean="0"/>
              <a:t> – предписания:</a:t>
            </a:r>
          </a:p>
          <a:p>
            <a:r>
              <a:rPr lang="ru-RU" dirty="0" smtClean="0"/>
              <a:t>Значение отношения состоит из заголовка и тела;</a:t>
            </a:r>
          </a:p>
          <a:p>
            <a:r>
              <a:rPr lang="ru-RU" dirty="0" smtClean="0"/>
              <a:t>Скалярные переменные; </a:t>
            </a:r>
          </a:p>
          <a:p>
            <a:r>
              <a:rPr lang="ru-RU" dirty="0" smtClean="0"/>
              <a:t>Переменные отношений (</a:t>
            </a:r>
            <a:r>
              <a:rPr lang="en-US" dirty="0" err="1" smtClean="0"/>
              <a:t>relvars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ru-RU" dirty="0" smtClean="0"/>
              <a:t>Реальные и виртуальные </a:t>
            </a:r>
            <a:r>
              <a:rPr lang="en-US" dirty="0" err="1" smtClean="0"/>
              <a:t>relvars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Возможные ключи;</a:t>
            </a:r>
          </a:p>
          <a:p>
            <a:r>
              <a:rPr lang="ru-RU" dirty="0" smtClean="0"/>
              <a:t>Базы данных – именованный контейнер </a:t>
            </a:r>
            <a:r>
              <a:rPr lang="en-US" dirty="0" err="1" smtClean="0"/>
              <a:t>relvars</a:t>
            </a:r>
            <a:r>
              <a:rPr lang="ru-RU" dirty="0" smtClean="0"/>
              <a:t>;</a:t>
            </a:r>
          </a:p>
          <a:p>
            <a:r>
              <a:rPr lang="ru-RU" dirty="0" smtClean="0"/>
              <a:t>Кортежные переменные;</a:t>
            </a:r>
          </a:p>
          <a:p>
            <a:r>
              <a:rPr lang="ru-RU" dirty="0" smtClean="0"/>
              <a:t>Каждая транзакция должна взаимодействовать в точности с одной</a:t>
            </a:r>
            <a:r>
              <a:rPr lang="en-US" dirty="0" smtClean="0"/>
              <a:t> </a:t>
            </a:r>
            <a:r>
              <a:rPr lang="ru-RU" dirty="0" smtClean="0"/>
              <a:t>БД;</a:t>
            </a:r>
          </a:p>
          <a:p>
            <a:r>
              <a:rPr lang="ru-RU" dirty="0" smtClean="0"/>
              <a:t>Поддержка операций реляционной алгебры;</a:t>
            </a:r>
          </a:p>
          <a:p>
            <a:r>
              <a:rPr lang="ru-RU" dirty="0" smtClean="0"/>
              <a:t>Имена </a:t>
            </a:r>
            <a:r>
              <a:rPr lang="en-US" dirty="0" err="1" smtClean="0"/>
              <a:t>relvars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ru-RU" dirty="0" smtClean="0"/>
              <a:t>селекторы отношений должны быть допустимыми реляционными выражениями.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3-й манифест систем объектно-ориентированных баз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RM</a:t>
            </a:r>
            <a:r>
              <a:rPr lang="ru-RU" dirty="0" smtClean="0"/>
              <a:t> – предписания:</a:t>
            </a:r>
          </a:p>
          <a:p>
            <a:r>
              <a:rPr lang="ru-RU" dirty="0" smtClean="0"/>
              <a:t>Логические выражения;</a:t>
            </a:r>
          </a:p>
          <a:p>
            <a:r>
              <a:rPr lang="ru-RU" dirty="0"/>
              <a:t>Д</a:t>
            </a:r>
            <a:r>
              <a:rPr lang="ru-RU" dirty="0" smtClean="0"/>
              <a:t>ля каждой </a:t>
            </a:r>
            <a:r>
              <a:rPr lang="ru-RU" dirty="0" err="1" smtClean="0"/>
              <a:t>relvar</a:t>
            </a:r>
            <a:r>
              <a:rPr lang="ru-RU" dirty="0" smtClean="0"/>
              <a:t> имеется соответствующий предикат </a:t>
            </a:r>
            <a:r>
              <a:rPr lang="ru-RU" dirty="0" err="1" smtClean="0"/>
              <a:t>relvar</a:t>
            </a:r>
            <a:r>
              <a:rPr lang="ru-RU" dirty="0" smtClean="0"/>
              <a:t>, и для каждой базы данных имеется соответствующий предикат базы данных;</a:t>
            </a:r>
          </a:p>
          <a:p>
            <a:r>
              <a:rPr lang="ru-RU" dirty="0"/>
              <a:t>К</a:t>
            </a:r>
            <a:r>
              <a:rPr lang="ru-RU" dirty="0" smtClean="0"/>
              <a:t>аждая база данных должна включать набор </a:t>
            </a:r>
            <a:r>
              <a:rPr lang="ru-RU" dirty="0" err="1" smtClean="0"/>
              <a:t>relvar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3-й манифест систем объектно-ориентированных баз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RM – </a:t>
            </a:r>
            <a:r>
              <a:rPr lang="ru-RU" dirty="0" smtClean="0"/>
              <a:t>запреты:</a:t>
            </a:r>
          </a:p>
          <a:p>
            <a:r>
              <a:rPr lang="ru-RU" dirty="0" smtClean="0"/>
              <a:t>Для каждого отношения </a:t>
            </a:r>
            <a:r>
              <a:rPr lang="ru-RU" dirty="0" err="1" smtClean="0"/>
              <a:t>r</a:t>
            </a:r>
            <a:r>
              <a:rPr lang="ru-RU" dirty="0" smtClean="0"/>
              <a:t>, атрибуты должны различаться своими именами;</a:t>
            </a:r>
          </a:p>
          <a:p>
            <a:r>
              <a:rPr lang="ru-RU" dirty="0"/>
              <a:t>Д</a:t>
            </a:r>
            <a:r>
              <a:rPr lang="ru-RU" dirty="0" smtClean="0"/>
              <a:t>ля каждого отношения </a:t>
            </a:r>
            <a:r>
              <a:rPr lang="ru-RU" dirty="0" err="1" smtClean="0"/>
              <a:t>r</a:t>
            </a:r>
            <a:r>
              <a:rPr lang="ru-RU" dirty="0" smtClean="0"/>
              <a:t>, кортежи должны различаться своими значениями;</a:t>
            </a:r>
          </a:p>
          <a:p>
            <a:r>
              <a:rPr lang="ru-RU" dirty="0"/>
              <a:t>К</a:t>
            </a:r>
            <a:r>
              <a:rPr lang="ru-RU" dirty="0" smtClean="0"/>
              <a:t>ортежи </a:t>
            </a:r>
            <a:r>
              <a:rPr lang="ru-RU" dirty="0" err="1" smtClean="0"/>
              <a:t>r</a:t>
            </a:r>
            <a:r>
              <a:rPr lang="ru-RU" dirty="0" smtClean="0"/>
              <a:t> должны различаться своими значениями;</a:t>
            </a:r>
          </a:p>
          <a:p>
            <a:r>
              <a:rPr lang="ru-RU" dirty="0"/>
              <a:t>О</a:t>
            </a:r>
            <a:r>
              <a:rPr lang="ru-RU" dirty="0" smtClean="0"/>
              <a:t>тсутствие концепции отношения, в котором некоторый кортеж включает некоторый атрибут, не имеющий значения;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3-й манифест систем объектно-ориентированных баз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RM – </a:t>
            </a:r>
            <a:r>
              <a:rPr lang="ru-RU" dirty="0" smtClean="0"/>
              <a:t>запреты:</a:t>
            </a:r>
          </a:p>
          <a:p>
            <a:r>
              <a:rPr lang="ru-RU" dirty="0"/>
              <a:t>О</a:t>
            </a:r>
            <a:r>
              <a:rPr lang="ru-RU" dirty="0" smtClean="0"/>
              <a:t>тношения без атрибутов приемлемы;</a:t>
            </a:r>
          </a:p>
          <a:p>
            <a:r>
              <a:rPr lang="ru-RU" dirty="0" smtClean="0"/>
              <a:t>Не должны поддерживаться </a:t>
            </a:r>
            <a:r>
              <a:rPr lang="ru-RU" dirty="0" err="1" smtClean="0"/>
              <a:t>покортежные</a:t>
            </a:r>
            <a:r>
              <a:rPr lang="ru-RU" dirty="0" smtClean="0"/>
              <a:t> операции над </a:t>
            </a:r>
            <a:r>
              <a:rPr lang="ru-RU" dirty="0" err="1" smtClean="0"/>
              <a:t>relvar</a:t>
            </a:r>
            <a:r>
              <a:rPr lang="ru-RU" dirty="0" smtClean="0"/>
              <a:t> или отношениями;</a:t>
            </a:r>
          </a:p>
          <a:p>
            <a:r>
              <a:rPr lang="ru-RU" dirty="0" smtClean="0"/>
              <a:t>Отсутствие сложных атрибутов;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3-й манифест систем объектно-ориентированных баз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ОО – </a:t>
            </a:r>
            <a:r>
              <a:rPr lang="ru-RU" dirty="0" err="1" smtClean="0"/>
              <a:t>преписания</a:t>
            </a:r>
            <a:r>
              <a:rPr lang="ru-RU" dirty="0" smtClean="0"/>
              <a:t>:</a:t>
            </a:r>
          </a:p>
          <a:p>
            <a:r>
              <a:rPr lang="ru-RU" dirty="0" smtClean="0"/>
              <a:t>Допускается проверка типов во время компиляции;</a:t>
            </a:r>
          </a:p>
          <a:p>
            <a:r>
              <a:rPr lang="ru-RU" dirty="0"/>
              <a:t>П</a:t>
            </a:r>
            <a:r>
              <a:rPr lang="ru-RU" dirty="0" smtClean="0"/>
              <a:t>оддерживается наследование типов;</a:t>
            </a:r>
          </a:p>
          <a:p>
            <a:r>
              <a:rPr lang="ru-RU" dirty="0"/>
              <a:t>Д</a:t>
            </a:r>
            <a:r>
              <a:rPr lang="ru-RU" dirty="0" smtClean="0"/>
              <a:t>олжны поддерживаться вложенные транзакции;</a:t>
            </a:r>
          </a:p>
          <a:p>
            <a:pPr>
              <a:buNone/>
            </a:pPr>
            <a:r>
              <a:rPr lang="ru-RU" dirty="0" smtClean="0"/>
              <a:t>ОО – запреты:</a:t>
            </a:r>
          </a:p>
          <a:p>
            <a:r>
              <a:rPr lang="ru-RU" dirty="0"/>
              <a:t>П</a:t>
            </a:r>
            <a:r>
              <a:rPr lang="ru-RU" dirty="0" smtClean="0"/>
              <a:t>еременные </a:t>
            </a:r>
            <a:r>
              <a:rPr lang="ru-RU" dirty="0" err="1" smtClean="0"/>
              <a:t>relvar</a:t>
            </a:r>
            <a:r>
              <a:rPr lang="ru-RU" dirty="0" smtClean="0"/>
              <a:t> – это не домены;</a:t>
            </a:r>
          </a:p>
          <a:p>
            <a:r>
              <a:rPr lang="ru-RU" dirty="0"/>
              <a:t>Н</a:t>
            </a:r>
            <a:r>
              <a:rPr lang="ru-RU" dirty="0" smtClean="0"/>
              <a:t>икакая </a:t>
            </a:r>
            <a:r>
              <a:rPr lang="ru-RU" dirty="0" err="1" smtClean="0"/>
              <a:t>relvar</a:t>
            </a:r>
            <a:r>
              <a:rPr lang="ru-RU" dirty="0" smtClean="0"/>
              <a:t> базы данных не должна содержать атрибут типа </a:t>
            </a:r>
            <a:r>
              <a:rPr lang="en-US" dirty="0" smtClean="0"/>
              <a:t>pointer.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dirty="0" smtClean="0"/>
              <a:t>Причины появления систем баз данных, основанных не на реляционной </a:t>
            </a:r>
            <a:br>
              <a:rPr lang="ru-RU" sz="2000" dirty="0" smtClean="0"/>
            </a:br>
            <a:r>
              <a:rPr lang="ru-RU" sz="2000" dirty="0" smtClean="0"/>
              <a:t>модели данных</a:t>
            </a:r>
            <a:endParaRPr lang="ru-RU" sz="2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Отсутствие типов данных со сложной структурой: коллекции, </a:t>
            </a:r>
            <a:r>
              <a:rPr lang="ru-RU" dirty="0" err="1" smtClean="0"/>
              <a:t>геоданные</a:t>
            </a:r>
            <a:r>
              <a:rPr lang="ru-RU" dirty="0" smtClean="0"/>
              <a:t>, документы;</a:t>
            </a:r>
          </a:p>
          <a:p>
            <a:r>
              <a:rPr lang="ru-RU" dirty="0" smtClean="0"/>
              <a:t>Отсутствие поддержки концепции ООП;</a:t>
            </a:r>
          </a:p>
          <a:p>
            <a:r>
              <a:rPr lang="ru-RU" dirty="0" smtClean="0"/>
              <a:t>Отсутствие атомарных типов данных;</a:t>
            </a:r>
          </a:p>
          <a:p>
            <a:r>
              <a:rPr lang="ru-RU" dirty="0" smtClean="0"/>
              <a:t>Отсутствие пользовательских типов данных.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3-й манифест систем объектно-ориентированных баз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Результат:</a:t>
            </a:r>
          </a:p>
          <a:p>
            <a:r>
              <a:rPr lang="ru-RU" dirty="0" smtClean="0"/>
              <a:t>Выпуск коммерческих продуктов, основанных на идеях третьего манифеста.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 системы баз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Особенности:</a:t>
            </a:r>
          </a:p>
          <a:p>
            <a:r>
              <a:rPr lang="ru-RU" dirty="0" smtClean="0"/>
              <a:t>Использование внешней памяти;</a:t>
            </a:r>
          </a:p>
          <a:p>
            <a:r>
              <a:rPr lang="ru-RU" dirty="0" smtClean="0"/>
              <a:t>Параллелизм;</a:t>
            </a:r>
          </a:p>
          <a:p>
            <a:r>
              <a:rPr lang="ru-RU" dirty="0" smtClean="0"/>
              <a:t>Восстановление;</a:t>
            </a:r>
          </a:p>
          <a:p>
            <a:r>
              <a:rPr lang="ru-RU" dirty="0" smtClean="0"/>
              <a:t>Нерегламентированные запросы. </a:t>
            </a:r>
          </a:p>
          <a:p>
            <a:pPr>
              <a:buNone/>
            </a:pPr>
            <a:r>
              <a:rPr lang="ru-RU" dirty="0" smtClean="0"/>
              <a:t>Примеры:</a:t>
            </a:r>
          </a:p>
          <a:p>
            <a:r>
              <a:rPr lang="en-US" dirty="0" smtClean="0"/>
              <a:t>Versant, </a:t>
            </a:r>
            <a:r>
              <a:rPr lang="en-US" dirty="0" err="1" smtClean="0"/>
              <a:t>Symbolics</a:t>
            </a:r>
            <a:r>
              <a:rPr lang="en-US" dirty="0" smtClean="0"/>
              <a:t> </a:t>
            </a:r>
            <a:r>
              <a:rPr lang="en-US" dirty="0" err="1" smtClean="0"/>
              <a:t>Statice</a:t>
            </a:r>
            <a:r>
              <a:rPr lang="en-US" dirty="0" smtClean="0"/>
              <a:t>, </a:t>
            </a:r>
            <a:r>
              <a:rPr lang="en-US" dirty="0" err="1" smtClean="0"/>
              <a:t>Grapael</a:t>
            </a:r>
            <a:r>
              <a:rPr lang="en-US" dirty="0" smtClean="0"/>
              <a:t> G-Base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21</a:t>
            </a:fld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Объектно</a:t>
            </a:r>
            <a:r>
              <a:rPr lang="ru-RU" dirty="0" smtClean="0"/>
              <a:t> – реляционные системы БД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Особенности:</a:t>
            </a:r>
          </a:p>
          <a:p>
            <a:r>
              <a:rPr lang="ru-RU" dirty="0" smtClean="0"/>
              <a:t>Определяемые пользователем типы;</a:t>
            </a:r>
          </a:p>
          <a:p>
            <a:r>
              <a:rPr lang="ru-RU" dirty="0" smtClean="0"/>
              <a:t>Определяемые пользователем функции;</a:t>
            </a:r>
          </a:p>
          <a:p>
            <a:r>
              <a:rPr lang="ru-RU" dirty="0" smtClean="0"/>
              <a:t>Составные типы данных;</a:t>
            </a:r>
          </a:p>
          <a:p>
            <a:r>
              <a:rPr lang="ru-RU" dirty="0" smtClean="0"/>
              <a:t>Объектные типы и таблицы;</a:t>
            </a:r>
          </a:p>
          <a:p>
            <a:r>
              <a:rPr lang="ru-RU" dirty="0" smtClean="0"/>
              <a:t>Наследование типов и таблиц;</a:t>
            </a:r>
          </a:p>
          <a:p>
            <a:pPr>
              <a:buNone/>
            </a:pPr>
            <a:r>
              <a:rPr lang="ru-RU" dirty="0" smtClean="0"/>
              <a:t>Примеры:</a:t>
            </a:r>
          </a:p>
          <a:p>
            <a:r>
              <a:rPr lang="en-US" dirty="0" smtClean="0"/>
              <a:t>Oracle, DB 2, </a:t>
            </a:r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UniSQL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22</a:t>
            </a:fld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NoSQL</a:t>
            </a:r>
            <a:r>
              <a:rPr lang="ru-RU" dirty="0" smtClean="0"/>
              <a:t>: основные идеи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dirty="0" smtClean="0"/>
              <a:t>е используется </a:t>
            </a:r>
            <a:r>
              <a:rPr lang="en-US" dirty="0" smtClean="0"/>
              <a:t>SQL;</a:t>
            </a:r>
            <a:endParaRPr lang="ru-RU" dirty="0" smtClean="0"/>
          </a:p>
          <a:p>
            <a:r>
              <a:rPr lang="ru-RU" dirty="0" smtClean="0"/>
              <a:t>Неструктурированные данные. Структура данных не регламентирована</a:t>
            </a:r>
            <a:r>
              <a:rPr lang="en-US" dirty="0" smtClean="0"/>
              <a:t>;</a:t>
            </a:r>
          </a:p>
          <a:p>
            <a:r>
              <a:rPr lang="ru-RU" dirty="0" smtClean="0"/>
              <a:t>Представление данных в виде агрегатов.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ru-RU" dirty="0" smtClean="0"/>
              <a:t>хранилища оперируют с сущностями, как с целостными объектами;</a:t>
            </a:r>
          </a:p>
          <a:p>
            <a:r>
              <a:rPr lang="ru-RU" dirty="0" smtClean="0"/>
              <a:t>Распределенные системы, без совместно используемых ресурсов.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23</a:t>
            </a:fld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ru-RU" dirty="0" smtClean="0"/>
              <a:t>СУБД.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БД на основе графов:</a:t>
            </a:r>
            <a:endParaRPr lang="en-US" dirty="0" smtClean="0"/>
          </a:p>
          <a:p>
            <a:r>
              <a:rPr lang="en-US" dirty="0" smtClean="0"/>
              <a:t>Neo4j</a:t>
            </a:r>
            <a:endParaRPr lang="en-US" dirty="0"/>
          </a:p>
          <a:p>
            <a:r>
              <a:rPr lang="en-US" dirty="0" smtClean="0"/>
              <a:t>DEX</a:t>
            </a:r>
          </a:p>
          <a:p>
            <a:pPr>
              <a:buNone/>
            </a:pPr>
            <a:r>
              <a:rPr lang="ru-RU" dirty="0" err="1" smtClean="0"/>
              <a:t>Документо</a:t>
            </a:r>
            <a:r>
              <a:rPr lang="ru-RU" dirty="0"/>
              <a:t> </a:t>
            </a:r>
            <a:r>
              <a:rPr lang="ru-RU" dirty="0" smtClean="0"/>
              <a:t>– ориентированные БД:</a:t>
            </a:r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IBM Lotus Notes</a:t>
            </a:r>
          </a:p>
          <a:p>
            <a:pPr>
              <a:buNone/>
            </a:pPr>
            <a:r>
              <a:rPr lang="ru-RU" dirty="0" smtClean="0"/>
              <a:t>«Ключ - значение»</a:t>
            </a:r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Azure Table Storage</a:t>
            </a:r>
          </a:p>
          <a:p>
            <a:pPr>
              <a:buNone/>
            </a:pPr>
            <a:r>
              <a:rPr lang="ru-RU" dirty="0" err="1" smtClean="0"/>
              <a:t>Поколоночные</a:t>
            </a:r>
            <a:r>
              <a:rPr lang="ru-RU" dirty="0" smtClean="0"/>
              <a:t> БД</a:t>
            </a:r>
          </a:p>
          <a:p>
            <a:r>
              <a:rPr lang="en-US" dirty="0" err="1" smtClean="0"/>
              <a:t>SciDB</a:t>
            </a:r>
            <a:endParaRPr lang="en-US" dirty="0" smtClean="0"/>
          </a:p>
          <a:p>
            <a:r>
              <a:rPr lang="en-US" dirty="0" err="1" smtClean="0"/>
              <a:t>Hadoop</a:t>
            </a: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24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1-й манифест систем объектно-ориентированных баз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Основные идеи:</a:t>
            </a:r>
          </a:p>
          <a:p>
            <a:r>
              <a:rPr lang="ru-RU" dirty="0" smtClean="0"/>
              <a:t>Описание характеристик ОО баз данных;</a:t>
            </a:r>
          </a:p>
          <a:p>
            <a:r>
              <a:rPr lang="ru-RU" dirty="0" smtClean="0"/>
              <a:t>СУБД должна в максимальной степени находиться на уровне современных ОО ЯП;</a:t>
            </a:r>
          </a:p>
          <a:p>
            <a:r>
              <a:rPr lang="ru-RU" dirty="0" smtClean="0"/>
              <a:t>Новые системы необходимо строить на базе новой ОО модели данных, без использования существующей реляционной модели.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Обязательные свойства ОО баз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Сложные объекты (строятся из более простых);</a:t>
            </a:r>
          </a:p>
          <a:p>
            <a:r>
              <a:rPr lang="ru-RU" dirty="0" err="1" smtClean="0"/>
              <a:t>Идентифицируемость</a:t>
            </a:r>
            <a:r>
              <a:rPr lang="ru-RU" dirty="0" smtClean="0"/>
              <a:t>;</a:t>
            </a:r>
          </a:p>
          <a:p>
            <a:r>
              <a:rPr lang="ru-RU" dirty="0"/>
              <a:t>И</a:t>
            </a:r>
            <a:r>
              <a:rPr lang="ru-RU" dirty="0" smtClean="0"/>
              <a:t>нкапсуляция;</a:t>
            </a:r>
          </a:p>
          <a:p>
            <a:r>
              <a:rPr lang="ru-RU" dirty="0"/>
              <a:t>Т</a:t>
            </a:r>
            <a:r>
              <a:rPr lang="ru-RU" dirty="0" smtClean="0"/>
              <a:t>ипы и классы и их иерархии;</a:t>
            </a:r>
          </a:p>
          <a:p>
            <a:r>
              <a:rPr lang="ru-RU" dirty="0"/>
              <a:t>П</a:t>
            </a:r>
            <a:r>
              <a:rPr lang="ru-RU" dirty="0" smtClean="0"/>
              <a:t>ерекрытие, перегрузка;</a:t>
            </a:r>
          </a:p>
          <a:p>
            <a:r>
              <a:rPr lang="ru-RU" dirty="0" smtClean="0"/>
              <a:t>Вычислительная полнота.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Обязательные свойства ОО баз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Расширяемость;</a:t>
            </a:r>
          </a:p>
          <a:p>
            <a:r>
              <a:rPr lang="ru-RU" dirty="0" smtClean="0"/>
              <a:t>Стабильность;</a:t>
            </a:r>
          </a:p>
          <a:p>
            <a:r>
              <a:rPr lang="ru-RU" dirty="0" smtClean="0"/>
              <a:t>Управление вторичной памятью;</a:t>
            </a:r>
          </a:p>
          <a:p>
            <a:r>
              <a:rPr lang="ru-RU" dirty="0" smtClean="0"/>
              <a:t>Параллелизм;</a:t>
            </a:r>
          </a:p>
          <a:p>
            <a:r>
              <a:rPr lang="ru-RU" dirty="0" smtClean="0"/>
              <a:t>Восстановление.</a:t>
            </a:r>
          </a:p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1-й манифест систем объектно-ориентированных баз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Результат:</a:t>
            </a:r>
          </a:p>
          <a:p>
            <a:r>
              <a:rPr lang="ru-RU" dirty="0" smtClean="0"/>
              <a:t>Разработка стандарта </a:t>
            </a:r>
            <a:r>
              <a:rPr lang="en-US" dirty="0" smtClean="0"/>
              <a:t>ODMG </a:t>
            </a:r>
            <a:r>
              <a:rPr lang="ru-RU" dirty="0" smtClean="0"/>
              <a:t>ОО баз данных.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2</a:t>
            </a:r>
            <a:r>
              <a:rPr lang="ru-RU" dirty="0" smtClean="0"/>
              <a:t>-й манифест систем объектно-ориентированных баз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Основные идеи:</a:t>
            </a:r>
          </a:p>
          <a:p>
            <a:r>
              <a:rPr lang="ru-RU" dirty="0" smtClean="0"/>
              <a:t>Новые системы необходимо строить на базе существующей </a:t>
            </a:r>
            <a:r>
              <a:rPr lang="en-US" dirty="0" smtClean="0"/>
              <a:t>SQL-</a:t>
            </a:r>
            <a:r>
              <a:rPr lang="ru-RU" dirty="0" smtClean="0"/>
              <a:t>модели;</a:t>
            </a:r>
          </a:p>
          <a:p>
            <a:r>
              <a:rPr lang="ru-RU" dirty="0" smtClean="0"/>
              <a:t>Выделены характеристики, которыми должны обладать менеджеры баз данных третьего поколения.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2-й манифест систем объектно-ориентированных баз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Основные принципы:</a:t>
            </a:r>
          </a:p>
          <a:p>
            <a:r>
              <a:rPr lang="ru-RU" sz="2400" dirty="0" smtClean="0"/>
              <a:t>помимо традиционных услуг по управлению данными, СУБД третьего поколения должны обеспечивать поддержку более богатых структур объектов и правил;</a:t>
            </a:r>
          </a:p>
          <a:p>
            <a:r>
              <a:rPr lang="ru-RU" sz="2400" dirty="0" smtClean="0"/>
              <a:t>СУБД третьего поколения должны включать в себя СУБД второго поколения;</a:t>
            </a:r>
          </a:p>
          <a:p>
            <a:r>
              <a:rPr lang="ru-RU" sz="2400" dirty="0" smtClean="0"/>
              <a:t>СУБД третьего поколения должны быть открытыми для других подсистем.</a:t>
            </a:r>
            <a:endParaRPr lang="ru-RU" sz="24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2-й манифест систем объектно-ориентированных баз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800" dirty="0" smtClean="0"/>
              <a:t>Предложения по управлению объектами и правилами:</a:t>
            </a:r>
          </a:p>
          <a:p>
            <a:r>
              <a:rPr lang="ru-RU" sz="2800" dirty="0" smtClean="0"/>
              <a:t>Разнообразие системы типов;</a:t>
            </a:r>
          </a:p>
          <a:p>
            <a:r>
              <a:rPr lang="ru-RU" sz="2800" dirty="0" smtClean="0"/>
              <a:t>Наследование;</a:t>
            </a:r>
          </a:p>
          <a:p>
            <a:r>
              <a:rPr lang="ru-RU" sz="2800" dirty="0" smtClean="0"/>
              <a:t>Функции, процедуры, методы БД, инкапсуляция;</a:t>
            </a:r>
          </a:p>
          <a:p>
            <a:r>
              <a:rPr lang="ru-RU" sz="2800" dirty="0" smtClean="0"/>
              <a:t>Уникальные идентификаторы записей должны задаваться только, если недоступен определенный пользователем первичный ключ;</a:t>
            </a:r>
          </a:p>
          <a:p>
            <a:r>
              <a:rPr lang="ru-RU" sz="2800" dirty="0" smtClean="0"/>
              <a:t>Правила – одни из ключевых характеристик будущих систем.</a:t>
            </a:r>
            <a:endParaRPr lang="ru-RU" sz="28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Грищенко Д.С. ВМИ - 212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F31D-FA48-4358-89F9-E2CB861B2A4C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1045</Words>
  <Application>Microsoft Office PowerPoint</Application>
  <PresentationFormat>Экран (4:3)</PresentationFormat>
  <Paragraphs>196</Paragraphs>
  <Slides>24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Основные понятия объектных баз данных</vt:lpstr>
      <vt:lpstr>Причины появления систем баз данных, основанных не на реляционной  модели данных</vt:lpstr>
      <vt:lpstr>1-й манифест систем объектно-ориентированных баз данных</vt:lpstr>
      <vt:lpstr>Обязательные свойства ОО баз данных</vt:lpstr>
      <vt:lpstr>Обязательные свойства ОО баз данных</vt:lpstr>
      <vt:lpstr>1-й манифест систем объектно-ориентированных баз данных</vt:lpstr>
      <vt:lpstr>2-й манифест систем объектно-ориентированных баз данных</vt:lpstr>
      <vt:lpstr>2-й манифест систем объектно-ориентированных баз данных</vt:lpstr>
      <vt:lpstr>2-й манифест систем объектно-ориентированных баз данных</vt:lpstr>
      <vt:lpstr>2-й манифест систем объектно-ориентированных баз данных</vt:lpstr>
      <vt:lpstr>2-й манифест систем объектно-ориентированных баз данных</vt:lpstr>
      <vt:lpstr>2-й манифест систем объектно-ориентированных баз данных</vt:lpstr>
      <vt:lpstr>3-й манифест систем объектно-ориентированных баз данных</vt:lpstr>
      <vt:lpstr>3-й манифест систем объектно-ориентированных баз данных</vt:lpstr>
      <vt:lpstr>3-й манифест систем объектно-ориентированных баз данных</vt:lpstr>
      <vt:lpstr>3-й манифест систем объектно-ориентированных баз данных</vt:lpstr>
      <vt:lpstr>3-й манифест систем объектно-ориентированных баз данных</vt:lpstr>
      <vt:lpstr>3-й манифест систем объектно-ориентированных баз данных</vt:lpstr>
      <vt:lpstr>3-й манифест систем объектно-ориентированных баз данных</vt:lpstr>
      <vt:lpstr>3-й манифест систем объектно-ориентированных баз данных</vt:lpstr>
      <vt:lpstr>ОО системы баз данных</vt:lpstr>
      <vt:lpstr>Объектно – реляционные системы БД</vt:lpstr>
      <vt:lpstr>NoSQL: основные идеи</vt:lpstr>
      <vt:lpstr>NoSQL СУБД.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понятия объектных баз данных</dc:title>
  <dc:creator>Дмитрий Грищенко</dc:creator>
  <cp:lastModifiedBy>Дмитрий Грищенко</cp:lastModifiedBy>
  <cp:revision>45</cp:revision>
  <dcterms:created xsi:type="dcterms:W3CDTF">2014-01-02T06:45:50Z</dcterms:created>
  <dcterms:modified xsi:type="dcterms:W3CDTF">2014-01-02T08:52:47Z</dcterms:modified>
</cp:coreProperties>
</file>