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authors.xml" ContentType="application/vnd.ms-powerpoint.authors+xml"/>
  <Override PartName="/ppt/comments/modernComment_10A_B21D190F.xml" ContentType="application/vnd.ms-powerpoint.comments+xml"/>
  <Override PartName="/ppt/comments/modernComment_10B_4F1E2929.xml" ContentType="application/vnd.ms-powerpoint.comments+xml"/>
  <Override PartName="/ppt/comments/modernComment_10D_E2E08C78.xml" ContentType="application/vnd.ms-powerpoint.comments+xml"/>
  <Override PartName="/ppt/comments/modernComment_111_24D50C7C.xml" ContentType="application/vnd.ms-powerpoint.comments+xml"/>
  <Override PartName="/ppt/comments/modernComment_110_1978C693.xml" ContentType="application/vnd.ms-powerpoint.comments+xml"/>
  <Override PartName="/ppt/comments/modernComment_112_77915B54.xml" ContentType="application/vnd.ms-powerpoint.comments+xml"/>
  <Override PartName="/ppt/theme/theme1.xml" ContentType="application/vnd.openxmlformats-officedocument.theme+xml"/>
  <Override PartName="/ppt/comments/modernComment_10F_750DB4AD.xml" ContentType="application/vnd.ms-powerpoint.comments+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56" r:id="rId3"/>
    <p:sldId id="276" r:id="rId4"/>
    <p:sldId id="265" r:id="rId5"/>
    <p:sldId id="266" r:id="rId6"/>
    <p:sldId id="267" r:id="rId7"/>
    <p:sldId id="268" r:id="rId8"/>
    <p:sldId id="269" r:id="rId9"/>
    <p:sldId id="273" r:id="rId10"/>
    <p:sldId id="272" r:id="rId11"/>
    <p:sldId id="274" r:id="rId12"/>
    <p:sldId id="271" r:id="rId13"/>
    <p:sldId id="275" r:id="rId14"/>
    <p:sldId id="277" r:id="rId1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54322CB-A36B-AEA7-BFCD-944FD1600D06}" name="IGOR ALMEIDA MARTINS DA SILVA" initials="IS" userId="S::igor.silva106@fatec.sp.gov.br::6eb85535-6b11-4875-9e99-8be4238faf4d"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4E17"/>
    <a:srgbClr val="041452"/>
    <a:srgbClr val="006F9A"/>
    <a:srgbClr val="2F5597"/>
    <a:srgbClr val="02729C"/>
    <a:srgbClr val="E07521"/>
    <a:srgbClr val="E06D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51" autoAdjust="0"/>
    <p:restoredTop sz="94660"/>
  </p:normalViewPr>
  <p:slideViewPr>
    <p:cSldViewPr snapToGrid="0">
      <p:cViewPr varScale="1">
        <p:scale>
          <a:sx n="82" d="100"/>
          <a:sy n="82" d="100"/>
        </p:scale>
        <p:origin x="50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comments/modernComment_10A_B21D190F.xml><?xml version="1.0" encoding="utf-8"?>
<p188:cmLst xmlns:a="http://schemas.openxmlformats.org/drawingml/2006/main" xmlns:r="http://schemas.openxmlformats.org/officeDocument/2006/relationships" xmlns:p188="http://schemas.microsoft.com/office/powerpoint/2018/8/main">
  <p188:cm id="{922185CA-582E-4A07-B0A2-15A19991421F}" authorId="{754322CB-A36B-AEA7-BFCD-944FD1600D06}" created="2023-09-23T14:12:45.528">
    <pc:sldMkLst xmlns:pc="http://schemas.microsoft.com/office/powerpoint/2013/main/command">
      <pc:docMk/>
      <pc:sldMk cId="2988251407" sldId="266"/>
    </pc:sldMkLst>
    <p188:txBody>
      <a:bodyPr/>
      <a:lstStyle/>
      <a:p>
        <a:r>
          <a:rPr lang="pt-BR"/>
          <a:t>Neste semestre, vamos trabalhar em conjunto com a empresa Freudenberg, uma empresa que atua em diversos segmentos, desde automóveis até turbinas de centrais elétricas, desde vestuário exterior até robôs de limpeza. 
Na unidade de São José dos Campos, vamos abordar a produção de filtros.</a:t>
        </a:r>
      </a:p>
    </p188:txBody>
  </p188:cm>
</p188:cmLst>
</file>

<file path=ppt/comments/modernComment_10B_4F1E2929.xml><?xml version="1.0" encoding="utf-8"?>
<p188:cmLst xmlns:a="http://schemas.openxmlformats.org/drawingml/2006/main" xmlns:r="http://schemas.openxmlformats.org/officeDocument/2006/relationships" xmlns:p188="http://schemas.microsoft.com/office/powerpoint/2018/8/main">
  <p188:cm id="{E9DF7ABB-FFC1-4895-88A4-A942FFF358DB}" authorId="{754322CB-A36B-AEA7-BFCD-944FD1600D06}" created="2023-09-23T14:14:56.547">
    <pc:sldMkLst xmlns:pc="http://schemas.microsoft.com/office/powerpoint/2013/main/command">
      <pc:docMk/>
      <pc:sldMk cId="1327376681" sldId="267"/>
    </pc:sldMkLst>
    <p188:txBody>
      <a:bodyPr/>
      <a:lstStyle/>
      <a:p>
        <a:r>
          <a:rPr lang="pt-BR"/>
          <a:t>A empresa nos apresentou quatro possíveis abordagens (projetos de melhoria) para o seu processo produtivo: cálculo de capacidade, estoque intermediário, fluxograma de processo e layout. O grupo Alpha vai se dedicar ao estoque intermediário</a:t>
        </a:r>
      </a:p>
    </p188:txBody>
  </p188:cm>
</p188:cmLst>
</file>

<file path=ppt/comments/modernComment_10D_E2E08C78.xml><?xml version="1.0" encoding="utf-8"?>
<p188:cmLst xmlns:a="http://schemas.openxmlformats.org/drawingml/2006/main" xmlns:r="http://schemas.openxmlformats.org/officeDocument/2006/relationships" xmlns:p188="http://schemas.microsoft.com/office/powerpoint/2018/8/main">
  <p188:cm id="{7CDF59DC-CEA1-4D97-9119-9C234BF13CC2}" authorId="{754322CB-A36B-AEA7-BFCD-944FD1600D06}" created="2023-09-23T14:18:00.540">
    <ac:txMkLst xmlns:ac="http://schemas.microsoft.com/office/drawing/2013/main/command">
      <pc:docMk xmlns:pc="http://schemas.microsoft.com/office/powerpoint/2013/main/command"/>
      <pc:sldMk xmlns:pc="http://schemas.microsoft.com/office/powerpoint/2013/main/command" cId="3806366840" sldId="269"/>
      <ac:spMk id="3" creationId="{6A64DFA6-7F6F-F799-EC59-C4A12BCA4A11}"/>
      <ac:txMk cp="64" len="227">
        <ac:context len="292" hash="223140239"/>
      </ac:txMk>
    </ac:txMkLst>
    <p188:pos x="6178857" y="1817155"/>
    <p188:txBody>
      <a:bodyPr/>
      <a:lstStyle/>
      <a:p>
        <a:r>
          <a:rPr lang="pt-BR"/>
          <a:t>Portanto, para entrar no campo de possíveis soluções, nosso primeiro passo junto da empresa é elaborar um VSM, que vai nos possibilitar identificar e eliminar os desperdícios, ou seja, as atividades que não agregam valor ao cliente. O VSM também facilita a classificação dos processos dentro de uma organização, distinguindo os que são estratégicos, operacionais ou de suporte. Além disso, o VSM nos dá um panorama geral de como está a produção e nos mostra onde estão os estoques e seus gargalos produtivos.</a:t>
        </a:r>
      </a:p>
    </p188:txBody>
  </p188:cm>
</p188:cmLst>
</file>

<file path=ppt/comments/modernComment_10F_750DB4AD.xml><?xml version="1.0" encoding="utf-8"?>
<p188:cmLst xmlns:a="http://schemas.openxmlformats.org/drawingml/2006/main" xmlns:r="http://schemas.openxmlformats.org/officeDocument/2006/relationships" xmlns:p188="http://schemas.microsoft.com/office/powerpoint/2018/8/main">
  <p188:cm id="{73F74D91-AA8F-4576-AC60-44CB5B4FDB99}" authorId="{754322CB-A36B-AEA7-BFCD-944FD1600D06}" created="2023-09-23T14:29:11.708">
    <ac:txMkLst xmlns:ac="http://schemas.microsoft.com/office/drawing/2013/main/command">
      <pc:docMk xmlns:pc="http://schemas.microsoft.com/office/powerpoint/2013/main/command"/>
      <pc:sldMk xmlns:pc="http://schemas.microsoft.com/office/powerpoint/2013/main/command" cId="1963832493" sldId="271"/>
      <ac:spMk id="3" creationId="{6A64DFA6-7F6F-F799-EC59-C4A12BCA4A11}"/>
      <ac:txMk cp="8" len="114">
        <ac:context len="127" hash="790776303"/>
      </ac:txMk>
    </ac:txMkLst>
    <p188:pos x="6599271" y="713569"/>
    <p188:txBody>
      <a:bodyPr/>
      <a:lstStyle/>
      <a:p>
        <a:r>
          <a:rPr lang="pt-BR"/>
          <a:t>Além dessas ferramentais outra abordagem necessária é o Kaizen, nos ajuda Identificar e eliminar o gargalo!
Achar meios para tornar a produção mais eficiente.
Reduz o estoque intermediário</a:t>
        </a:r>
      </a:p>
    </p188:txBody>
  </p188:cm>
</p188:cmLst>
</file>

<file path=ppt/comments/modernComment_110_1978C693.xml><?xml version="1.0" encoding="utf-8"?>
<p188:cmLst xmlns:a="http://schemas.openxmlformats.org/drawingml/2006/main" xmlns:r="http://schemas.openxmlformats.org/officeDocument/2006/relationships" xmlns:p188="http://schemas.microsoft.com/office/powerpoint/2018/8/main">
  <p188:cm id="{02146F28-D6FA-4956-95B4-CA45DAD7B395}" authorId="{754322CB-A36B-AEA7-BFCD-944FD1600D06}" created="2023-09-23T14:23:27.267">
    <ac:txMkLst xmlns:ac="http://schemas.microsoft.com/office/drawing/2013/main/command">
      <pc:docMk xmlns:pc="http://schemas.microsoft.com/office/powerpoint/2013/main/command"/>
      <pc:sldMk xmlns:pc="http://schemas.microsoft.com/office/powerpoint/2013/main/command" cId="427345555" sldId="272"/>
      <ac:spMk id="3" creationId="{6A64DFA6-7F6F-F799-EC59-C4A12BCA4A11}"/>
      <ac:txMk cp="491" len="111">
        <ac:context len="604" hash="970997763"/>
      </ac:txMk>
    </ac:txMkLst>
    <p188:pos x="10351463" y="4066369"/>
    <p188:txBody>
      <a:bodyPr/>
      <a:lstStyle/>
      <a:p>
        <a:r>
          <a:rPr lang="pt-BR"/>
          <a:t>A ferramenta kanban usa cartões para representar tarefas ou itens que precisam ser executados em um determinado fluxo de trabalho. Ela é aliada ao VSM para ajudar a destacar onde ocorrem atrasos, estoques excessivos, superprodução e outros tipos de desperdícios. Ela é especialmente útil para controlar o estoque de trabalho em andamento (WIP) em diferentes etapas do processo.</a:t>
        </a:r>
      </a:p>
    </p188:txBody>
  </p188:cm>
</p188:cmLst>
</file>

<file path=ppt/comments/modernComment_111_24D50C7C.xml><?xml version="1.0" encoding="utf-8"?>
<p188:cmLst xmlns:a="http://schemas.openxmlformats.org/drawingml/2006/main" xmlns:r="http://schemas.openxmlformats.org/officeDocument/2006/relationships" xmlns:p188="http://schemas.microsoft.com/office/powerpoint/2018/8/main">
  <p188:cm id="{2071C66F-F602-4488-AE5A-D503CCA541CF}" authorId="{754322CB-A36B-AEA7-BFCD-944FD1600D06}" created="2023-09-23T14:21:10.035">
    <pc:sldMkLst xmlns:pc="http://schemas.microsoft.com/office/powerpoint/2013/main/command">
      <pc:docMk/>
      <pc:sldMk cId="617942140" sldId="273"/>
    </pc:sldMkLst>
    <p188:txBody>
      <a:bodyPr/>
      <a:lstStyle/>
      <a:p>
        <a:r>
          <a:rPr lang="pt-BR"/>
          <a:t>Outra abordagem é a revisão do processo de produção puxado. Uma possibilidade é aplicar o método sequencial ou misto sequencial com mercado, com o objetivo de reduzir o estoque e eventuais perdas e custos. Essa abordagem também pode reduzir os custos de produção e PCP, eliminar desperdícios e tornar a operação mais eficiente
Essa revisão vem com base na analise do VSM e só será possível com a aplicação do KANBAN</a:t>
        </a:r>
      </a:p>
    </p188:txBody>
  </p188:cm>
</p188:cmLst>
</file>

<file path=ppt/comments/modernComment_112_77915B54.xml><?xml version="1.0" encoding="utf-8"?>
<p188:cmLst xmlns:a="http://schemas.openxmlformats.org/drawingml/2006/main" xmlns:r="http://schemas.openxmlformats.org/officeDocument/2006/relationships" xmlns:p188="http://schemas.microsoft.com/office/powerpoint/2018/8/main">
  <p188:cm id="{7725844C-95DE-4E14-94BB-33A5A42A0F55}" authorId="{754322CB-A36B-AEA7-BFCD-944FD1600D06}" created="2023-09-23T14:28:28.965">
    <pc:sldMkLst xmlns:pc="http://schemas.microsoft.com/office/powerpoint/2013/main/command">
      <pc:docMk/>
      <pc:sldMk cId="2006014804" sldId="274"/>
    </pc:sldMkLst>
    <p188:txBody>
      <a:bodyPr/>
      <a:lstStyle/>
      <a:p>
        <a:r>
          <a:rPr lang="pt-BR"/>
          <a:t>Este é um exemplo de como o kanban funciona: imagine um funcionário, que trabalha no posto fornecedor. Ele só produz quando o posto cliente precisa do item, ou seja, quando ele recebe o cartão do kanban. Isso minimiza o estoque intermediário excessivo.</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1B1208E0-1707-469E-B04A-4E94873DD14E}" type="datetimeFigureOut">
              <a:rPr lang="pt-BR" smtClean="0"/>
              <a:t>23/09/2023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A4AD87A-64EF-4C66-8ECC-7683C6E7A501}" type="slidenum">
              <a:rPr lang="pt-BR" smtClean="0"/>
              <a:t>‹nº›</a:t>
            </a:fld>
            <a:endParaRPr lang="pt-BR"/>
          </a:p>
        </p:txBody>
      </p:sp>
    </p:spTree>
    <p:extLst>
      <p:ext uri="{BB962C8B-B14F-4D97-AF65-F5344CB8AC3E}">
        <p14:creationId xmlns:p14="http://schemas.microsoft.com/office/powerpoint/2010/main" val="3338217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1B1208E0-1707-469E-B04A-4E94873DD14E}" type="datetimeFigureOut">
              <a:rPr lang="pt-BR" smtClean="0"/>
              <a:t>23/09/2023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A4AD87A-64EF-4C66-8ECC-7683C6E7A501}" type="slidenum">
              <a:rPr lang="pt-BR" smtClean="0"/>
              <a:t>‹nº›</a:t>
            </a:fld>
            <a:endParaRPr lang="pt-BR"/>
          </a:p>
        </p:txBody>
      </p:sp>
    </p:spTree>
    <p:extLst>
      <p:ext uri="{BB962C8B-B14F-4D97-AF65-F5344CB8AC3E}">
        <p14:creationId xmlns:p14="http://schemas.microsoft.com/office/powerpoint/2010/main" val="2163323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1B1208E0-1707-469E-B04A-4E94873DD14E}" type="datetimeFigureOut">
              <a:rPr lang="pt-BR" smtClean="0"/>
              <a:t>23/09/2023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A4AD87A-64EF-4C66-8ECC-7683C6E7A501}" type="slidenum">
              <a:rPr lang="pt-BR" smtClean="0"/>
              <a:t>‹nº›</a:t>
            </a:fld>
            <a:endParaRPr lang="pt-BR"/>
          </a:p>
        </p:txBody>
      </p:sp>
    </p:spTree>
    <p:extLst>
      <p:ext uri="{BB962C8B-B14F-4D97-AF65-F5344CB8AC3E}">
        <p14:creationId xmlns:p14="http://schemas.microsoft.com/office/powerpoint/2010/main" val="2109255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1B1208E0-1707-469E-B04A-4E94873DD14E}" type="datetimeFigureOut">
              <a:rPr lang="pt-BR" smtClean="0"/>
              <a:t>23/09/2023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A4AD87A-64EF-4C66-8ECC-7683C6E7A501}" type="slidenum">
              <a:rPr lang="pt-BR" smtClean="0"/>
              <a:t>‹nº›</a:t>
            </a:fld>
            <a:endParaRPr lang="pt-BR"/>
          </a:p>
        </p:txBody>
      </p:sp>
    </p:spTree>
    <p:extLst>
      <p:ext uri="{BB962C8B-B14F-4D97-AF65-F5344CB8AC3E}">
        <p14:creationId xmlns:p14="http://schemas.microsoft.com/office/powerpoint/2010/main" val="3788568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fld id="{1B1208E0-1707-469E-B04A-4E94873DD14E}" type="datetimeFigureOut">
              <a:rPr lang="pt-BR" smtClean="0"/>
              <a:t>23/09/2023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A4AD87A-64EF-4C66-8ECC-7683C6E7A501}" type="slidenum">
              <a:rPr lang="pt-BR" smtClean="0"/>
              <a:t>‹nº›</a:t>
            </a:fld>
            <a:endParaRPr lang="pt-BR"/>
          </a:p>
        </p:txBody>
      </p:sp>
    </p:spTree>
    <p:extLst>
      <p:ext uri="{BB962C8B-B14F-4D97-AF65-F5344CB8AC3E}">
        <p14:creationId xmlns:p14="http://schemas.microsoft.com/office/powerpoint/2010/main" val="2886202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1B1208E0-1707-469E-B04A-4E94873DD14E}" type="datetimeFigureOut">
              <a:rPr lang="pt-BR" smtClean="0"/>
              <a:t>23/09/2023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A4AD87A-64EF-4C66-8ECC-7683C6E7A501}" type="slidenum">
              <a:rPr lang="pt-BR" smtClean="0"/>
              <a:t>‹nº›</a:t>
            </a:fld>
            <a:endParaRPr lang="pt-BR"/>
          </a:p>
        </p:txBody>
      </p:sp>
    </p:spTree>
    <p:extLst>
      <p:ext uri="{BB962C8B-B14F-4D97-AF65-F5344CB8AC3E}">
        <p14:creationId xmlns:p14="http://schemas.microsoft.com/office/powerpoint/2010/main" val="3346844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1B1208E0-1707-469E-B04A-4E94873DD14E}" type="datetimeFigureOut">
              <a:rPr lang="pt-BR" smtClean="0"/>
              <a:t>23/09/2023</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DA4AD87A-64EF-4C66-8ECC-7683C6E7A501}" type="slidenum">
              <a:rPr lang="pt-BR" smtClean="0"/>
              <a:t>‹nº›</a:t>
            </a:fld>
            <a:endParaRPr lang="pt-BR"/>
          </a:p>
        </p:txBody>
      </p:sp>
    </p:spTree>
    <p:extLst>
      <p:ext uri="{BB962C8B-B14F-4D97-AF65-F5344CB8AC3E}">
        <p14:creationId xmlns:p14="http://schemas.microsoft.com/office/powerpoint/2010/main" val="2165589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1B1208E0-1707-469E-B04A-4E94873DD14E}" type="datetimeFigureOut">
              <a:rPr lang="pt-BR" smtClean="0"/>
              <a:t>23/09/2023</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DA4AD87A-64EF-4C66-8ECC-7683C6E7A501}" type="slidenum">
              <a:rPr lang="pt-BR" smtClean="0"/>
              <a:t>‹nº›</a:t>
            </a:fld>
            <a:endParaRPr lang="pt-BR"/>
          </a:p>
        </p:txBody>
      </p:sp>
    </p:spTree>
    <p:extLst>
      <p:ext uri="{BB962C8B-B14F-4D97-AF65-F5344CB8AC3E}">
        <p14:creationId xmlns:p14="http://schemas.microsoft.com/office/powerpoint/2010/main" val="1078083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1B1208E0-1707-469E-B04A-4E94873DD14E}" type="datetimeFigureOut">
              <a:rPr lang="pt-BR" smtClean="0"/>
              <a:t>23/09/2023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DA4AD87A-64EF-4C66-8ECC-7683C6E7A501}" type="slidenum">
              <a:rPr lang="pt-BR" smtClean="0"/>
              <a:t>‹nº›</a:t>
            </a:fld>
            <a:endParaRPr lang="pt-BR"/>
          </a:p>
        </p:txBody>
      </p:sp>
    </p:spTree>
    <p:extLst>
      <p:ext uri="{BB962C8B-B14F-4D97-AF65-F5344CB8AC3E}">
        <p14:creationId xmlns:p14="http://schemas.microsoft.com/office/powerpoint/2010/main" val="4093629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1B1208E0-1707-469E-B04A-4E94873DD14E}" type="datetimeFigureOut">
              <a:rPr lang="pt-BR" smtClean="0"/>
              <a:t>23/09/2023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A4AD87A-64EF-4C66-8ECC-7683C6E7A501}" type="slidenum">
              <a:rPr lang="pt-BR" smtClean="0"/>
              <a:t>‹nº›</a:t>
            </a:fld>
            <a:endParaRPr lang="pt-BR"/>
          </a:p>
        </p:txBody>
      </p:sp>
    </p:spTree>
    <p:extLst>
      <p:ext uri="{BB962C8B-B14F-4D97-AF65-F5344CB8AC3E}">
        <p14:creationId xmlns:p14="http://schemas.microsoft.com/office/powerpoint/2010/main" val="1713875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1B1208E0-1707-469E-B04A-4E94873DD14E}" type="datetimeFigureOut">
              <a:rPr lang="pt-BR" smtClean="0"/>
              <a:t>23/09/2023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A4AD87A-64EF-4C66-8ECC-7683C6E7A501}" type="slidenum">
              <a:rPr lang="pt-BR" smtClean="0"/>
              <a:t>‹nº›</a:t>
            </a:fld>
            <a:endParaRPr lang="pt-BR"/>
          </a:p>
        </p:txBody>
      </p:sp>
    </p:spTree>
    <p:extLst>
      <p:ext uri="{BB962C8B-B14F-4D97-AF65-F5344CB8AC3E}">
        <p14:creationId xmlns:p14="http://schemas.microsoft.com/office/powerpoint/2010/main" val="3081523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1208E0-1707-469E-B04A-4E94873DD14E}" type="datetimeFigureOut">
              <a:rPr lang="pt-BR" smtClean="0"/>
              <a:t>23/09/2023</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4AD87A-64EF-4C66-8ECC-7683C6E7A501}" type="slidenum">
              <a:rPr lang="pt-BR" smtClean="0"/>
              <a:t>‹nº›</a:t>
            </a:fld>
            <a:endParaRPr lang="pt-BR"/>
          </a:p>
        </p:txBody>
      </p:sp>
    </p:spTree>
    <p:extLst>
      <p:ext uri="{BB962C8B-B14F-4D97-AF65-F5344CB8AC3E}">
        <p14:creationId xmlns:p14="http://schemas.microsoft.com/office/powerpoint/2010/main" val="3253461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microsoft.com/office/2018/10/relationships/comments" Target="../comments/modernComment_110_1978C693.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microsoft.com/office/2018/10/relationships/comments" Target="../comments/modernComment_112_77915B5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jpeg"/><Relationship Id="rId2" Type="http://schemas.microsoft.com/office/2018/10/relationships/comments" Target="../comments/modernComment_10F_750DB4AD.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eg"/><Relationship Id="rId7" Type="http://schemas.openxmlformats.org/officeDocument/2006/relationships/image" Target="../media/image13.sv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15.sv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microsoft.com/office/2018/10/relationships/comments" Target="../comments/modernComment_10A_B21D190F.xm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jpeg"/><Relationship Id="rId7" Type="http://schemas.openxmlformats.org/officeDocument/2006/relationships/image" Target="../media/image20.png"/><Relationship Id="rId2" Type="http://schemas.microsoft.com/office/2018/10/relationships/comments" Target="../comments/modernComment_10B_4F1E2929.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microsoft.com/office/2018/10/relationships/comments" Target="../comments/modernComment_10D_E2E08C78.xml"/><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23.jpeg"/><Relationship Id="rId2" Type="http://schemas.microsoft.com/office/2018/10/relationships/comments" Target="../comments/modernComment_111_24D50C7C.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6250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8467725" cy="1038225"/>
          </a:xfrm>
        </p:spPr>
        <p:txBody>
          <a:bodyPr vert="horz" lIns="91440" tIns="45720" rIns="91440" bIns="45720" rtlCol="0" anchor="b">
            <a:noAutofit/>
          </a:bodyPr>
          <a:lstStyle/>
          <a:p>
            <a:r>
              <a:rPr lang="pt-BR" sz="5400" b="1" dirty="0">
                <a:solidFill>
                  <a:schemeClr val="accent5">
                    <a:lumMod val="75000"/>
                  </a:schemeClr>
                </a:solidFill>
                <a:latin typeface="Bahnschrift Light" panose="020B0502040204020203" pitchFamily="34" charset="0"/>
              </a:rPr>
              <a:t>Possíveis soluções</a:t>
            </a:r>
          </a:p>
        </p:txBody>
      </p:sp>
      <p:sp>
        <p:nvSpPr>
          <p:cNvPr id="4" name="Retângulo 3">
            <a:extLst>
              <a:ext uri="{FF2B5EF4-FFF2-40B4-BE49-F238E27FC236}">
                <a16:creationId xmlns:a16="http://schemas.microsoft.com/office/drawing/2014/main" id="{B6D03652-D6D6-455D-AFF6-339E3AD69D33}"/>
              </a:ext>
            </a:extLst>
          </p:cNvPr>
          <p:cNvSpPr/>
          <p:nvPr/>
        </p:nvSpPr>
        <p:spPr>
          <a:xfrm>
            <a:off x="0" y="1038225"/>
            <a:ext cx="11677650" cy="113920"/>
          </a:xfrm>
          <a:prstGeom prst="rect">
            <a:avLst/>
          </a:prstGeom>
          <a:gradFill flip="none" rotWithShape="1">
            <a:gsLst>
              <a:gs pos="0">
                <a:srgbClr val="E07521"/>
              </a:gs>
              <a:gs pos="100000">
                <a:srgbClr val="CF4E17"/>
              </a:gs>
              <a:gs pos="100000">
                <a:srgbClr val="CF4E17"/>
              </a:gs>
            </a:gsLst>
            <a:lin ang="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bg1"/>
              </a:solidFill>
            </a:endParaRPr>
          </a:p>
        </p:txBody>
      </p:sp>
      <p:pic>
        <p:nvPicPr>
          <p:cNvPr id="6" name="Picture 6" descr="FATEC SJC">
            <a:extLst>
              <a:ext uri="{FF2B5EF4-FFF2-40B4-BE49-F238E27FC236}">
                <a16:creationId xmlns:a16="http://schemas.microsoft.com/office/drawing/2014/main" id="{CE9E5DB4-DE3D-428F-B404-007CE5D82FE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550"/>
          <a:stretch/>
        </p:blipFill>
        <p:spPr bwMode="auto">
          <a:xfrm>
            <a:off x="28834" y="5971760"/>
            <a:ext cx="1000385" cy="876715"/>
          </a:xfrm>
          <a:prstGeom prst="rect">
            <a:avLst/>
          </a:prstGeom>
          <a:noFill/>
          <a:extLst>
            <a:ext uri="{909E8E84-426E-40DD-AFC4-6F175D3DCCD1}">
              <a14:hiddenFill xmlns:a14="http://schemas.microsoft.com/office/drawing/2010/main">
                <a:solidFill>
                  <a:srgbClr val="FFFFFF"/>
                </a:solidFill>
              </a14:hiddenFill>
            </a:ext>
          </a:extLst>
        </p:spPr>
      </p:pic>
      <p:sp>
        <p:nvSpPr>
          <p:cNvPr id="7" name="Retângulo 7">
            <a:extLst>
              <a:ext uri="{FF2B5EF4-FFF2-40B4-BE49-F238E27FC236}">
                <a16:creationId xmlns:a16="http://schemas.microsoft.com/office/drawing/2014/main" id="{B8CFB0F9-A04C-471F-B1BA-FD450DB82DA1}"/>
              </a:ext>
            </a:extLst>
          </p:cNvPr>
          <p:cNvSpPr/>
          <p:nvPr/>
        </p:nvSpPr>
        <p:spPr>
          <a:xfrm>
            <a:off x="2310262" y="6517481"/>
            <a:ext cx="9881738" cy="113921"/>
          </a:xfrm>
          <a:custGeom>
            <a:avLst/>
            <a:gdLst>
              <a:gd name="connsiteX0" fmla="*/ 0 w 8107017"/>
              <a:gd name="connsiteY0" fmla="*/ 0 h 1769166"/>
              <a:gd name="connsiteX1" fmla="*/ 8107017 w 8107017"/>
              <a:gd name="connsiteY1" fmla="*/ 0 h 1769166"/>
              <a:gd name="connsiteX2" fmla="*/ 8107017 w 8107017"/>
              <a:gd name="connsiteY2" fmla="*/ 1769166 h 1769166"/>
              <a:gd name="connsiteX3" fmla="*/ 0 w 8107017"/>
              <a:gd name="connsiteY3" fmla="*/ 1769166 h 1769166"/>
              <a:gd name="connsiteX4" fmla="*/ 0 w 8107017"/>
              <a:gd name="connsiteY4" fmla="*/ 0 h 1769166"/>
              <a:gd name="connsiteX0" fmla="*/ 0 w 8107017"/>
              <a:gd name="connsiteY0" fmla="*/ 0 h 1789044"/>
              <a:gd name="connsiteX1" fmla="*/ 8107017 w 8107017"/>
              <a:gd name="connsiteY1" fmla="*/ 0 h 1789044"/>
              <a:gd name="connsiteX2" fmla="*/ 8107017 w 8107017"/>
              <a:gd name="connsiteY2" fmla="*/ 1769166 h 1789044"/>
              <a:gd name="connsiteX3" fmla="*/ 1123122 w 8107017"/>
              <a:gd name="connsiteY3" fmla="*/ 1789044 h 1789044"/>
              <a:gd name="connsiteX4" fmla="*/ 0 w 8107017"/>
              <a:gd name="connsiteY4" fmla="*/ 0 h 1789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7017" h="1789044">
                <a:moveTo>
                  <a:pt x="0" y="0"/>
                </a:moveTo>
                <a:lnTo>
                  <a:pt x="8107017" y="0"/>
                </a:lnTo>
                <a:lnTo>
                  <a:pt x="8107017" y="1769166"/>
                </a:lnTo>
                <a:lnTo>
                  <a:pt x="1123122" y="1789044"/>
                </a:lnTo>
                <a:lnTo>
                  <a:pt x="0" y="0"/>
                </a:lnTo>
                <a:close/>
              </a:path>
            </a:pathLst>
          </a:custGeom>
          <a:gradFill flip="none" rotWithShape="1">
            <a:gsLst>
              <a:gs pos="0">
                <a:srgbClr val="006F9A"/>
              </a:gs>
              <a:gs pos="100000">
                <a:srgbClr val="041452"/>
              </a:gs>
              <a:gs pos="100000">
                <a:srgbClr val="006F9A">
                  <a:tint val="23500"/>
                  <a:satMod val="160000"/>
                </a:srgbClr>
              </a:gs>
            </a:gsLst>
            <a:lin ang="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bg1"/>
              </a:solidFill>
            </a:endParaRPr>
          </a:p>
        </p:txBody>
      </p:sp>
      <p:pic>
        <p:nvPicPr>
          <p:cNvPr id="5" name="Picture 4" descr="Um logo com a letra A, com a cor laranja e azul, com uma visão mais voltada para industrial e fundo branco sólido, para a empresa alpha de consultoria em excelência de gestão de produção industrial, com maior qualidade de imagem">
            <a:extLst>
              <a:ext uri="{FF2B5EF4-FFF2-40B4-BE49-F238E27FC236}">
                <a16:creationId xmlns:a16="http://schemas.microsoft.com/office/drawing/2014/main" id="{F4546D94-71CD-42D4-B116-741A7D08A187}"/>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786" t="20247" r="20459" b="28346"/>
          <a:stretch/>
        </p:blipFill>
        <p:spPr bwMode="auto">
          <a:xfrm>
            <a:off x="11453363" y="6176963"/>
            <a:ext cx="738637" cy="681037"/>
          </a:xfrm>
          <a:prstGeom prst="rect">
            <a:avLst/>
          </a:prstGeom>
          <a:noFill/>
          <a:extLst>
            <a:ext uri="{909E8E84-426E-40DD-AFC4-6F175D3DCCD1}">
              <a14:hiddenFill xmlns:a14="http://schemas.microsoft.com/office/drawing/2010/main">
                <a:solidFill>
                  <a:srgbClr val="FFFFFF"/>
                </a:solidFill>
              </a14:hiddenFill>
            </a:ext>
          </a:extLst>
        </p:spPr>
      </p:pic>
      <p:sp>
        <p:nvSpPr>
          <p:cNvPr id="3" name="Espaço Reservado para Conteúdo 2">
            <a:extLst>
              <a:ext uri="{FF2B5EF4-FFF2-40B4-BE49-F238E27FC236}">
                <a16:creationId xmlns:a16="http://schemas.microsoft.com/office/drawing/2014/main" id="{6A64DFA6-7F6F-F799-EC59-C4A12BCA4A11}"/>
              </a:ext>
            </a:extLst>
          </p:cNvPr>
          <p:cNvSpPr>
            <a:spLocks noGrp="1"/>
          </p:cNvSpPr>
          <p:nvPr>
            <p:ph idx="1"/>
          </p:nvPr>
        </p:nvSpPr>
        <p:spPr>
          <a:xfrm>
            <a:off x="726440" y="1441052"/>
            <a:ext cx="10495280" cy="4334908"/>
          </a:xfrm>
        </p:spPr>
        <p:txBody>
          <a:bodyPr vert="horz" lIns="91440" tIns="45720" rIns="91440" bIns="45720" rtlCol="0" anchor="t">
            <a:noAutofit/>
          </a:bodyPr>
          <a:lstStyle/>
          <a:p>
            <a:pPr marL="0" indent="0">
              <a:lnSpc>
                <a:spcPct val="100000"/>
              </a:lnSpc>
              <a:spcBef>
                <a:spcPct val="0"/>
              </a:spcBef>
              <a:buNone/>
            </a:pPr>
            <a:r>
              <a:rPr lang="pt-BR" b="1" dirty="0">
                <a:solidFill>
                  <a:schemeClr val="accent5">
                    <a:lumMod val="75000"/>
                  </a:schemeClr>
                </a:solidFill>
                <a:latin typeface="Bahnschrift Light" panose="020B0502040204020203" pitchFamily="34" charset="0"/>
                <a:ea typeface="+mj-ea"/>
                <a:cs typeface="+mj-cs"/>
              </a:rPr>
              <a:t>Revisar a aplicação do KANBAN:</a:t>
            </a:r>
          </a:p>
          <a:p>
            <a:pPr lvl="1">
              <a:lnSpc>
                <a:spcPct val="100000"/>
              </a:lnSpc>
              <a:spcBef>
                <a:spcPct val="0"/>
              </a:spcBef>
            </a:pPr>
            <a:r>
              <a:rPr lang="pt-BR" dirty="0">
                <a:solidFill>
                  <a:schemeClr val="accent5">
                    <a:lumMod val="75000"/>
                  </a:schemeClr>
                </a:solidFill>
                <a:latin typeface="Bahnschrift Light" panose="020B0502040204020203" pitchFamily="34" charset="0"/>
                <a:ea typeface="+mj-ea"/>
                <a:cs typeface="+mj-cs"/>
              </a:rPr>
              <a:t> A metodologia usa cartões para representar tarefas ou itens que precisam ser executados em um determinado fluxo de trabalho.</a:t>
            </a:r>
          </a:p>
          <a:p>
            <a:pPr lvl="1">
              <a:lnSpc>
                <a:spcPct val="100000"/>
              </a:lnSpc>
              <a:spcBef>
                <a:spcPct val="0"/>
              </a:spcBef>
            </a:pPr>
            <a:endParaRPr lang="pt-BR" dirty="0">
              <a:solidFill>
                <a:schemeClr val="accent5">
                  <a:lumMod val="75000"/>
                </a:schemeClr>
              </a:solidFill>
              <a:latin typeface="Bahnschrift Light" panose="020B0502040204020203" pitchFamily="34" charset="0"/>
              <a:ea typeface="+mj-ea"/>
              <a:cs typeface="+mj-cs"/>
            </a:endParaRPr>
          </a:p>
          <a:p>
            <a:pPr marL="0" indent="0">
              <a:lnSpc>
                <a:spcPct val="100000"/>
              </a:lnSpc>
              <a:spcBef>
                <a:spcPct val="0"/>
              </a:spcBef>
              <a:buNone/>
            </a:pPr>
            <a:r>
              <a:rPr lang="pt-BR" b="1" dirty="0">
                <a:solidFill>
                  <a:schemeClr val="accent5">
                    <a:lumMod val="75000"/>
                  </a:schemeClr>
                </a:solidFill>
                <a:latin typeface="Bahnschrift Light" panose="020B0502040204020203" pitchFamily="34" charset="0"/>
                <a:ea typeface="+mj-ea"/>
                <a:cs typeface="+mj-cs"/>
              </a:rPr>
              <a:t>O </a:t>
            </a:r>
            <a:r>
              <a:rPr lang="pt-BR" b="1" dirty="0" err="1">
                <a:solidFill>
                  <a:schemeClr val="accent5">
                    <a:lumMod val="75000"/>
                  </a:schemeClr>
                </a:solidFill>
                <a:latin typeface="Bahnschrift Light" panose="020B0502040204020203" pitchFamily="34" charset="0"/>
                <a:ea typeface="+mj-ea"/>
                <a:cs typeface="+mj-cs"/>
              </a:rPr>
              <a:t>Kanban</a:t>
            </a:r>
            <a:r>
              <a:rPr lang="pt-BR" b="1" dirty="0">
                <a:solidFill>
                  <a:schemeClr val="accent5">
                    <a:lumMod val="75000"/>
                  </a:schemeClr>
                </a:solidFill>
                <a:latin typeface="Bahnschrift Light" panose="020B0502040204020203" pitchFamily="34" charset="0"/>
                <a:ea typeface="+mj-ea"/>
                <a:cs typeface="+mj-cs"/>
              </a:rPr>
              <a:t> agregado ao VSM</a:t>
            </a:r>
            <a:r>
              <a:rPr lang="pt-BR" dirty="0">
                <a:solidFill>
                  <a:schemeClr val="accent5">
                    <a:lumMod val="75000"/>
                  </a:schemeClr>
                </a:solidFill>
                <a:latin typeface="Bahnschrift Light" panose="020B0502040204020203" pitchFamily="34" charset="0"/>
                <a:ea typeface="+mj-ea"/>
                <a:cs typeface="+mj-cs"/>
              </a:rPr>
              <a:t>:</a:t>
            </a:r>
          </a:p>
          <a:p>
            <a:pPr lvl="1">
              <a:lnSpc>
                <a:spcPct val="100000"/>
              </a:lnSpc>
              <a:spcBef>
                <a:spcPct val="0"/>
              </a:spcBef>
            </a:pPr>
            <a:r>
              <a:rPr lang="pt-BR" dirty="0">
                <a:solidFill>
                  <a:schemeClr val="accent5">
                    <a:lumMod val="75000"/>
                  </a:schemeClr>
                </a:solidFill>
                <a:latin typeface="Bahnschrift Light" panose="020B0502040204020203" pitchFamily="34" charset="0"/>
                <a:ea typeface="+mj-ea"/>
                <a:cs typeface="+mj-cs"/>
              </a:rPr>
              <a:t>O VSM visa mapear todo o fluxo de valor e o </a:t>
            </a:r>
            <a:r>
              <a:rPr lang="pt-BR" dirty="0" err="1">
                <a:solidFill>
                  <a:schemeClr val="accent5">
                    <a:lumMod val="75000"/>
                  </a:schemeClr>
                </a:solidFill>
                <a:latin typeface="Bahnschrift Light" panose="020B0502040204020203" pitchFamily="34" charset="0"/>
                <a:ea typeface="+mj-ea"/>
                <a:cs typeface="+mj-cs"/>
              </a:rPr>
              <a:t>Kanban</a:t>
            </a:r>
            <a:r>
              <a:rPr lang="pt-BR" dirty="0">
                <a:solidFill>
                  <a:schemeClr val="accent5">
                    <a:lumMod val="75000"/>
                  </a:schemeClr>
                </a:solidFill>
                <a:latin typeface="Bahnschrift Light" panose="020B0502040204020203" pitchFamily="34" charset="0"/>
                <a:ea typeface="+mj-ea"/>
                <a:cs typeface="+mj-cs"/>
              </a:rPr>
              <a:t> fornece uma maneira visual de representar esse fluxo, destacando claramente as etapas do processo e como o trabalho flui entre elas.</a:t>
            </a:r>
          </a:p>
          <a:p>
            <a:pPr lvl="1">
              <a:lnSpc>
                <a:spcPct val="100000"/>
              </a:lnSpc>
              <a:spcBef>
                <a:spcPct val="0"/>
              </a:spcBef>
            </a:pPr>
            <a:r>
              <a:rPr lang="pt-BR" dirty="0">
                <a:solidFill>
                  <a:schemeClr val="accent5">
                    <a:lumMod val="75000"/>
                  </a:schemeClr>
                </a:solidFill>
                <a:latin typeface="Bahnschrift Light" panose="020B0502040204020203" pitchFamily="34" charset="0"/>
                <a:ea typeface="+mj-ea"/>
                <a:cs typeface="+mj-cs"/>
              </a:rPr>
              <a:t>O </a:t>
            </a:r>
            <a:r>
              <a:rPr lang="pt-BR" dirty="0" err="1">
                <a:solidFill>
                  <a:schemeClr val="accent5">
                    <a:lumMod val="75000"/>
                  </a:schemeClr>
                </a:solidFill>
                <a:latin typeface="Bahnschrift Light" panose="020B0502040204020203" pitchFamily="34" charset="0"/>
                <a:ea typeface="+mj-ea"/>
                <a:cs typeface="+mj-cs"/>
              </a:rPr>
              <a:t>Kanban</a:t>
            </a:r>
            <a:r>
              <a:rPr lang="pt-BR" dirty="0">
                <a:solidFill>
                  <a:schemeClr val="accent5">
                    <a:lumMod val="75000"/>
                  </a:schemeClr>
                </a:solidFill>
                <a:latin typeface="Bahnschrift Light" panose="020B0502040204020203" pitchFamily="34" charset="0"/>
                <a:ea typeface="+mj-ea"/>
                <a:cs typeface="+mj-cs"/>
              </a:rPr>
              <a:t> ajuda a destacar onde ocorrem atrasos, estoques excessivos, superprodução e outros tipos de desperdícios</a:t>
            </a:r>
          </a:p>
          <a:p>
            <a:pPr lvl="1">
              <a:lnSpc>
                <a:spcPct val="100000"/>
              </a:lnSpc>
              <a:spcBef>
                <a:spcPct val="0"/>
              </a:spcBef>
            </a:pPr>
            <a:r>
              <a:rPr lang="pt-BR" dirty="0">
                <a:solidFill>
                  <a:schemeClr val="accent5">
                    <a:lumMod val="75000"/>
                  </a:schemeClr>
                </a:solidFill>
                <a:latin typeface="Bahnschrift Light" panose="020B0502040204020203" pitchFamily="34" charset="0"/>
                <a:ea typeface="+mj-ea"/>
                <a:cs typeface="+mj-cs"/>
              </a:rPr>
              <a:t>O </a:t>
            </a:r>
            <a:r>
              <a:rPr lang="pt-BR" dirty="0" err="1">
                <a:solidFill>
                  <a:schemeClr val="accent5">
                    <a:lumMod val="75000"/>
                  </a:schemeClr>
                </a:solidFill>
                <a:latin typeface="Bahnschrift Light" panose="020B0502040204020203" pitchFamily="34" charset="0"/>
                <a:ea typeface="+mj-ea"/>
                <a:cs typeface="+mj-cs"/>
              </a:rPr>
              <a:t>Kanban</a:t>
            </a:r>
            <a:r>
              <a:rPr lang="pt-BR" dirty="0">
                <a:solidFill>
                  <a:schemeClr val="accent5">
                    <a:lumMod val="75000"/>
                  </a:schemeClr>
                </a:solidFill>
                <a:latin typeface="Bahnschrift Light" panose="020B0502040204020203" pitchFamily="34" charset="0"/>
                <a:ea typeface="+mj-ea"/>
                <a:cs typeface="+mj-cs"/>
              </a:rPr>
              <a:t> é particularmente útil para controlar o estoque de trabalho em andamento (WIP) em diferentes etapas do processo</a:t>
            </a:r>
          </a:p>
          <a:p>
            <a:pPr>
              <a:lnSpc>
                <a:spcPct val="100000"/>
              </a:lnSpc>
              <a:spcBef>
                <a:spcPct val="0"/>
              </a:spcBef>
            </a:pPr>
            <a:endParaRPr lang="pt-BR" dirty="0">
              <a:solidFill>
                <a:schemeClr val="accent5">
                  <a:lumMod val="75000"/>
                </a:schemeClr>
              </a:solidFill>
              <a:latin typeface="Bahnschrift Light" panose="020B0502040204020203" pitchFamily="34" charset="0"/>
              <a:ea typeface="+mj-ea"/>
              <a:cs typeface="+mj-cs"/>
            </a:endParaRPr>
          </a:p>
        </p:txBody>
      </p:sp>
    </p:spTree>
    <p:extLst>
      <p:ext uri="{BB962C8B-B14F-4D97-AF65-F5344CB8AC3E}">
        <p14:creationId xmlns:p14="http://schemas.microsoft.com/office/powerpoint/2010/main" val="427345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B6D03652-D6D6-455D-AFF6-339E3AD69D33}"/>
              </a:ext>
            </a:extLst>
          </p:cNvPr>
          <p:cNvSpPr/>
          <p:nvPr/>
        </p:nvSpPr>
        <p:spPr>
          <a:xfrm>
            <a:off x="263472" y="0"/>
            <a:ext cx="131736" cy="4820134"/>
          </a:xfrm>
          <a:prstGeom prst="rect">
            <a:avLst/>
          </a:prstGeom>
          <a:gradFill flip="none" rotWithShape="1">
            <a:gsLst>
              <a:gs pos="0">
                <a:srgbClr val="E07521"/>
              </a:gs>
              <a:gs pos="100000">
                <a:srgbClr val="CF4E17"/>
              </a:gs>
              <a:gs pos="100000">
                <a:srgbClr val="CF4E17"/>
              </a:gs>
            </a:gsLst>
            <a:lin ang="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bg1"/>
              </a:solidFill>
            </a:endParaRPr>
          </a:p>
        </p:txBody>
      </p:sp>
      <p:sp>
        <p:nvSpPr>
          <p:cNvPr id="7" name="Retângulo 7">
            <a:extLst>
              <a:ext uri="{FF2B5EF4-FFF2-40B4-BE49-F238E27FC236}">
                <a16:creationId xmlns:a16="http://schemas.microsoft.com/office/drawing/2014/main" id="{B8CFB0F9-A04C-471F-B1BA-FD450DB82DA1}"/>
              </a:ext>
            </a:extLst>
          </p:cNvPr>
          <p:cNvSpPr/>
          <p:nvPr/>
        </p:nvSpPr>
        <p:spPr>
          <a:xfrm rot="5400000">
            <a:off x="9771872" y="4838161"/>
            <a:ext cx="3942077" cy="107761"/>
          </a:xfrm>
          <a:custGeom>
            <a:avLst/>
            <a:gdLst>
              <a:gd name="connsiteX0" fmla="*/ 0 w 8107017"/>
              <a:gd name="connsiteY0" fmla="*/ 0 h 1769166"/>
              <a:gd name="connsiteX1" fmla="*/ 8107017 w 8107017"/>
              <a:gd name="connsiteY1" fmla="*/ 0 h 1769166"/>
              <a:gd name="connsiteX2" fmla="*/ 8107017 w 8107017"/>
              <a:gd name="connsiteY2" fmla="*/ 1769166 h 1769166"/>
              <a:gd name="connsiteX3" fmla="*/ 0 w 8107017"/>
              <a:gd name="connsiteY3" fmla="*/ 1769166 h 1769166"/>
              <a:gd name="connsiteX4" fmla="*/ 0 w 8107017"/>
              <a:gd name="connsiteY4" fmla="*/ 0 h 1769166"/>
              <a:gd name="connsiteX0" fmla="*/ 0 w 8107017"/>
              <a:gd name="connsiteY0" fmla="*/ 0 h 1789044"/>
              <a:gd name="connsiteX1" fmla="*/ 8107017 w 8107017"/>
              <a:gd name="connsiteY1" fmla="*/ 0 h 1789044"/>
              <a:gd name="connsiteX2" fmla="*/ 8107017 w 8107017"/>
              <a:gd name="connsiteY2" fmla="*/ 1769166 h 1789044"/>
              <a:gd name="connsiteX3" fmla="*/ 1123122 w 8107017"/>
              <a:gd name="connsiteY3" fmla="*/ 1789044 h 1789044"/>
              <a:gd name="connsiteX4" fmla="*/ 0 w 8107017"/>
              <a:gd name="connsiteY4" fmla="*/ 0 h 1789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7017" h="1789044">
                <a:moveTo>
                  <a:pt x="0" y="0"/>
                </a:moveTo>
                <a:lnTo>
                  <a:pt x="8107017" y="0"/>
                </a:lnTo>
                <a:lnTo>
                  <a:pt x="8107017" y="1769166"/>
                </a:lnTo>
                <a:lnTo>
                  <a:pt x="1123122" y="1789044"/>
                </a:lnTo>
                <a:lnTo>
                  <a:pt x="0" y="0"/>
                </a:lnTo>
                <a:close/>
              </a:path>
            </a:pathLst>
          </a:custGeom>
          <a:gradFill flip="none" rotWithShape="1">
            <a:gsLst>
              <a:gs pos="0">
                <a:srgbClr val="006F9A"/>
              </a:gs>
              <a:gs pos="100000">
                <a:srgbClr val="041452"/>
              </a:gs>
              <a:gs pos="100000">
                <a:srgbClr val="006F9A">
                  <a:tint val="23500"/>
                  <a:satMod val="160000"/>
                </a:srgbClr>
              </a:gs>
            </a:gsLst>
            <a:lin ang="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bg1"/>
              </a:solidFill>
            </a:endParaRPr>
          </a:p>
        </p:txBody>
      </p:sp>
      <p:sp>
        <p:nvSpPr>
          <p:cNvPr id="6" name="Título 1">
            <a:extLst>
              <a:ext uri="{FF2B5EF4-FFF2-40B4-BE49-F238E27FC236}">
                <a16:creationId xmlns:a16="http://schemas.microsoft.com/office/drawing/2014/main" id="{E0135472-5269-5023-0DCF-857D72535A6A}"/>
              </a:ext>
            </a:extLst>
          </p:cNvPr>
          <p:cNvSpPr txBox="1">
            <a:spLocks/>
          </p:cNvSpPr>
          <p:nvPr/>
        </p:nvSpPr>
        <p:spPr>
          <a:xfrm>
            <a:off x="395208" y="0"/>
            <a:ext cx="8467725" cy="103822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5400" b="1">
                <a:solidFill>
                  <a:schemeClr val="accent5">
                    <a:lumMod val="75000"/>
                  </a:schemeClr>
                </a:solidFill>
                <a:latin typeface="Bahnschrift Light" panose="020B0502040204020203" pitchFamily="34" charset="0"/>
              </a:rPr>
              <a:t>Possíveis soluções</a:t>
            </a:r>
            <a:endParaRPr lang="pt-BR" sz="5400" b="1" dirty="0">
              <a:solidFill>
                <a:schemeClr val="accent5">
                  <a:lumMod val="75000"/>
                </a:schemeClr>
              </a:solidFill>
              <a:latin typeface="Bahnschrift Light" panose="020B0502040204020203" pitchFamily="34" charset="0"/>
            </a:endParaRPr>
          </a:p>
        </p:txBody>
      </p:sp>
      <p:pic>
        <p:nvPicPr>
          <p:cNvPr id="9" name="Imagem 8">
            <a:extLst>
              <a:ext uri="{FF2B5EF4-FFF2-40B4-BE49-F238E27FC236}">
                <a16:creationId xmlns:a16="http://schemas.microsoft.com/office/drawing/2014/main" id="{C58274AF-534B-F992-72C1-FA6A71D461DB}"/>
              </a:ext>
            </a:extLst>
          </p:cNvPr>
          <p:cNvPicPr>
            <a:picLocks noChangeAspect="1"/>
          </p:cNvPicPr>
          <p:nvPr/>
        </p:nvPicPr>
        <p:blipFill>
          <a:blip r:embed="rId3"/>
          <a:stretch>
            <a:fillRect/>
          </a:stretch>
        </p:blipFill>
        <p:spPr>
          <a:xfrm>
            <a:off x="1841183" y="1376070"/>
            <a:ext cx="8683498" cy="4973612"/>
          </a:xfrm>
          <a:prstGeom prst="rect">
            <a:avLst/>
          </a:prstGeom>
        </p:spPr>
      </p:pic>
      <p:sp>
        <p:nvSpPr>
          <p:cNvPr id="11" name="Retângulo: Cantos Arredondados 10">
            <a:extLst>
              <a:ext uri="{FF2B5EF4-FFF2-40B4-BE49-F238E27FC236}">
                <a16:creationId xmlns:a16="http://schemas.microsoft.com/office/drawing/2014/main" id="{BE25E207-9176-15C9-2C3E-7317352C452A}"/>
              </a:ext>
            </a:extLst>
          </p:cNvPr>
          <p:cNvSpPr/>
          <p:nvPr/>
        </p:nvSpPr>
        <p:spPr>
          <a:xfrm>
            <a:off x="9032240" y="889000"/>
            <a:ext cx="2428240" cy="2032003"/>
          </a:xfrm>
          <a:prstGeom prst="round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006014804"/>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6" name="Picture 6" descr="Etapas kaizen para atividades de negócios que melhoram continuamente todas  as funções | Vetor Premium">
            <a:extLst>
              <a:ext uri="{FF2B5EF4-FFF2-40B4-BE49-F238E27FC236}">
                <a16:creationId xmlns:a16="http://schemas.microsoft.com/office/drawing/2014/main" id="{E55EE9EE-4913-81B3-17B0-D04F7992C9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1664" y="1492663"/>
            <a:ext cx="5663488" cy="45307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a:xfrm>
            <a:off x="838200" y="0"/>
            <a:ext cx="8467725" cy="1038225"/>
          </a:xfrm>
        </p:spPr>
        <p:txBody>
          <a:bodyPr vert="horz" lIns="91440" tIns="45720" rIns="91440" bIns="45720" rtlCol="0" anchor="b">
            <a:noAutofit/>
          </a:bodyPr>
          <a:lstStyle/>
          <a:p>
            <a:r>
              <a:rPr lang="pt-BR" sz="5400" b="1" dirty="0">
                <a:solidFill>
                  <a:schemeClr val="accent5">
                    <a:lumMod val="75000"/>
                  </a:schemeClr>
                </a:solidFill>
                <a:latin typeface="Bahnschrift Light" panose="020B0502040204020203" pitchFamily="34" charset="0"/>
              </a:rPr>
              <a:t>Possíveis soluções</a:t>
            </a:r>
          </a:p>
        </p:txBody>
      </p:sp>
      <p:sp>
        <p:nvSpPr>
          <p:cNvPr id="4" name="Retângulo 3">
            <a:extLst>
              <a:ext uri="{FF2B5EF4-FFF2-40B4-BE49-F238E27FC236}">
                <a16:creationId xmlns:a16="http://schemas.microsoft.com/office/drawing/2014/main" id="{B6D03652-D6D6-455D-AFF6-339E3AD69D33}"/>
              </a:ext>
            </a:extLst>
          </p:cNvPr>
          <p:cNvSpPr/>
          <p:nvPr/>
        </p:nvSpPr>
        <p:spPr>
          <a:xfrm>
            <a:off x="0" y="1038225"/>
            <a:ext cx="11677650" cy="113920"/>
          </a:xfrm>
          <a:prstGeom prst="rect">
            <a:avLst/>
          </a:prstGeom>
          <a:gradFill flip="none" rotWithShape="1">
            <a:gsLst>
              <a:gs pos="0">
                <a:srgbClr val="E07521"/>
              </a:gs>
              <a:gs pos="100000">
                <a:srgbClr val="CF4E17"/>
              </a:gs>
              <a:gs pos="100000">
                <a:srgbClr val="CF4E17"/>
              </a:gs>
            </a:gsLst>
            <a:lin ang="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bg1"/>
              </a:solidFill>
            </a:endParaRPr>
          </a:p>
        </p:txBody>
      </p:sp>
      <p:pic>
        <p:nvPicPr>
          <p:cNvPr id="6" name="Picture 6" descr="FATEC SJC">
            <a:extLst>
              <a:ext uri="{FF2B5EF4-FFF2-40B4-BE49-F238E27FC236}">
                <a16:creationId xmlns:a16="http://schemas.microsoft.com/office/drawing/2014/main" id="{CE9E5DB4-DE3D-428F-B404-007CE5D82FE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3550"/>
          <a:stretch/>
        </p:blipFill>
        <p:spPr bwMode="auto">
          <a:xfrm>
            <a:off x="28834" y="5971760"/>
            <a:ext cx="1000385" cy="876715"/>
          </a:xfrm>
          <a:prstGeom prst="rect">
            <a:avLst/>
          </a:prstGeom>
          <a:noFill/>
          <a:extLst>
            <a:ext uri="{909E8E84-426E-40DD-AFC4-6F175D3DCCD1}">
              <a14:hiddenFill xmlns:a14="http://schemas.microsoft.com/office/drawing/2010/main">
                <a:solidFill>
                  <a:srgbClr val="FFFFFF"/>
                </a:solidFill>
              </a14:hiddenFill>
            </a:ext>
          </a:extLst>
        </p:spPr>
      </p:pic>
      <p:sp>
        <p:nvSpPr>
          <p:cNvPr id="7" name="Retângulo 7">
            <a:extLst>
              <a:ext uri="{FF2B5EF4-FFF2-40B4-BE49-F238E27FC236}">
                <a16:creationId xmlns:a16="http://schemas.microsoft.com/office/drawing/2014/main" id="{B8CFB0F9-A04C-471F-B1BA-FD450DB82DA1}"/>
              </a:ext>
            </a:extLst>
          </p:cNvPr>
          <p:cNvSpPr/>
          <p:nvPr/>
        </p:nvSpPr>
        <p:spPr>
          <a:xfrm>
            <a:off x="2310262" y="6517481"/>
            <a:ext cx="9881738" cy="113921"/>
          </a:xfrm>
          <a:custGeom>
            <a:avLst/>
            <a:gdLst>
              <a:gd name="connsiteX0" fmla="*/ 0 w 8107017"/>
              <a:gd name="connsiteY0" fmla="*/ 0 h 1769166"/>
              <a:gd name="connsiteX1" fmla="*/ 8107017 w 8107017"/>
              <a:gd name="connsiteY1" fmla="*/ 0 h 1769166"/>
              <a:gd name="connsiteX2" fmla="*/ 8107017 w 8107017"/>
              <a:gd name="connsiteY2" fmla="*/ 1769166 h 1769166"/>
              <a:gd name="connsiteX3" fmla="*/ 0 w 8107017"/>
              <a:gd name="connsiteY3" fmla="*/ 1769166 h 1769166"/>
              <a:gd name="connsiteX4" fmla="*/ 0 w 8107017"/>
              <a:gd name="connsiteY4" fmla="*/ 0 h 1769166"/>
              <a:gd name="connsiteX0" fmla="*/ 0 w 8107017"/>
              <a:gd name="connsiteY0" fmla="*/ 0 h 1789044"/>
              <a:gd name="connsiteX1" fmla="*/ 8107017 w 8107017"/>
              <a:gd name="connsiteY1" fmla="*/ 0 h 1789044"/>
              <a:gd name="connsiteX2" fmla="*/ 8107017 w 8107017"/>
              <a:gd name="connsiteY2" fmla="*/ 1769166 h 1789044"/>
              <a:gd name="connsiteX3" fmla="*/ 1123122 w 8107017"/>
              <a:gd name="connsiteY3" fmla="*/ 1789044 h 1789044"/>
              <a:gd name="connsiteX4" fmla="*/ 0 w 8107017"/>
              <a:gd name="connsiteY4" fmla="*/ 0 h 1789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7017" h="1789044">
                <a:moveTo>
                  <a:pt x="0" y="0"/>
                </a:moveTo>
                <a:lnTo>
                  <a:pt x="8107017" y="0"/>
                </a:lnTo>
                <a:lnTo>
                  <a:pt x="8107017" y="1769166"/>
                </a:lnTo>
                <a:lnTo>
                  <a:pt x="1123122" y="1789044"/>
                </a:lnTo>
                <a:lnTo>
                  <a:pt x="0" y="0"/>
                </a:lnTo>
                <a:close/>
              </a:path>
            </a:pathLst>
          </a:custGeom>
          <a:gradFill flip="none" rotWithShape="1">
            <a:gsLst>
              <a:gs pos="0">
                <a:srgbClr val="006F9A"/>
              </a:gs>
              <a:gs pos="100000">
                <a:srgbClr val="041452"/>
              </a:gs>
              <a:gs pos="100000">
                <a:srgbClr val="006F9A">
                  <a:tint val="23500"/>
                  <a:satMod val="160000"/>
                </a:srgbClr>
              </a:gs>
            </a:gsLst>
            <a:lin ang="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bg1"/>
              </a:solidFill>
            </a:endParaRPr>
          </a:p>
        </p:txBody>
      </p:sp>
      <p:pic>
        <p:nvPicPr>
          <p:cNvPr id="5" name="Picture 4" descr="Um logo com a letra A, com a cor laranja e azul, com uma visão mais voltada para industrial e fundo branco sólido, para a empresa alpha de consultoria em excelência de gestão de produção industrial, com maior qualidade de imagem">
            <a:extLst>
              <a:ext uri="{FF2B5EF4-FFF2-40B4-BE49-F238E27FC236}">
                <a16:creationId xmlns:a16="http://schemas.microsoft.com/office/drawing/2014/main" id="{F4546D94-71CD-42D4-B116-741A7D08A18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3786" t="20247" r="20459" b="28346"/>
          <a:stretch/>
        </p:blipFill>
        <p:spPr bwMode="auto">
          <a:xfrm>
            <a:off x="11453363" y="6176963"/>
            <a:ext cx="738637" cy="681037"/>
          </a:xfrm>
          <a:prstGeom prst="rect">
            <a:avLst/>
          </a:prstGeom>
          <a:noFill/>
          <a:extLst>
            <a:ext uri="{909E8E84-426E-40DD-AFC4-6F175D3DCCD1}">
              <a14:hiddenFill xmlns:a14="http://schemas.microsoft.com/office/drawing/2010/main">
                <a:solidFill>
                  <a:srgbClr val="FFFFFF"/>
                </a:solidFill>
              </a14:hiddenFill>
            </a:ext>
          </a:extLst>
        </p:spPr>
      </p:pic>
      <p:sp>
        <p:nvSpPr>
          <p:cNvPr id="3" name="Espaço Reservado para Conteúdo 2">
            <a:extLst>
              <a:ext uri="{FF2B5EF4-FFF2-40B4-BE49-F238E27FC236}">
                <a16:creationId xmlns:a16="http://schemas.microsoft.com/office/drawing/2014/main" id="{6A64DFA6-7F6F-F799-EC59-C4A12BCA4A11}"/>
              </a:ext>
            </a:extLst>
          </p:cNvPr>
          <p:cNvSpPr>
            <a:spLocks noGrp="1"/>
          </p:cNvSpPr>
          <p:nvPr>
            <p:ph idx="1"/>
          </p:nvPr>
        </p:nvSpPr>
        <p:spPr>
          <a:xfrm>
            <a:off x="726439" y="1441052"/>
            <a:ext cx="7125655" cy="4334908"/>
          </a:xfrm>
        </p:spPr>
        <p:txBody>
          <a:bodyPr vert="horz" lIns="91440" tIns="45720" rIns="91440" bIns="45720" rtlCol="0" anchor="t">
            <a:noAutofit/>
          </a:bodyPr>
          <a:lstStyle/>
          <a:p>
            <a:pPr marL="0" indent="0">
              <a:lnSpc>
                <a:spcPct val="100000"/>
              </a:lnSpc>
              <a:spcBef>
                <a:spcPct val="0"/>
              </a:spcBef>
              <a:buNone/>
            </a:pPr>
            <a:r>
              <a:rPr lang="pt-BR" b="1" dirty="0">
                <a:solidFill>
                  <a:schemeClr val="accent5">
                    <a:lumMod val="75000"/>
                  </a:schemeClr>
                </a:solidFill>
                <a:latin typeface="Bahnschrift Light" panose="020B0502040204020203" pitchFamily="34" charset="0"/>
                <a:ea typeface="+mj-ea"/>
                <a:cs typeface="+mj-cs"/>
              </a:rPr>
              <a:t>KAIZEN:</a:t>
            </a:r>
          </a:p>
          <a:p>
            <a:pPr>
              <a:lnSpc>
                <a:spcPct val="100000"/>
              </a:lnSpc>
              <a:spcBef>
                <a:spcPct val="0"/>
              </a:spcBef>
            </a:pPr>
            <a:r>
              <a:rPr lang="pt-BR" dirty="0">
                <a:solidFill>
                  <a:schemeClr val="accent5">
                    <a:lumMod val="75000"/>
                  </a:schemeClr>
                </a:solidFill>
                <a:latin typeface="Bahnschrift Light" panose="020B0502040204020203" pitchFamily="34" charset="0"/>
                <a:ea typeface="+mj-ea"/>
                <a:cs typeface="+mj-cs"/>
              </a:rPr>
              <a:t>Identificar e eliminar o gargalo!</a:t>
            </a:r>
          </a:p>
          <a:p>
            <a:pPr lvl="1">
              <a:lnSpc>
                <a:spcPct val="100000"/>
              </a:lnSpc>
              <a:spcBef>
                <a:spcPct val="0"/>
              </a:spcBef>
            </a:pPr>
            <a:r>
              <a:rPr lang="pt-BR" dirty="0">
                <a:solidFill>
                  <a:schemeClr val="accent5">
                    <a:lumMod val="75000"/>
                  </a:schemeClr>
                </a:solidFill>
                <a:latin typeface="Bahnschrift Light" panose="020B0502040204020203" pitchFamily="34" charset="0"/>
                <a:ea typeface="+mj-ea"/>
                <a:cs typeface="+mj-cs"/>
              </a:rPr>
              <a:t>Achar meios para tornar a produção mais eficiente.</a:t>
            </a:r>
          </a:p>
          <a:p>
            <a:pPr lvl="1">
              <a:lnSpc>
                <a:spcPct val="100000"/>
              </a:lnSpc>
              <a:spcBef>
                <a:spcPct val="0"/>
              </a:spcBef>
            </a:pPr>
            <a:r>
              <a:rPr lang="pt-BR" u="sng" dirty="0">
                <a:solidFill>
                  <a:schemeClr val="accent5">
                    <a:lumMod val="75000"/>
                  </a:schemeClr>
                </a:solidFill>
                <a:latin typeface="Bahnschrift Light" panose="020B0502040204020203" pitchFamily="34" charset="0"/>
                <a:ea typeface="+mj-ea"/>
                <a:cs typeface="+mj-cs"/>
              </a:rPr>
              <a:t>Reduz o estoque intermediário.</a:t>
            </a:r>
          </a:p>
          <a:p>
            <a:pPr marL="0" indent="0">
              <a:lnSpc>
                <a:spcPct val="100000"/>
              </a:lnSpc>
              <a:spcBef>
                <a:spcPct val="0"/>
              </a:spcBef>
              <a:buNone/>
            </a:pPr>
            <a:endParaRPr lang="pt-BR" dirty="0">
              <a:solidFill>
                <a:schemeClr val="accent5">
                  <a:lumMod val="75000"/>
                </a:schemeClr>
              </a:solidFill>
              <a:latin typeface="Bahnschrift Light" panose="020B0502040204020203" pitchFamily="34" charset="0"/>
              <a:ea typeface="+mj-ea"/>
              <a:cs typeface="+mj-cs"/>
            </a:endParaRPr>
          </a:p>
          <a:p>
            <a:pPr marL="0" indent="0">
              <a:lnSpc>
                <a:spcPct val="100000"/>
              </a:lnSpc>
              <a:spcBef>
                <a:spcPct val="0"/>
              </a:spcBef>
              <a:buNone/>
            </a:pPr>
            <a:r>
              <a:rPr lang="pt-BR" dirty="0">
                <a:solidFill>
                  <a:schemeClr val="accent5">
                    <a:lumMod val="75000"/>
                  </a:schemeClr>
                </a:solidFill>
                <a:latin typeface="Bahnschrift Light" panose="020B0502040204020203" pitchFamily="34" charset="0"/>
                <a:ea typeface="+mj-ea"/>
                <a:cs typeface="+mj-cs"/>
              </a:rPr>
              <a:t>	</a:t>
            </a:r>
            <a:endParaRPr lang="pt-BR" b="1" dirty="0">
              <a:solidFill>
                <a:schemeClr val="accent5">
                  <a:lumMod val="75000"/>
                </a:schemeClr>
              </a:solidFill>
              <a:latin typeface="Bahnschrift Light" panose="020B0502040204020203" pitchFamily="34" charset="0"/>
              <a:ea typeface="+mj-ea"/>
              <a:cs typeface="+mj-cs"/>
            </a:endParaRPr>
          </a:p>
        </p:txBody>
      </p:sp>
    </p:spTree>
    <p:extLst>
      <p:ext uri="{BB962C8B-B14F-4D97-AF65-F5344CB8AC3E}">
        <p14:creationId xmlns:p14="http://schemas.microsoft.com/office/powerpoint/2010/main" val="1963832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8467725" cy="1038225"/>
          </a:xfrm>
        </p:spPr>
        <p:txBody>
          <a:bodyPr vert="horz" lIns="91440" tIns="45720" rIns="91440" bIns="45720" rtlCol="0" anchor="b">
            <a:noAutofit/>
          </a:bodyPr>
          <a:lstStyle/>
          <a:p>
            <a:r>
              <a:rPr lang="pt-BR" sz="5400" b="1" dirty="0">
                <a:solidFill>
                  <a:schemeClr val="accent5">
                    <a:lumMod val="75000"/>
                  </a:schemeClr>
                </a:solidFill>
                <a:latin typeface="Bahnschrift Light" panose="020B0502040204020203" pitchFamily="34" charset="0"/>
              </a:rPr>
              <a:t>Considerações Finais</a:t>
            </a:r>
          </a:p>
        </p:txBody>
      </p:sp>
      <p:sp>
        <p:nvSpPr>
          <p:cNvPr id="4" name="Retângulo 3">
            <a:extLst>
              <a:ext uri="{FF2B5EF4-FFF2-40B4-BE49-F238E27FC236}">
                <a16:creationId xmlns:a16="http://schemas.microsoft.com/office/drawing/2014/main" id="{B6D03652-D6D6-455D-AFF6-339E3AD69D33}"/>
              </a:ext>
            </a:extLst>
          </p:cNvPr>
          <p:cNvSpPr/>
          <p:nvPr/>
        </p:nvSpPr>
        <p:spPr>
          <a:xfrm>
            <a:off x="0" y="1038225"/>
            <a:ext cx="11677650" cy="113920"/>
          </a:xfrm>
          <a:prstGeom prst="rect">
            <a:avLst/>
          </a:prstGeom>
          <a:gradFill flip="none" rotWithShape="1">
            <a:gsLst>
              <a:gs pos="0">
                <a:srgbClr val="E07521"/>
              </a:gs>
              <a:gs pos="100000">
                <a:srgbClr val="CF4E17"/>
              </a:gs>
              <a:gs pos="100000">
                <a:srgbClr val="CF4E17"/>
              </a:gs>
            </a:gsLst>
            <a:lin ang="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bg1"/>
              </a:solidFill>
            </a:endParaRPr>
          </a:p>
        </p:txBody>
      </p:sp>
      <p:pic>
        <p:nvPicPr>
          <p:cNvPr id="6" name="Picture 6" descr="FATEC SJC">
            <a:extLst>
              <a:ext uri="{FF2B5EF4-FFF2-40B4-BE49-F238E27FC236}">
                <a16:creationId xmlns:a16="http://schemas.microsoft.com/office/drawing/2014/main" id="{CE9E5DB4-DE3D-428F-B404-007CE5D82F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550"/>
          <a:stretch/>
        </p:blipFill>
        <p:spPr bwMode="auto">
          <a:xfrm>
            <a:off x="28834" y="5971760"/>
            <a:ext cx="1000385" cy="876715"/>
          </a:xfrm>
          <a:prstGeom prst="rect">
            <a:avLst/>
          </a:prstGeom>
          <a:noFill/>
          <a:extLst>
            <a:ext uri="{909E8E84-426E-40DD-AFC4-6F175D3DCCD1}">
              <a14:hiddenFill xmlns:a14="http://schemas.microsoft.com/office/drawing/2010/main">
                <a:solidFill>
                  <a:srgbClr val="FFFFFF"/>
                </a:solidFill>
              </a14:hiddenFill>
            </a:ext>
          </a:extLst>
        </p:spPr>
      </p:pic>
      <p:sp>
        <p:nvSpPr>
          <p:cNvPr id="7" name="Retângulo 7">
            <a:extLst>
              <a:ext uri="{FF2B5EF4-FFF2-40B4-BE49-F238E27FC236}">
                <a16:creationId xmlns:a16="http://schemas.microsoft.com/office/drawing/2014/main" id="{B8CFB0F9-A04C-471F-B1BA-FD450DB82DA1}"/>
              </a:ext>
            </a:extLst>
          </p:cNvPr>
          <p:cNvSpPr/>
          <p:nvPr/>
        </p:nvSpPr>
        <p:spPr>
          <a:xfrm>
            <a:off x="2310262" y="6517481"/>
            <a:ext cx="9881738" cy="113921"/>
          </a:xfrm>
          <a:custGeom>
            <a:avLst/>
            <a:gdLst>
              <a:gd name="connsiteX0" fmla="*/ 0 w 8107017"/>
              <a:gd name="connsiteY0" fmla="*/ 0 h 1769166"/>
              <a:gd name="connsiteX1" fmla="*/ 8107017 w 8107017"/>
              <a:gd name="connsiteY1" fmla="*/ 0 h 1769166"/>
              <a:gd name="connsiteX2" fmla="*/ 8107017 w 8107017"/>
              <a:gd name="connsiteY2" fmla="*/ 1769166 h 1769166"/>
              <a:gd name="connsiteX3" fmla="*/ 0 w 8107017"/>
              <a:gd name="connsiteY3" fmla="*/ 1769166 h 1769166"/>
              <a:gd name="connsiteX4" fmla="*/ 0 w 8107017"/>
              <a:gd name="connsiteY4" fmla="*/ 0 h 1769166"/>
              <a:gd name="connsiteX0" fmla="*/ 0 w 8107017"/>
              <a:gd name="connsiteY0" fmla="*/ 0 h 1789044"/>
              <a:gd name="connsiteX1" fmla="*/ 8107017 w 8107017"/>
              <a:gd name="connsiteY1" fmla="*/ 0 h 1789044"/>
              <a:gd name="connsiteX2" fmla="*/ 8107017 w 8107017"/>
              <a:gd name="connsiteY2" fmla="*/ 1769166 h 1789044"/>
              <a:gd name="connsiteX3" fmla="*/ 1123122 w 8107017"/>
              <a:gd name="connsiteY3" fmla="*/ 1789044 h 1789044"/>
              <a:gd name="connsiteX4" fmla="*/ 0 w 8107017"/>
              <a:gd name="connsiteY4" fmla="*/ 0 h 1789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7017" h="1789044">
                <a:moveTo>
                  <a:pt x="0" y="0"/>
                </a:moveTo>
                <a:lnTo>
                  <a:pt x="8107017" y="0"/>
                </a:lnTo>
                <a:lnTo>
                  <a:pt x="8107017" y="1769166"/>
                </a:lnTo>
                <a:lnTo>
                  <a:pt x="1123122" y="1789044"/>
                </a:lnTo>
                <a:lnTo>
                  <a:pt x="0" y="0"/>
                </a:lnTo>
                <a:close/>
              </a:path>
            </a:pathLst>
          </a:custGeom>
          <a:gradFill flip="none" rotWithShape="1">
            <a:gsLst>
              <a:gs pos="0">
                <a:srgbClr val="006F9A"/>
              </a:gs>
              <a:gs pos="100000">
                <a:srgbClr val="041452"/>
              </a:gs>
              <a:gs pos="100000">
                <a:srgbClr val="006F9A">
                  <a:tint val="23500"/>
                  <a:satMod val="160000"/>
                </a:srgbClr>
              </a:gs>
            </a:gsLst>
            <a:lin ang="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bg1"/>
              </a:solidFill>
            </a:endParaRPr>
          </a:p>
        </p:txBody>
      </p:sp>
      <p:pic>
        <p:nvPicPr>
          <p:cNvPr id="5" name="Picture 4" descr="Um logo com a letra A, com a cor laranja e azul, com uma visão mais voltada para industrial e fundo branco sólido, para a empresa alpha de consultoria em excelência de gestão de produção industrial, com maior qualidade de imagem">
            <a:extLst>
              <a:ext uri="{FF2B5EF4-FFF2-40B4-BE49-F238E27FC236}">
                <a16:creationId xmlns:a16="http://schemas.microsoft.com/office/drawing/2014/main" id="{F4546D94-71CD-42D4-B116-741A7D08A18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86" t="20247" r="20459" b="28346"/>
          <a:stretch/>
        </p:blipFill>
        <p:spPr bwMode="auto">
          <a:xfrm>
            <a:off x="11453363" y="6176963"/>
            <a:ext cx="738637" cy="681037"/>
          </a:xfrm>
          <a:prstGeom prst="rect">
            <a:avLst/>
          </a:prstGeom>
          <a:noFill/>
          <a:extLst>
            <a:ext uri="{909E8E84-426E-40DD-AFC4-6F175D3DCCD1}">
              <a14:hiddenFill xmlns:a14="http://schemas.microsoft.com/office/drawing/2010/main">
                <a:solidFill>
                  <a:srgbClr val="FFFFFF"/>
                </a:solidFill>
              </a14:hiddenFill>
            </a:ext>
          </a:extLst>
        </p:spPr>
      </p:pic>
      <p:sp>
        <p:nvSpPr>
          <p:cNvPr id="3" name="Espaço Reservado para Conteúdo 2">
            <a:extLst>
              <a:ext uri="{FF2B5EF4-FFF2-40B4-BE49-F238E27FC236}">
                <a16:creationId xmlns:a16="http://schemas.microsoft.com/office/drawing/2014/main" id="{6A64DFA6-7F6F-F799-EC59-C4A12BCA4A11}"/>
              </a:ext>
            </a:extLst>
          </p:cNvPr>
          <p:cNvSpPr>
            <a:spLocks noGrp="1"/>
          </p:cNvSpPr>
          <p:nvPr>
            <p:ph idx="1"/>
          </p:nvPr>
        </p:nvSpPr>
        <p:spPr>
          <a:xfrm>
            <a:off x="726439" y="1441052"/>
            <a:ext cx="10726923" cy="4334908"/>
          </a:xfrm>
        </p:spPr>
        <p:txBody>
          <a:bodyPr vert="horz" lIns="91440" tIns="45720" rIns="91440" bIns="45720" rtlCol="0" anchor="t">
            <a:noAutofit/>
          </a:bodyPr>
          <a:lstStyle/>
          <a:p>
            <a:pPr marL="0" indent="0">
              <a:lnSpc>
                <a:spcPct val="100000"/>
              </a:lnSpc>
              <a:spcBef>
                <a:spcPct val="0"/>
              </a:spcBef>
              <a:buNone/>
            </a:pPr>
            <a:endParaRPr lang="pt-BR" sz="1800" b="1" dirty="0">
              <a:solidFill>
                <a:schemeClr val="accent5">
                  <a:lumMod val="75000"/>
                </a:schemeClr>
              </a:solidFill>
              <a:latin typeface="Bahnschrift Light" panose="020B0502040204020203" pitchFamily="34" charset="0"/>
              <a:ea typeface="+mj-ea"/>
              <a:cs typeface="+mj-cs"/>
            </a:endParaRPr>
          </a:p>
          <a:p>
            <a:pPr marL="0" indent="0">
              <a:lnSpc>
                <a:spcPct val="100000"/>
              </a:lnSpc>
              <a:spcBef>
                <a:spcPct val="0"/>
              </a:spcBef>
              <a:buNone/>
            </a:pPr>
            <a:r>
              <a:rPr lang="pt-BR" sz="1800" b="1" dirty="0">
                <a:solidFill>
                  <a:schemeClr val="accent5">
                    <a:lumMod val="75000"/>
                  </a:schemeClr>
                </a:solidFill>
                <a:latin typeface="Bahnschrift Light" panose="020B0502040204020203" pitchFamily="34" charset="0"/>
                <a:ea typeface="+mj-ea"/>
                <a:cs typeface="+mj-cs"/>
              </a:rPr>
              <a:t>Na conclusão desta apresentação, é fundamental destacar que estamos comprometidos em orientar a empresa na melhoria da linha de produção, sem fornecer mão de obra adicional. A implementação dos princípios do Kaizen, a utilização do </a:t>
            </a:r>
            <a:r>
              <a:rPr lang="pt-BR" sz="1800" b="1" dirty="0" err="1">
                <a:solidFill>
                  <a:schemeClr val="accent5">
                    <a:lumMod val="75000"/>
                  </a:schemeClr>
                </a:solidFill>
                <a:latin typeface="Bahnschrift Light" panose="020B0502040204020203" pitchFamily="34" charset="0"/>
                <a:ea typeface="+mj-ea"/>
                <a:cs typeface="+mj-cs"/>
              </a:rPr>
              <a:t>Value</a:t>
            </a:r>
            <a:r>
              <a:rPr lang="pt-BR" sz="1800" b="1" dirty="0">
                <a:solidFill>
                  <a:schemeClr val="accent5">
                    <a:lumMod val="75000"/>
                  </a:schemeClr>
                </a:solidFill>
                <a:latin typeface="Bahnschrift Light" panose="020B0502040204020203" pitchFamily="34" charset="0"/>
                <a:ea typeface="+mj-ea"/>
                <a:cs typeface="+mj-cs"/>
              </a:rPr>
              <a:t> </a:t>
            </a:r>
            <a:r>
              <a:rPr lang="pt-BR" sz="1800" b="1" dirty="0" err="1">
                <a:solidFill>
                  <a:schemeClr val="accent5">
                    <a:lumMod val="75000"/>
                  </a:schemeClr>
                </a:solidFill>
                <a:latin typeface="Bahnschrift Light" panose="020B0502040204020203" pitchFamily="34" charset="0"/>
                <a:ea typeface="+mj-ea"/>
                <a:cs typeface="+mj-cs"/>
              </a:rPr>
              <a:t>Stream</a:t>
            </a:r>
            <a:r>
              <a:rPr lang="pt-BR" sz="1800" b="1" dirty="0">
                <a:solidFill>
                  <a:schemeClr val="accent5">
                    <a:lumMod val="75000"/>
                  </a:schemeClr>
                </a:solidFill>
                <a:latin typeface="Bahnschrift Light" panose="020B0502040204020203" pitchFamily="34" charset="0"/>
                <a:ea typeface="+mj-ea"/>
                <a:cs typeface="+mj-cs"/>
              </a:rPr>
              <a:t> </a:t>
            </a:r>
            <a:r>
              <a:rPr lang="pt-BR" sz="1800" b="1" dirty="0" err="1">
                <a:solidFill>
                  <a:schemeClr val="accent5">
                    <a:lumMod val="75000"/>
                  </a:schemeClr>
                </a:solidFill>
                <a:latin typeface="Bahnschrift Light" panose="020B0502040204020203" pitchFamily="34" charset="0"/>
                <a:ea typeface="+mj-ea"/>
                <a:cs typeface="+mj-cs"/>
              </a:rPr>
              <a:t>Mapping</a:t>
            </a:r>
            <a:r>
              <a:rPr lang="pt-BR" sz="1800" b="1" dirty="0">
                <a:solidFill>
                  <a:schemeClr val="accent5">
                    <a:lumMod val="75000"/>
                  </a:schemeClr>
                </a:solidFill>
                <a:latin typeface="Bahnschrift Light" panose="020B0502040204020203" pitchFamily="34" charset="0"/>
                <a:ea typeface="+mj-ea"/>
                <a:cs typeface="+mj-cs"/>
              </a:rPr>
              <a:t> (VSM), a adoção do sistema </a:t>
            </a:r>
            <a:r>
              <a:rPr lang="pt-BR" sz="1800" b="1" dirty="0" err="1">
                <a:solidFill>
                  <a:schemeClr val="accent5">
                    <a:lumMod val="75000"/>
                  </a:schemeClr>
                </a:solidFill>
                <a:latin typeface="Bahnschrift Light" panose="020B0502040204020203" pitchFamily="34" charset="0"/>
                <a:ea typeface="+mj-ea"/>
                <a:cs typeface="+mj-cs"/>
              </a:rPr>
              <a:t>Kanban</a:t>
            </a:r>
            <a:r>
              <a:rPr lang="pt-BR" sz="1800" b="1" dirty="0">
                <a:solidFill>
                  <a:schemeClr val="accent5">
                    <a:lumMod val="75000"/>
                  </a:schemeClr>
                </a:solidFill>
                <a:latin typeface="Bahnschrift Light" panose="020B0502040204020203" pitchFamily="34" charset="0"/>
                <a:ea typeface="+mj-ea"/>
                <a:cs typeface="+mj-cs"/>
              </a:rPr>
              <a:t> e o nivelamento da produção são abordagens poderosas para eliminar o estoque intermediário e otimizar a eficiência operacional.</a:t>
            </a:r>
          </a:p>
          <a:p>
            <a:pPr marL="0" indent="0">
              <a:lnSpc>
                <a:spcPct val="100000"/>
              </a:lnSpc>
              <a:spcBef>
                <a:spcPct val="0"/>
              </a:spcBef>
              <a:buNone/>
            </a:pPr>
            <a:endParaRPr lang="pt-BR" sz="1800" b="1" dirty="0">
              <a:solidFill>
                <a:schemeClr val="accent5">
                  <a:lumMod val="75000"/>
                </a:schemeClr>
              </a:solidFill>
              <a:latin typeface="Bahnschrift Light" panose="020B0502040204020203" pitchFamily="34" charset="0"/>
              <a:ea typeface="+mj-ea"/>
              <a:cs typeface="+mj-cs"/>
            </a:endParaRPr>
          </a:p>
          <a:p>
            <a:pPr marL="0" indent="0">
              <a:lnSpc>
                <a:spcPct val="100000"/>
              </a:lnSpc>
              <a:spcBef>
                <a:spcPct val="0"/>
              </a:spcBef>
              <a:buNone/>
            </a:pPr>
            <a:r>
              <a:rPr lang="pt-BR" sz="1800" b="1" dirty="0">
                <a:solidFill>
                  <a:schemeClr val="accent5">
                    <a:lumMod val="75000"/>
                  </a:schemeClr>
                </a:solidFill>
                <a:latin typeface="Bahnschrift Light" panose="020B0502040204020203" pitchFamily="34" charset="0"/>
                <a:ea typeface="+mj-ea"/>
                <a:cs typeface="+mj-cs"/>
              </a:rPr>
              <a:t>O próximo passo crucial é marcar uma reunião com a equipe da empresa para discutir qual dessas estratégias eles consideram a melhor opção para suas operações específicas Além disso, começaremos imediatamente a coleta de dados de produção para criar um VSM detalhado, permitindo-nos identificar com precisão os gargalos e oportunidades de melhoria.</a:t>
            </a:r>
          </a:p>
          <a:p>
            <a:pPr marL="0" indent="0">
              <a:lnSpc>
                <a:spcPct val="100000"/>
              </a:lnSpc>
              <a:spcBef>
                <a:spcPct val="0"/>
              </a:spcBef>
              <a:buNone/>
            </a:pPr>
            <a:endParaRPr lang="pt-BR" sz="1800" b="1" dirty="0">
              <a:solidFill>
                <a:schemeClr val="accent5">
                  <a:lumMod val="75000"/>
                </a:schemeClr>
              </a:solidFill>
              <a:latin typeface="Bahnschrift Light" panose="020B0502040204020203" pitchFamily="34" charset="0"/>
              <a:ea typeface="+mj-ea"/>
              <a:cs typeface="+mj-cs"/>
            </a:endParaRPr>
          </a:p>
          <a:p>
            <a:pPr marL="0" indent="0">
              <a:lnSpc>
                <a:spcPct val="100000"/>
              </a:lnSpc>
              <a:spcBef>
                <a:spcPct val="0"/>
              </a:spcBef>
              <a:buNone/>
            </a:pPr>
            <a:r>
              <a:rPr lang="pt-BR" sz="1800" b="1" dirty="0">
                <a:solidFill>
                  <a:schemeClr val="accent5">
                    <a:lumMod val="75000"/>
                  </a:schemeClr>
                </a:solidFill>
                <a:latin typeface="Bahnschrift Light" panose="020B0502040204020203" pitchFamily="34" charset="0"/>
                <a:ea typeface="+mj-ea"/>
                <a:cs typeface="+mj-cs"/>
              </a:rPr>
              <a:t>Esta abordagem colaborativa e baseada em dados nos permitirá criar um plano de ação customizado para atingir os objetivos de eliminar o estoque intermediário, reduzir desperdícios e otimizar a produção.</a:t>
            </a:r>
            <a:endParaRPr lang="pt-BR" sz="1800" dirty="0">
              <a:solidFill>
                <a:schemeClr val="accent5">
                  <a:lumMod val="75000"/>
                </a:schemeClr>
              </a:solidFill>
              <a:latin typeface="Bahnschrift Light" panose="020B0502040204020203" pitchFamily="34" charset="0"/>
              <a:ea typeface="+mj-ea"/>
              <a:cs typeface="+mj-cs"/>
            </a:endParaRPr>
          </a:p>
          <a:p>
            <a:pPr marL="0" indent="0">
              <a:lnSpc>
                <a:spcPct val="100000"/>
              </a:lnSpc>
              <a:spcBef>
                <a:spcPct val="0"/>
              </a:spcBef>
              <a:buNone/>
            </a:pPr>
            <a:r>
              <a:rPr lang="pt-BR" sz="1800" dirty="0">
                <a:solidFill>
                  <a:schemeClr val="accent5">
                    <a:lumMod val="75000"/>
                  </a:schemeClr>
                </a:solidFill>
                <a:latin typeface="Bahnschrift Light" panose="020B0502040204020203" pitchFamily="34" charset="0"/>
                <a:ea typeface="+mj-ea"/>
                <a:cs typeface="+mj-cs"/>
              </a:rPr>
              <a:t>	</a:t>
            </a:r>
            <a:endParaRPr lang="pt-BR" sz="1800" b="1" dirty="0">
              <a:solidFill>
                <a:schemeClr val="accent5">
                  <a:lumMod val="75000"/>
                </a:schemeClr>
              </a:solidFill>
              <a:latin typeface="Bahnschrift Light" panose="020B0502040204020203" pitchFamily="34" charset="0"/>
              <a:ea typeface="+mj-ea"/>
              <a:cs typeface="+mj-cs"/>
            </a:endParaRPr>
          </a:p>
        </p:txBody>
      </p:sp>
    </p:spTree>
    <p:extLst>
      <p:ext uri="{BB962C8B-B14F-4D97-AF65-F5344CB8AC3E}">
        <p14:creationId xmlns:p14="http://schemas.microsoft.com/office/powerpoint/2010/main" val="703317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90763DAD-4F2E-4BCF-B460-D21D6F8AE0AE}"/>
              </a:ext>
            </a:extLst>
          </p:cNvPr>
          <p:cNvSpPr/>
          <p:nvPr/>
        </p:nvSpPr>
        <p:spPr>
          <a:xfrm>
            <a:off x="4105303" y="4393096"/>
            <a:ext cx="8107017" cy="1789044"/>
          </a:xfrm>
          <a:custGeom>
            <a:avLst/>
            <a:gdLst>
              <a:gd name="connsiteX0" fmla="*/ 0 w 8107017"/>
              <a:gd name="connsiteY0" fmla="*/ 0 h 1769166"/>
              <a:gd name="connsiteX1" fmla="*/ 8107017 w 8107017"/>
              <a:gd name="connsiteY1" fmla="*/ 0 h 1769166"/>
              <a:gd name="connsiteX2" fmla="*/ 8107017 w 8107017"/>
              <a:gd name="connsiteY2" fmla="*/ 1769166 h 1769166"/>
              <a:gd name="connsiteX3" fmla="*/ 0 w 8107017"/>
              <a:gd name="connsiteY3" fmla="*/ 1769166 h 1769166"/>
              <a:gd name="connsiteX4" fmla="*/ 0 w 8107017"/>
              <a:gd name="connsiteY4" fmla="*/ 0 h 1769166"/>
              <a:gd name="connsiteX0" fmla="*/ 0 w 8107017"/>
              <a:gd name="connsiteY0" fmla="*/ 0 h 1789044"/>
              <a:gd name="connsiteX1" fmla="*/ 8107017 w 8107017"/>
              <a:gd name="connsiteY1" fmla="*/ 0 h 1789044"/>
              <a:gd name="connsiteX2" fmla="*/ 8107017 w 8107017"/>
              <a:gd name="connsiteY2" fmla="*/ 1769166 h 1789044"/>
              <a:gd name="connsiteX3" fmla="*/ 1123122 w 8107017"/>
              <a:gd name="connsiteY3" fmla="*/ 1789044 h 1789044"/>
              <a:gd name="connsiteX4" fmla="*/ 0 w 8107017"/>
              <a:gd name="connsiteY4" fmla="*/ 0 h 1789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7017" h="1789044">
                <a:moveTo>
                  <a:pt x="0" y="0"/>
                </a:moveTo>
                <a:lnTo>
                  <a:pt x="8107017" y="0"/>
                </a:lnTo>
                <a:lnTo>
                  <a:pt x="8107017" y="1769166"/>
                </a:lnTo>
                <a:lnTo>
                  <a:pt x="1123122" y="1789044"/>
                </a:lnTo>
                <a:lnTo>
                  <a:pt x="0" y="0"/>
                </a:lnTo>
                <a:close/>
              </a:path>
            </a:pathLst>
          </a:custGeom>
          <a:gradFill flip="none" rotWithShape="1">
            <a:gsLst>
              <a:gs pos="0">
                <a:srgbClr val="006F9A"/>
              </a:gs>
              <a:gs pos="100000">
                <a:srgbClr val="041452"/>
              </a:gs>
              <a:gs pos="100000">
                <a:srgbClr val="006F9A">
                  <a:tint val="23500"/>
                  <a:satMod val="160000"/>
                </a:srgbClr>
              </a:gs>
            </a:gsLst>
            <a:lin ang="0" scaled="1"/>
            <a:tileRect/>
          </a:gradFill>
          <a:ln w="28575">
            <a:solidFill>
              <a:srgbClr val="E06D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bg1"/>
              </a:solidFill>
            </a:endParaRPr>
          </a:p>
        </p:txBody>
      </p:sp>
      <p:sp>
        <p:nvSpPr>
          <p:cNvPr id="3" name="Subtítulo 2"/>
          <p:cNvSpPr>
            <a:spLocks noGrp="1"/>
          </p:cNvSpPr>
          <p:nvPr>
            <p:ph type="subTitle" idx="1"/>
          </p:nvPr>
        </p:nvSpPr>
        <p:spPr>
          <a:xfrm>
            <a:off x="4472609" y="4562062"/>
            <a:ext cx="7719391" cy="1570383"/>
          </a:xfrm>
        </p:spPr>
        <p:txBody>
          <a:bodyPr vert="horz" lIns="91440" tIns="45720" rIns="91440" bIns="45720" rtlCol="0" anchor="b">
            <a:normAutofit lnSpcReduction="10000"/>
          </a:bodyPr>
          <a:lstStyle/>
          <a:p>
            <a:pPr>
              <a:spcBef>
                <a:spcPct val="0"/>
              </a:spcBef>
            </a:pPr>
            <a:r>
              <a:rPr lang="pt-BR" sz="2800" b="1" dirty="0">
                <a:solidFill>
                  <a:schemeClr val="bg1"/>
                </a:solidFill>
                <a:latin typeface="Bahnschrift Light" panose="020B0502040204020203" pitchFamily="34" charset="0"/>
                <a:ea typeface="+mj-ea"/>
                <a:cs typeface="+mj-cs"/>
              </a:rPr>
              <a:t>4º API – </a:t>
            </a:r>
            <a:r>
              <a:rPr lang="pt-BR" sz="2800" b="1" dirty="0" err="1">
                <a:solidFill>
                  <a:schemeClr val="bg1"/>
                </a:solidFill>
                <a:latin typeface="Bahnschrift Light" panose="020B0502040204020203" pitchFamily="34" charset="0"/>
                <a:ea typeface="+mj-ea"/>
                <a:cs typeface="+mj-cs"/>
              </a:rPr>
              <a:t>Freudenberg</a:t>
            </a:r>
            <a:endParaRPr lang="pt-BR" sz="2800" b="1" dirty="0">
              <a:solidFill>
                <a:schemeClr val="bg1"/>
              </a:solidFill>
              <a:latin typeface="Bahnschrift Light" panose="020B0502040204020203" pitchFamily="34" charset="0"/>
              <a:ea typeface="+mj-ea"/>
              <a:cs typeface="+mj-cs"/>
            </a:endParaRPr>
          </a:p>
          <a:p>
            <a:pPr algn="r">
              <a:spcBef>
                <a:spcPct val="0"/>
              </a:spcBef>
            </a:pPr>
            <a:endParaRPr lang="pt-BR" sz="2800" dirty="0">
              <a:solidFill>
                <a:schemeClr val="bg1"/>
              </a:solidFill>
              <a:latin typeface="Bahnschrift Light" panose="020B0502040204020203" pitchFamily="34" charset="0"/>
              <a:ea typeface="+mj-ea"/>
              <a:cs typeface="+mj-cs"/>
            </a:endParaRPr>
          </a:p>
          <a:p>
            <a:pPr algn="r">
              <a:spcBef>
                <a:spcPct val="0"/>
              </a:spcBef>
            </a:pPr>
            <a:r>
              <a:rPr lang="pt-BR" sz="2800" dirty="0" err="1">
                <a:solidFill>
                  <a:schemeClr val="bg1"/>
                </a:solidFill>
                <a:latin typeface="Bahnschrift Light" panose="020B0502040204020203" pitchFamily="34" charset="0"/>
                <a:ea typeface="+mj-ea"/>
                <a:cs typeface="+mj-cs"/>
              </a:rPr>
              <a:t>Edinelson</a:t>
            </a:r>
            <a:r>
              <a:rPr lang="pt-BR" sz="2800" dirty="0">
                <a:solidFill>
                  <a:schemeClr val="bg1"/>
                </a:solidFill>
                <a:latin typeface="Bahnschrift Light" panose="020B0502040204020203" pitchFamily="34" charset="0"/>
                <a:ea typeface="+mj-ea"/>
                <a:cs typeface="+mj-cs"/>
              </a:rPr>
              <a:t> Macedo, Igor Almeida,</a:t>
            </a:r>
          </a:p>
          <a:p>
            <a:pPr algn="r">
              <a:spcBef>
                <a:spcPct val="0"/>
              </a:spcBef>
            </a:pPr>
            <a:r>
              <a:rPr lang="pt-BR" sz="2800" dirty="0">
                <a:solidFill>
                  <a:schemeClr val="bg1"/>
                </a:solidFill>
                <a:latin typeface="Bahnschrift Light" panose="020B0502040204020203" pitchFamily="34" charset="0"/>
                <a:ea typeface="+mj-ea"/>
                <a:cs typeface="+mj-cs"/>
              </a:rPr>
              <a:t> Jardel Almeida, Oseias Silva, Renato Lima</a:t>
            </a:r>
          </a:p>
        </p:txBody>
      </p:sp>
      <p:pic>
        <p:nvPicPr>
          <p:cNvPr id="1028" name="Picture 4" descr="Um logo com a letra A, com a cor laranja e azul, com uma visão mais voltada para industrial e fundo branco sólido, para a empresa alpha de consultoria em excelência de gestão de produção industrial, com maior qualidade de imagem">
            <a:extLst>
              <a:ext uri="{FF2B5EF4-FFF2-40B4-BE49-F238E27FC236}">
                <a16:creationId xmlns:a16="http://schemas.microsoft.com/office/drawing/2014/main" id="{739C077A-0DA6-4B7B-A816-337A91767E1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786" t="20247" r="20459" b="28346"/>
          <a:stretch/>
        </p:blipFill>
        <p:spPr bwMode="auto">
          <a:xfrm>
            <a:off x="371475" y="322638"/>
            <a:ext cx="3379826" cy="3116262"/>
          </a:xfrm>
          <a:prstGeom prst="rect">
            <a:avLst/>
          </a:prstGeom>
          <a:noFill/>
          <a:extLst>
            <a:ext uri="{909E8E84-426E-40DD-AFC4-6F175D3DCCD1}">
              <a14:hiddenFill xmlns:a14="http://schemas.microsoft.com/office/drawing/2010/main">
                <a:solidFill>
                  <a:srgbClr val="FFFFFF"/>
                </a:solidFill>
              </a14:hiddenFill>
            </a:ext>
          </a:extLst>
        </p:spPr>
      </p:pic>
      <p:sp>
        <p:nvSpPr>
          <p:cNvPr id="7" name="Retângulo 6">
            <a:extLst>
              <a:ext uri="{FF2B5EF4-FFF2-40B4-BE49-F238E27FC236}">
                <a16:creationId xmlns:a16="http://schemas.microsoft.com/office/drawing/2014/main" id="{762D5121-7830-462B-87F6-92BB8319C7B5}"/>
              </a:ext>
            </a:extLst>
          </p:cNvPr>
          <p:cNvSpPr/>
          <p:nvPr/>
        </p:nvSpPr>
        <p:spPr>
          <a:xfrm>
            <a:off x="0" y="3190425"/>
            <a:ext cx="12192000" cy="248514"/>
          </a:xfrm>
          <a:prstGeom prst="rect">
            <a:avLst/>
          </a:prstGeom>
          <a:gradFill flip="none" rotWithShape="1">
            <a:gsLst>
              <a:gs pos="0">
                <a:srgbClr val="E07521"/>
              </a:gs>
              <a:gs pos="100000">
                <a:srgbClr val="CF4E17"/>
              </a:gs>
              <a:gs pos="100000">
                <a:srgbClr val="CF4E17"/>
              </a:gs>
            </a:gsLst>
            <a:lin ang="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bg1"/>
              </a:solidFill>
            </a:endParaRPr>
          </a:p>
        </p:txBody>
      </p:sp>
      <p:sp>
        <p:nvSpPr>
          <p:cNvPr id="2" name="Título 1"/>
          <p:cNvSpPr>
            <a:spLocks noGrp="1"/>
          </p:cNvSpPr>
          <p:nvPr>
            <p:ph type="ctrTitle"/>
          </p:nvPr>
        </p:nvSpPr>
        <p:spPr>
          <a:xfrm>
            <a:off x="2660635" y="1096652"/>
            <a:ext cx="4584271" cy="2382043"/>
          </a:xfrm>
        </p:spPr>
        <p:txBody>
          <a:bodyPr>
            <a:normAutofit/>
          </a:bodyPr>
          <a:lstStyle/>
          <a:p>
            <a:r>
              <a:rPr lang="pt-BR" sz="11500" dirty="0">
                <a:solidFill>
                  <a:schemeClr val="accent5">
                    <a:lumMod val="75000"/>
                  </a:schemeClr>
                </a:solidFill>
                <a:latin typeface="Bahnschrift Light" panose="020B0502040204020203" pitchFamily="34" charset="0"/>
              </a:rPr>
              <a:t>lpha</a:t>
            </a:r>
          </a:p>
        </p:txBody>
      </p:sp>
      <p:pic>
        <p:nvPicPr>
          <p:cNvPr id="1030" name="Picture 6" descr="FATEC SJC">
            <a:extLst>
              <a:ext uri="{FF2B5EF4-FFF2-40B4-BE49-F238E27FC236}">
                <a16:creationId xmlns:a16="http://schemas.microsoft.com/office/drawing/2014/main" id="{9214DB95-8D9E-4BC1-997F-65991C1D30B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550"/>
          <a:stretch/>
        </p:blipFill>
        <p:spPr bwMode="auto">
          <a:xfrm>
            <a:off x="19309" y="5990810"/>
            <a:ext cx="1000385" cy="876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1956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90763DAD-4F2E-4BCF-B460-D21D6F8AE0AE}"/>
              </a:ext>
            </a:extLst>
          </p:cNvPr>
          <p:cNvSpPr/>
          <p:nvPr/>
        </p:nvSpPr>
        <p:spPr>
          <a:xfrm>
            <a:off x="4105303" y="4393096"/>
            <a:ext cx="8107017" cy="1789044"/>
          </a:xfrm>
          <a:custGeom>
            <a:avLst/>
            <a:gdLst>
              <a:gd name="connsiteX0" fmla="*/ 0 w 8107017"/>
              <a:gd name="connsiteY0" fmla="*/ 0 h 1769166"/>
              <a:gd name="connsiteX1" fmla="*/ 8107017 w 8107017"/>
              <a:gd name="connsiteY1" fmla="*/ 0 h 1769166"/>
              <a:gd name="connsiteX2" fmla="*/ 8107017 w 8107017"/>
              <a:gd name="connsiteY2" fmla="*/ 1769166 h 1769166"/>
              <a:gd name="connsiteX3" fmla="*/ 0 w 8107017"/>
              <a:gd name="connsiteY3" fmla="*/ 1769166 h 1769166"/>
              <a:gd name="connsiteX4" fmla="*/ 0 w 8107017"/>
              <a:gd name="connsiteY4" fmla="*/ 0 h 1769166"/>
              <a:gd name="connsiteX0" fmla="*/ 0 w 8107017"/>
              <a:gd name="connsiteY0" fmla="*/ 0 h 1789044"/>
              <a:gd name="connsiteX1" fmla="*/ 8107017 w 8107017"/>
              <a:gd name="connsiteY1" fmla="*/ 0 h 1789044"/>
              <a:gd name="connsiteX2" fmla="*/ 8107017 w 8107017"/>
              <a:gd name="connsiteY2" fmla="*/ 1769166 h 1789044"/>
              <a:gd name="connsiteX3" fmla="*/ 1123122 w 8107017"/>
              <a:gd name="connsiteY3" fmla="*/ 1789044 h 1789044"/>
              <a:gd name="connsiteX4" fmla="*/ 0 w 8107017"/>
              <a:gd name="connsiteY4" fmla="*/ 0 h 1789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7017" h="1789044">
                <a:moveTo>
                  <a:pt x="0" y="0"/>
                </a:moveTo>
                <a:lnTo>
                  <a:pt x="8107017" y="0"/>
                </a:lnTo>
                <a:lnTo>
                  <a:pt x="8107017" y="1769166"/>
                </a:lnTo>
                <a:lnTo>
                  <a:pt x="1123122" y="1789044"/>
                </a:lnTo>
                <a:lnTo>
                  <a:pt x="0" y="0"/>
                </a:lnTo>
                <a:close/>
              </a:path>
            </a:pathLst>
          </a:custGeom>
          <a:gradFill flip="none" rotWithShape="1">
            <a:gsLst>
              <a:gs pos="0">
                <a:srgbClr val="006F9A"/>
              </a:gs>
              <a:gs pos="100000">
                <a:srgbClr val="041452"/>
              </a:gs>
              <a:gs pos="100000">
                <a:srgbClr val="006F9A">
                  <a:tint val="23500"/>
                  <a:satMod val="160000"/>
                </a:srgbClr>
              </a:gs>
            </a:gsLst>
            <a:lin ang="0" scaled="1"/>
            <a:tileRect/>
          </a:gradFill>
          <a:ln w="28575">
            <a:solidFill>
              <a:srgbClr val="E06D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bg1"/>
              </a:solidFill>
            </a:endParaRPr>
          </a:p>
        </p:txBody>
      </p:sp>
      <p:sp>
        <p:nvSpPr>
          <p:cNvPr id="3" name="Subtítulo 2"/>
          <p:cNvSpPr>
            <a:spLocks noGrp="1"/>
          </p:cNvSpPr>
          <p:nvPr>
            <p:ph type="subTitle" idx="1"/>
          </p:nvPr>
        </p:nvSpPr>
        <p:spPr>
          <a:xfrm>
            <a:off x="4472609" y="4562062"/>
            <a:ext cx="7719391" cy="1570383"/>
          </a:xfrm>
        </p:spPr>
        <p:txBody>
          <a:bodyPr vert="horz" lIns="91440" tIns="45720" rIns="91440" bIns="45720" rtlCol="0" anchor="b">
            <a:normAutofit lnSpcReduction="10000"/>
          </a:bodyPr>
          <a:lstStyle/>
          <a:p>
            <a:pPr>
              <a:spcBef>
                <a:spcPct val="0"/>
              </a:spcBef>
            </a:pPr>
            <a:r>
              <a:rPr lang="pt-BR" sz="2800" b="1" dirty="0">
                <a:solidFill>
                  <a:schemeClr val="bg1"/>
                </a:solidFill>
                <a:latin typeface="Bahnschrift Light" panose="020B0502040204020203" pitchFamily="34" charset="0"/>
                <a:ea typeface="+mj-ea"/>
                <a:cs typeface="+mj-cs"/>
              </a:rPr>
              <a:t>1ª Sprint - 4º API – </a:t>
            </a:r>
            <a:r>
              <a:rPr lang="pt-BR" sz="2800" b="1" dirty="0" err="1">
                <a:solidFill>
                  <a:schemeClr val="bg1"/>
                </a:solidFill>
                <a:latin typeface="Bahnschrift Light" panose="020B0502040204020203" pitchFamily="34" charset="0"/>
                <a:ea typeface="+mj-ea"/>
                <a:cs typeface="+mj-cs"/>
              </a:rPr>
              <a:t>Freudenberg</a:t>
            </a:r>
            <a:endParaRPr lang="pt-BR" sz="2800" b="1" dirty="0">
              <a:solidFill>
                <a:schemeClr val="bg1"/>
              </a:solidFill>
              <a:latin typeface="Bahnschrift Light" panose="020B0502040204020203" pitchFamily="34" charset="0"/>
              <a:ea typeface="+mj-ea"/>
              <a:cs typeface="+mj-cs"/>
            </a:endParaRPr>
          </a:p>
          <a:p>
            <a:pPr algn="r">
              <a:spcBef>
                <a:spcPct val="0"/>
              </a:spcBef>
            </a:pPr>
            <a:endParaRPr lang="pt-BR" sz="2800" dirty="0">
              <a:solidFill>
                <a:schemeClr val="bg1"/>
              </a:solidFill>
              <a:latin typeface="Bahnschrift Light" panose="020B0502040204020203" pitchFamily="34" charset="0"/>
              <a:ea typeface="+mj-ea"/>
              <a:cs typeface="+mj-cs"/>
            </a:endParaRPr>
          </a:p>
          <a:p>
            <a:pPr algn="r">
              <a:spcBef>
                <a:spcPct val="0"/>
              </a:spcBef>
            </a:pPr>
            <a:r>
              <a:rPr lang="pt-BR" sz="2800" dirty="0" err="1">
                <a:solidFill>
                  <a:schemeClr val="bg1"/>
                </a:solidFill>
                <a:latin typeface="Bahnschrift Light" panose="020B0502040204020203" pitchFamily="34" charset="0"/>
                <a:ea typeface="+mj-ea"/>
                <a:cs typeface="+mj-cs"/>
              </a:rPr>
              <a:t>Edinelson</a:t>
            </a:r>
            <a:r>
              <a:rPr lang="pt-BR" sz="2800" dirty="0">
                <a:solidFill>
                  <a:schemeClr val="bg1"/>
                </a:solidFill>
                <a:latin typeface="Bahnschrift Light" panose="020B0502040204020203" pitchFamily="34" charset="0"/>
                <a:ea typeface="+mj-ea"/>
                <a:cs typeface="+mj-cs"/>
              </a:rPr>
              <a:t> Macedo, Igor Almeida,</a:t>
            </a:r>
          </a:p>
          <a:p>
            <a:pPr algn="r">
              <a:spcBef>
                <a:spcPct val="0"/>
              </a:spcBef>
            </a:pPr>
            <a:r>
              <a:rPr lang="pt-BR" sz="2800" dirty="0">
                <a:solidFill>
                  <a:schemeClr val="bg1"/>
                </a:solidFill>
                <a:latin typeface="Bahnschrift Light" panose="020B0502040204020203" pitchFamily="34" charset="0"/>
                <a:ea typeface="+mj-ea"/>
                <a:cs typeface="+mj-cs"/>
              </a:rPr>
              <a:t> Jardel Almeida, Oseias Silva, Renato Lima</a:t>
            </a:r>
          </a:p>
        </p:txBody>
      </p:sp>
      <p:pic>
        <p:nvPicPr>
          <p:cNvPr id="1028" name="Picture 4" descr="Um logo com a letra A, com a cor laranja e azul, com uma visão mais voltada para industrial e fundo branco sólido, para a empresa alpha de consultoria em excelência de gestão de produção industrial, com maior qualidade de imagem">
            <a:extLst>
              <a:ext uri="{FF2B5EF4-FFF2-40B4-BE49-F238E27FC236}">
                <a16:creationId xmlns:a16="http://schemas.microsoft.com/office/drawing/2014/main" id="{739C077A-0DA6-4B7B-A816-337A91767E1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786" t="20247" r="20459" b="28346"/>
          <a:stretch/>
        </p:blipFill>
        <p:spPr bwMode="auto">
          <a:xfrm>
            <a:off x="371475" y="322638"/>
            <a:ext cx="3379826" cy="3116262"/>
          </a:xfrm>
          <a:prstGeom prst="rect">
            <a:avLst/>
          </a:prstGeom>
          <a:noFill/>
          <a:extLst>
            <a:ext uri="{909E8E84-426E-40DD-AFC4-6F175D3DCCD1}">
              <a14:hiddenFill xmlns:a14="http://schemas.microsoft.com/office/drawing/2010/main">
                <a:solidFill>
                  <a:srgbClr val="FFFFFF"/>
                </a:solidFill>
              </a14:hiddenFill>
            </a:ext>
          </a:extLst>
        </p:spPr>
      </p:pic>
      <p:sp>
        <p:nvSpPr>
          <p:cNvPr id="7" name="Retângulo 6">
            <a:extLst>
              <a:ext uri="{FF2B5EF4-FFF2-40B4-BE49-F238E27FC236}">
                <a16:creationId xmlns:a16="http://schemas.microsoft.com/office/drawing/2014/main" id="{762D5121-7830-462B-87F6-92BB8319C7B5}"/>
              </a:ext>
            </a:extLst>
          </p:cNvPr>
          <p:cNvSpPr/>
          <p:nvPr/>
        </p:nvSpPr>
        <p:spPr>
          <a:xfrm>
            <a:off x="0" y="3190425"/>
            <a:ext cx="12192000" cy="248514"/>
          </a:xfrm>
          <a:prstGeom prst="rect">
            <a:avLst/>
          </a:prstGeom>
          <a:gradFill flip="none" rotWithShape="1">
            <a:gsLst>
              <a:gs pos="0">
                <a:srgbClr val="E07521"/>
              </a:gs>
              <a:gs pos="100000">
                <a:srgbClr val="CF4E17"/>
              </a:gs>
              <a:gs pos="100000">
                <a:srgbClr val="CF4E17"/>
              </a:gs>
            </a:gsLst>
            <a:lin ang="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bg1"/>
              </a:solidFill>
            </a:endParaRPr>
          </a:p>
        </p:txBody>
      </p:sp>
      <p:sp>
        <p:nvSpPr>
          <p:cNvPr id="2" name="Título 1"/>
          <p:cNvSpPr>
            <a:spLocks noGrp="1"/>
          </p:cNvSpPr>
          <p:nvPr>
            <p:ph type="ctrTitle"/>
          </p:nvPr>
        </p:nvSpPr>
        <p:spPr>
          <a:xfrm>
            <a:off x="2660635" y="1096652"/>
            <a:ext cx="4584271" cy="2382043"/>
          </a:xfrm>
        </p:spPr>
        <p:txBody>
          <a:bodyPr>
            <a:normAutofit/>
          </a:bodyPr>
          <a:lstStyle/>
          <a:p>
            <a:r>
              <a:rPr lang="pt-BR" sz="11500" dirty="0">
                <a:solidFill>
                  <a:schemeClr val="accent5">
                    <a:lumMod val="75000"/>
                  </a:schemeClr>
                </a:solidFill>
                <a:latin typeface="Bahnschrift Light" panose="020B0502040204020203" pitchFamily="34" charset="0"/>
              </a:rPr>
              <a:t>lpha</a:t>
            </a:r>
          </a:p>
        </p:txBody>
      </p:sp>
      <p:pic>
        <p:nvPicPr>
          <p:cNvPr id="1030" name="Picture 6" descr="FATEC SJC">
            <a:extLst>
              <a:ext uri="{FF2B5EF4-FFF2-40B4-BE49-F238E27FC236}">
                <a16:creationId xmlns:a16="http://schemas.microsoft.com/office/drawing/2014/main" id="{9214DB95-8D9E-4BC1-997F-65991C1D30B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550"/>
          <a:stretch/>
        </p:blipFill>
        <p:spPr bwMode="auto">
          <a:xfrm>
            <a:off x="19309" y="5990810"/>
            <a:ext cx="1000385" cy="876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7069616"/>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208" y="-14487"/>
            <a:ext cx="8467725" cy="862848"/>
          </a:xfrm>
        </p:spPr>
        <p:txBody>
          <a:bodyPr vert="horz" lIns="91440" tIns="45720" rIns="91440" bIns="45720" rtlCol="0" anchor="b">
            <a:noAutofit/>
          </a:bodyPr>
          <a:lstStyle/>
          <a:p>
            <a:r>
              <a:rPr lang="pt-BR" sz="4800" b="1" dirty="0">
                <a:solidFill>
                  <a:schemeClr val="accent5">
                    <a:lumMod val="75000"/>
                  </a:schemeClr>
                </a:solidFill>
                <a:latin typeface="Bahnschrift Light" panose="020B0502040204020203" pitchFamily="34" charset="0"/>
              </a:rPr>
              <a:t>Integrantes</a:t>
            </a:r>
          </a:p>
        </p:txBody>
      </p:sp>
      <p:sp>
        <p:nvSpPr>
          <p:cNvPr id="4" name="Retângulo 3">
            <a:extLst>
              <a:ext uri="{FF2B5EF4-FFF2-40B4-BE49-F238E27FC236}">
                <a16:creationId xmlns:a16="http://schemas.microsoft.com/office/drawing/2014/main" id="{B6D03652-D6D6-455D-AFF6-339E3AD69D33}"/>
              </a:ext>
            </a:extLst>
          </p:cNvPr>
          <p:cNvSpPr/>
          <p:nvPr/>
        </p:nvSpPr>
        <p:spPr>
          <a:xfrm>
            <a:off x="263472" y="0"/>
            <a:ext cx="131736" cy="4820134"/>
          </a:xfrm>
          <a:prstGeom prst="rect">
            <a:avLst/>
          </a:prstGeom>
          <a:gradFill flip="none" rotWithShape="1">
            <a:gsLst>
              <a:gs pos="0">
                <a:srgbClr val="E07521"/>
              </a:gs>
              <a:gs pos="100000">
                <a:srgbClr val="CF4E17"/>
              </a:gs>
              <a:gs pos="100000">
                <a:srgbClr val="CF4E17"/>
              </a:gs>
            </a:gsLst>
            <a:lin ang="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bg1"/>
              </a:solidFill>
            </a:endParaRPr>
          </a:p>
        </p:txBody>
      </p:sp>
      <p:sp>
        <p:nvSpPr>
          <p:cNvPr id="7" name="Retângulo 7">
            <a:extLst>
              <a:ext uri="{FF2B5EF4-FFF2-40B4-BE49-F238E27FC236}">
                <a16:creationId xmlns:a16="http://schemas.microsoft.com/office/drawing/2014/main" id="{B8CFB0F9-A04C-471F-B1BA-FD450DB82DA1}"/>
              </a:ext>
            </a:extLst>
          </p:cNvPr>
          <p:cNvSpPr/>
          <p:nvPr/>
        </p:nvSpPr>
        <p:spPr>
          <a:xfrm rot="5400000">
            <a:off x="9771872" y="4838161"/>
            <a:ext cx="3942077" cy="107761"/>
          </a:xfrm>
          <a:custGeom>
            <a:avLst/>
            <a:gdLst>
              <a:gd name="connsiteX0" fmla="*/ 0 w 8107017"/>
              <a:gd name="connsiteY0" fmla="*/ 0 h 1769166"/>
              <a:gd name="connsiteX1" fmla="*/ 8107017 w 8107017"/>
              <a:gd name="connsiteY1" fmla="*/ 0 h 1769166"/>
              <a:gd name="connsiteX2" fmla="*/ 8107017 w 8107017"/>
              <a:gd name="connsiteY2" fmla="*/ 1769166 h 1769166"/>
              <a:gd name="connsiteX3" fmla="*/ 0 w 8107017"/>
              <a:gd name="connsiteY3" fmla="*/ 1769166 h 1769166"/>
              <a:gd name="connsiteX4" fmla="*/ 0 w 8107017"/>
              <a:gd name="connsiteY4" fmla="*/ 0 h 1769166"/>
              <a:gd name="connsiteX0" fmla="*/ 0 w 8107017"/>
              <a:gd name="connsiteY0" fmla="*/ 0 h 1789044"/>
              <a:gd name="connsiteX1" fmla="*/ 8107017 w 8107017"/>
              <a:gd name="connsiteY1" fmla="*/ 0 h 1789044"/>
              <a:gd name="connsiteX2" fmla="*/ 8107017 w 8107017"/>
              <a:gd name="connsiteY2" fmla="*/ 1769166 h 1789044"/>
              <a:gd name="connsiteX3" fmla="*/ 1123122 w 8107017"/>
              <a:gd name="connsiteY3" fmla="*/ 1789044 h 1789044"/>
              <a:gd name="connsiteX4" fmla="*/ 0 w 8107017"/>
              <a:gd name="connsiteY4" fmla="*/ 0 h 1789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7017" h="1789044">
                <a:moveTo>
                  <a:pt x="0" y="0"/>
                </a:moveTo>
                <a:lnTo>
                  <a:pt x="8107017" y="0"/>
                </a:lnTo>
                <a:lnTo>
                  <a:pt x="8107017" y="1769166"/>
                </a:lnTo>
                <a:lnTo>
                  <a:pt x="1123122" y="1789044"/>
                </a:lnTo>
                <a:lnTo>
                  <a:pt x="0" y="0"/>
                </a:lnTo>
                <a:close/>
              </a:path>
            </a:pathLst>
          </a:custGeom>
          <a:gradFill flip="none" rotWithShape="1">
            <a:gsLst>
              <a:gs pos="0">
                <a:srgbClr val="006F9A"/>
              </a:gs>
              <a:gs pos="100000">
                <a:srgbClr val="041452"/>
              </a:gs>
              <a:gs pos="100000">
                <a:srgbClr val="006F9A">
                  <a:tint val="23500"/>
                  <a:satMod val="160000"/>
                </a:srgbClr>
              </a:gs>
            </a:gsLst>
            <a:lin ang="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bg1"/>
              </a:solidFill>
            </a:endParaRPr>
          </a:p>
        </p:txBody>
      </p:sp>
      <p:sp>
        <p:nvSpPr>
          <p:cNvPr id="5" name="Título 1">
            <a:extLst>
              <a:ext uri="{FF2B5EF4-FFF2-40B4-BE49-F238E27FC236}">
                <a16:creationId xmlns:a16="http://schemas.microsoft.com/office/drawing/2014/main" id="{F393F76A-9670-4D2A-9D96-732E94CDC5B1}"/>
              </a:ext>
            </a:extLst>
          </p:cNvPr>
          <p:cNvSpPr txBox="1">
            <a:spLocks/>
          </p:cNvSpPr>
          <p:nvPr/>
        </p:nvSpPr>
        <p:spPr>
          <a:xfrm>
            <a:off x="2746883" y="2489579"/>
            <a:ext cx="2891879" cy="86284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2000" b="1" dirty="0">
                <a:solidFill>
                  <a:srgbClr val="CF4E17"/>
                </a:solidFill>
                <a:latin typeface="Bahnschrift Light" panose="020B0502040204020203" pitchFamily="34" charset="0"/>
              </a:rPr>
              <a:t>Scrum Master</a:t>
            </a:r>
          </a:p>
          <a:p>
            <a:pPr algn="ctr"/>
            <a:r>
              <a:rPr lang="pt-BR" sz="2000" dirty="0">
                <a:solidFill>
                  <a:srgbClr val="CF4E17"/>
                </a:solidFill>
                <a:latin typeface="Bahnschrift Light" panose="020B0502040204020203" pitchFamily="34" charset="0"/>
              </a:rPr>
              <a:t>Oseias Silva</a:t>
            </a:r>
          </a:p>
        </p:txBody>
      </p:sp>
      <p:sp>
        <p:nvSpPr>
          <p:cNvPr id="6" name="Título 1">
            <a:extLst>
              <a:ext uri="{FF2B5EF4-FFF2-40B4-BE49-F238E27FC236}">
                <a16:creationId xmlns:a16="http://schemas.microsoft.com/office/drawing/2014/main" id="{9895DD33-9F16-4895-A8DD-9D59E17CACA7}"/>
              </a:ext>
            </a:extLst>
          </p:cNvPr>
          <p:cNvSpPr txBox="1">
            <a:spLocks/>
          </p:cNvSpPr>
          <p:nvPr/>
        </p:nvSpPr>
        <p:spPr>
          <a:xfrm>
            <a:off x="6549568" y="2449106"/>
            <a:ext cx="2891879" cy="86284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2000" b="1" dirty="0" err="1">
                <a:solidFill>
                  <a:srgbClr val="CF4E17"/>
                </a:solidFill>
                <a:latin typeface="Bahnschrift Light" panose="020B0502040204020203" pitchFamily="34" charset="0"/>
              </a:rPr>
              <a:t>Product</a:t>
            </a:r>
            <a:r>
              <a:rPr lang="pt-BR" sz="2000" b="1" dirty="0">
                <a:solidFill>
                  <a:srgbClr val="CF4E17"/>
                </a:solidFill>
                <a:latin typeface="Bahnschrift Light" panose="020B0502040204020203" pitchFamily="34" charset="0"/>
              </a:rPr>
              <a:t> </a:t>
            </a:r>
            <a:r>
              <a:rPr lang="pt-BR" sz="2000" b="1" dirty="0" err="1">
                <a:solidFill>
                  <a:srgbClr val="CF4E17"/>
                </a:solidFill>
                <a:latin typeface="Bahnschrift Light" panose="020B0502040204020203" pitchFamily="34" charset="0"/>
              </a:rPr>
              <a:t>Owner</a:t>
            </a:r>
            <a:endParaRPr lang="pt-BR" sz="2000" b="1" dirty="0">
              <a:solidFill>
                <a:srgbClr val="CF4E17"/>
              </a:solidFill>
              <a:latin typeface="Bahnschrift Light" panose="020B0502040204020203" pitchFamily="34" charset="0"/>
            </a:endParaRPr>
          </a:p>
          <a:p>
            <a:pPr algn="ctr"/>
            <a:r>
              <a:rPr lang="pt-BR" sz="2000" dirty="0">
                <a:solidFill>
                  <a:srgbClr val="CF4E17"/>
                </a:solidFill>
                <a:latin typeface="Bahnschrift Light" panose="020B0502040204020203" pitchFamily="34" charset="0"/>
              </a:rPr>
              <a:t>Renato Lima</a:t>
            </a:r>
          </a:p>
        </p:txBody>
      </p:sp>
      <p:sp>
        <p:nvSpPr>
          <p:cNvPr id="8" name="Título 1">
            <a:extLst>
              <a:ext uri="{FF2B5EF4-FFF2-40B4-BE49-F238E27FC236}">
                <a16:creationId xmlns:a16="http://schemas.microsoft.com/office/drawing/2014/main" id="{5C22F2DD-5A49-4227-8963-687D65FED222}"/>
              </a:ext>
            </a:extLst>
          </p:cNvPr>
          <p:cNvSpPr txBox="1">
            <a:spLocks/>
          </p:cNvSpPr>
          <p:nvPr/>
        </p:nvSpPr>
        <p:spPr>
          <a:xfrm>
            <a:off x="1050163" y="4746316"/>
            <a:ext cx="2891879" cy="86284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2000" b="1" dirty="0">
                <a:solidFill>
                  <a:schemeClr val="accent5">
                    <a:lumMod val="75000"/>
                  </a:schemeClr>
                </a:solidFill>
                <a:latin typeface="Bahnschrift Light" panose="020B0502040204020203" pitchFamily="34" charset="0"/>
              </a:rPr>
              <a:t>Scrum Team</a:t>
            </a:r>
            <a:br>
              <a:rPr lang="pt-BR" sz="2000" b="1" dirty="0">
                <a:solidFill>
                  <a:schemeClr val="accent5">
                    <a:lumMod val="75000"/>
                  </a:schemeClr>
                </a:solidFill>
                <a:latin typeface="Bahnschrift Light" panose="020B0502040204020203" pitchFamily="34" charset="0"/>
              </a:rPr>
            </a:br>
            <a:r>
              <a:rPr lang="pt-BR" sz="2000" dirty="0" err="1">
                <a:solidFill>
                  <a:schemeClr val="accent5">
                    <a:lumMod val="75000"/>
                  </a:schemeClr>
                </a:solidFill>
                <a:latin typeface="Bahnschrift Light" panose="020B0502040204020203" pitchFamily="34" charset="0"/>
              </a:rPr>
              <a:t>Edinelson</a:t>
            </a:r>
            <a:r>
              <a:rPr lang="pt-BR" sz="2000" dirty="0">
                <a:solidFill>
                  <a:schemeClr val="accent5">
                    <a:lumMod val="75000"/>
                  </a:schemeClr>
                </a:solidFill>
                <a:latin typeface="Bahnschrift Light" panose="020B0502040204020203" pitchFamily="34" charset="0"/>
              </a:rPr>
              <a:t> Macedo</a:t>
            </a:r>
          </a:p>
        </p:txBody>
      </p:sp>
      <p:sp>
        <p:nvSpPr>
          <p:cNvPr id="9" name="Título 1">
            <a:extLst>
              <a:ext uri="{FF2B5EF4-FFF2-40B4-BE49-F238E27FC236}">
                <a16:creationId xmlns:a16="http://schemas.microsoft.com/office/drawing/2014/main" id="{11C9FB5C-F2A9-4060-BC78-29C7BDFDC25C}"/>
              </a:ext>
            </a:extLst>
          </p:cNvPr>
          <p:cNvSpPr txBox="1">
            <a:spLocks/>
          </p:cNvSpPr>
          <p:nvPr/>
        </p:nvSpPr>
        <p:spPr>
          <a:xfrm>
            <a:off x="4596384" y="4746316"/>
            <a:ext cx="2891879" cy="86284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2000" b="1" dirty="0">
                <a:solidFill>
                  <a:schemeClr val="accent5">
                    <a:lumMod val="75000"/>
                  </a:schemeClr>
                </a:solidFill>
                <a:latin typeface="Bahnschrift Light" panose="020B0502040204020203" pitchFamily="34" charset="0"/>
              </a:rPr>
              <a:t>Scrum Team</a:t>
            </a:r>
            <a:br>
              <a:rPr lang="pt-BR" sz="2000" b="1" dirty="0">
                <a:solidFill>
                  <a:schemeClr val="accent5">
                    <a:lumMod val="75000"/>
                  </a:schemeClr>
                </a:solidFill>
                <a:latin typeface="Bahnschrift Light" panose="020B0502040204020203" pitchFamily="34" charset="0"/>
              </a:rPr>
            </a:br>
            <a:r>
              <a:rPr lang="pt-BR" sz="2000" dirty="0">
                <a:solidFill>
                  <a:schemeClr val="accent5">
                    <a:lumMod val="75000"/>
                  </a:schemeClr>
                </a:solidFill>
                <a:latin typeface="Bahnschrift Light" panose="020B0502040204020203" pitchFamily="34" charset="0"/>
              </a:rPr>
              <a:t>Jardel Almeida</a:t>
            </a:r>
          </a:p>
        </p:txBody>
      </p:sp>
      <p:sp>
        <p:nvSpPr>
          <p:cNvPr id="10" name="Título 1">
            <a:extLst>
              <a:ext uri="{FF2B5EF4-FFF2-40B4-BE49-F238E27FC236}">
                <a16:creationId xmlns:a16="http://schemas.microsoft.com/office/drawing/2014/main" id="{8C5F7A89-90EE-4BF2-BF86-7DCB6F3FB8AF}"/>
              </a:ext>
            </a:extLst>
          </p:cNvPr>
          <p:cNvSpPr txBox="1">
            <a:spLocks/>
          </p:cNvSpPr>
          <p:nvPr/>
        </p:nvSpPr>
        <p:spPr>
          <a:xfrm>
            <a:off x="8142605" y="4746316"/>
            <a:ext cx="2891879" cy="86284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2000" b="1" dirty="0">
                <a:solidFill>
                  <a:schemeClr val="accent5">
                    <a:lumMod val="75000"/>
                  </a:schemeClr>
                </a:solidFill>
                <a:latin typeface="Bahnschrift Light" panose="020B0502040204020203" pitchFamily="34" charset="0"/>
              </a:rPr>
              <a:t>Scrum Team</a:t>
            </a:r>
          </a:p>
          <a:p>
            <a:pPr algn="ctr"/>
            <a:r>
              <a:rPr lang="pt-BR" sz="2000" dirty="0">
                <a:solidFill>
                  <a:schemeClr val="accent5">
                    <a:lumMod val="75000"/>
                  </a:schemeClr>
                </a:solidFill>
                <a:latin typeface="Bahnschrift Light" panose="020B0502040204020203" pitchFamily="34" charset="0"/>
              </a:rPr>
              <a:t>Igor Almeida</a:t>
            </a:r>
          </a:p>
        </p:txBody>
      </p:sp>
      <p:pic>
        <p:nvPicPr>
          <p:cNvPr id="12" name="Imagem 11">
            <a:extLst>
              <a:ext uri="{FF2B5EF4-FFF2-40B4-BE49-F238E27FC236}">
                <a16:creationId xmlns:a16="http://schemas.microsoft.com/office/drawing/2014/main" id="{B2B93E7A-C229-47A1-BC25-238B2B6B4876}"/>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788415" y="6069792"/>
            <a:ext cx="615170" cy="615170"/>
          </a:xfrm>
          <a:prstGeom prst="rect">
            <a:avLst/>
          </a:prstGeom>
        </p:spPr>
      </p:pic>
      <p:pic>
        <p:nvPicPr>
          <p:cNvPr id="11" name="Imagem 10" descr="Pessoa em pé sorrindo&#10;&#10;Descrição gerada automaticamente">
            <a:extLst>
              <a:ext uri="{FF2B5EF4-FFF2-40B4-BE49-F238E27FC236}">
                <a16:creationId xmlns:a16="http://schemas.microsoft.com/office/drawing/2014/main" id="{BB7A0613-5EC9-2384-0366-68ECA051B7A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854"/>
          <a:stretch/>
        </p:blipFill>
        <p:spPr>
          <a:xfrm>
            <a:off x="8862835" y="3376207"/>
            <a:ext cx="1451419" cy="1536492"/>
          </a:xfrm>
          <a:prstGeom prst="rect">
            <a:avLst/>
          </a:prstGeom>
          <a:ln w="19050">
            <a:solidFill>
              <a:srgbClr val="041452"/>
            </a:solidFill>
          </a:ln>
        </p:spPr>
      </p:pic>
      <p:pic>
        <p:nvPicPr>
          <p:cNvPr id="14" name="Imagem 13" descr="Homem de terno e gravata&#10;&#10;Descrição gerada automaticamente">
            <a:extLst>
              <a:ext uri="{FF2B5EF4-FFF2-40B4-BE49-F238E27FC236}">
                <a16:creationId xmlns:a16="http://schemas.microsoft.com/office/drawing/2014/main" id="{BAB456AA-9716-8A22-C0F8-C4AF51B6245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9930" b="9930"/>
          <a:stretch/>
        </p:blipFill>
        <p:spPr>
          <a:xfrm>
            <a:off x="5316614" y="3341158"/>
            <a:ext cx="1451418" cy="1550883"/>
          </a:xfrm>
          <a:prstGeom prst="rect">
            <a:avLst/>
          </a:prstGeom>
          <a:ln w="19050">
            <a:solidFill>
              <a:srgbClr val="041452"/>
            </a:solidFill>
          </a:ln>
        </p:spPr>
      </p:pic>
      <p:pic>
        <p:nvPicPr>
          <p:cNvPr id="1026" name="Picture 2">
            <a:extLst>
              <a:ext uri="{FF2B5EF4-FFF2-40B4-BE49-F238E27FC236}">
                <a16:creationId xmlns:a16="http://schemas.microsoft.com/office/drawing/2014/main" id="{20A8F432-95E4-DD7B-4A14-7597BB6C70FF}"/>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121" r="3121"/>
          <a:stretch/>
        </p:blipFill>
        <p:spPr bwMode="auto">
          <a:xfrm>
            <a:off x="3461098" y="1119555"/>
            <a:ext cx="1463447" cy="1560886"/>
          </a:xfrm>
          <a:prstGeom prst="rect">
            <a:avLst/>
          </a:prstGeom>
          <a:ln w="19050">
            <a:solidFill>
              <a:srgbClr val="041452"/>
            </a:solidFill>
          </a:ln>
          <a:extLst>
            <a:ext uri="{909E8E84-426E-40DD-AFC4-6F175D3DCCD1}">
              <a14:hiddenFill xmlns:a14="http://schemas.microsoft.com/office/drawing/2010/main">
                <a:solidFill>
                  <a:srgbClr val="FFFFFF"/>
                </a:solidFill>
              </a14:hiddenFill>
            </a:ext>
          </a:extLst>
        </p:spPr>
      </p:pic>
      <p:pic>
        <p:nvPicPr>
          <p:cNvPr id="16" name="Imagem 15" descr="Homem pousando para foto&#10;&#10;Descrição gerada automaticamente">
            <a:extLst>
              <a:ext uri="{FF2B5EF4-FFF2-40B4-BE49-F238E27FC236}">
                <a16:creationId xmlns:a16="http://schemas.microsoft.com/office/drawing/2014/main" id="{D45756FF-6009-286D-3FAD-EE3B54086B50}"/>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7361" b="16045"/>
          <a:stretch/>
        </p:blipFill>
        <p:spPr>
          <a:xfrm>
            <a:off x="7226235" y="1119555"/>
            <a:ext cx="1528400" cy="1560886"/>
          </a:xfrm>
          <a:prstGeom prst="rect">
            <a:avLst/>
          </a:prstGeom>
          <a:ln w="19050">
            <a:solidFill>
              <a:srgbClr val="041452"/>
            </a:solidFill>
          </a:ln>
        </p:spPr>
      </p:pic>
      <p:pic>
        <p:nvPicPr>
          <p:cNvPr id="18" name="Imagem 17" descr="Homem de camisa preta&#10;&#10;Descrição gerada automaticamente">
            <a:extLst>
              <a:ext uri="{FF2B5EF4-FFF2-40B4-BE49-F238E27FC236}">
                <a16:creationId xmlns:a16="http://schemas.microsoft.com/office/drawing/2014/main" id="{0AEE1098-70F6-4900-A9EC-5D35A7337426}"/>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18260" b="5147"/>
          <a:stretch/>
        </p:blipFill>
        <p:spPr>
          <a:xfrm>
            <a:off x="1714061" y="3352427"/>
            <a:ext cx="1528400" cy="1560887"/>
          </a:xfrm>
          <a:prstGeom prst="rect">
            <a:avLst/>
          </a:prstGeom>
          <a:ln w="19050">
            <a:solidFill>
              <a:srgbClr val="041452"/>
            </a:solidFill>
          </a:ln>
        </p:spPr>
      </p:pic>
    </p:spTree>
    <p:extLst>
      <p:ext uri="{BB962C8B-B14F-4D97-AF65-F5344CB8AC3E}">
        <p14:creationId xmlns:p14="http://schemas.microsoft.com/office/powerpoint/2010/main" val="3476498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8467725" cy="1038225"/>
          </a:xfrm>
        </p:spPr>
        <p:txBody>
          <a:bodyPr vert="horz" lIns="91440" tIns="45720" rIns="91440" bIns="45720" rtlCol="0" anchor="b">
            <a:noAutofit/>
          </a:bodyPr>
          <a:lstStyle/>
          <a:p>
            <a:r>
              <a:rPr lang="pt-BR" sz="5400" b="1" dirty="0">
                <a:solidFill>
                  <a:schemeClr val="accent5">
                    <a:lumMod val="75000"/>
                  </a:schemeClr>
                </a:solidFill>
                <a:latin typeface="Bahnschrift Light" panose="020B0502040204020203" pitchFamily="34" charset="0"/>
              </a:rPr>
              <a:t>Índice</a:t>
            </a:r>
          </a:p>
        </p:txBody>
      </p:sp>
      <p:sp>
        <p:nvSpPr>
          <p:cNvPr id="3" name="Espaço Reservado para Conteúdo 2"/>
          <p:cNvSpPr>
            <a:spLocks noGrp="1"/>
          </p:cNvSpPr>
          <p:nvPr>
            <p:ph idx="1"/>
          </p:nvPr>
        </p:nvSpPr>
        <p:spPr>
          <a:xfrm>
            <a:off x="937763" y="1492663"/>
            <a:ext cx="10515600" cy="3093354"/>
          </a:xfrm>
        </p:spPr>
        <p:txBody>
          <a:bodyPr vert="horz" lIns="91440" tIns="45720" rIns="91440" bIns="45720" rtlCol="0" anchor="b">
            <a:noAutofit/>
          </a:bodyPr>
          <a:lstStyle/>
          <a:p>
            <a:pPr>
              <a:lnSpc>
                <a:spcPct val="150000"/>
              </a:lnSpc>
              <a:spcBef>
                <a:spcPct val="0"/>
              </a:spcBef>
            </a:pPr>
            <a:r>
              <a:rPr lang="pt-BR" dirty="0">
                <a:solidFill>
                  <a:schemeClr val="accent5">
                    <a:lumMod val="75000"/>
                  </a:schemeClr>
                </a:solidFill>
                <a:latin typeface="Bahnschrift Light" panose="020B0502040204020203" pitchFamily="34" charset="0"/>
                <a:ea typeface="+mj-ea"/>
                <a:cs typeface="+mj-cs"/>
              </a:rPr>
              <a:t>Empresa parceira;	</a:t>
            </a:r>
          </a:p>
          <a:p>
            <a:pPr>
              <a:lnSpc>
                <a:spcPct val="150000"/>
              </a:lnSpc>
              <a:spcBef>
                <a:spcPct val="0"/>
              </a:spcBef>
            </a:pPr>
            <a:r>
              <a:rPr lang="pt-BR" dirty="0">
                <a:solidFill>
                  <a:schemeClr val="accent5">
                    <a:lumMod val="75000"/>
                  </a:schemeClr>
                </a:solidFill>
                <a:latin typeface="Bahnschrift Light" panose="020B0502040204020203" pitchFamily="34" charset="0"/>
                <a:ea typeface="+mj-ea"/>
                <a:cs typeface="+mj-cs"/>
              </a:rPr>
              <a:t>Problemas indicados;</a:t>
            </a:r>
          </a:p>
          <a:p>
            <a:pPr>
              <a:lnSpc>
                <a:spcPct val="150000"/>
              </a:lnSpc>
              <a:spcBef>
                <a:spcPct val="0"/>
              </a:spcBef>
            </a:pPr>
            <a:r>
              <a:rPr lang="pt-BR" dirty="0">
                <a:solidFill>
                  <a:schemeClr val="accent5">
                    <a:lumMod val="75000"/>
                  </a:schemeClr>
                </a:solidFill>
                <a:latin typeface="Bahnschrift Light" panose="020B0502040204020203" pitchFamily="34" charset="0"/>
                <a:ea typeface="+mj-ea"/>
                <a:cs typeface="+mj-cs"/>
              </a:rPr>
              <a:t>Possíveis soluções;</a:t>
            </a:r>
            <a:endParaRPr lang="pt-BR" sz="2400" dirty="0">
              <a:solidFill>
                <a:schemeClr val="accent5">
                  <a:lumMod val="75000"/>
                </a:schemeClr>
              </a:solidFill>
              <a:latin typeface="Bahnschrift Light" panose="020B0502040204020203" pitchFamily="34" charset="0"/>
              <a:ea typeface="+mj-ea"/>
              <a:cs typeface="+mj-cs"/>
            </a:endParaRPr>
          </a:p>
          <a:p>
            <a:pPr>
              <a:lnSpc>
                <a:spcPct val="150000"/>
              </a:lnSpc>
              <a:spcBef>
                <a:spcPct val="0"/>
              </a:spcBef>
            </a:pPr>
            <a:r>
              <a:rPr lang="pt-BR" sz="2800" dirty="0">
                <a:solidFill>
                  <a:schemeClr val="accent5">
                    <a:lumMod val="75000"/>
                  </a:schemeClr>
                </a:solidFill>
                <a:latin typeface="Bahnschrift Light" panose="020B0502040204020203" pitchFamily="34" charset="0"/>
                <a:ea typeface="+mj-ea"/>
                <a:cs typeface="+mj-cs"/>
              </a:rPr>
              <a:t>Considerações finais.</a:t>
            </a:r>
            <a:endParaRPr lang="pt-BR" dirty="0"/>
          </a:p>
          <a:p>
            <a:pPr lvl="1"/>
            <a:endParaRPr lang="pt-BR" dirty="0"/>
          </a:p>
        </p:txBody>
      </p:sp>
      <p:sp>
        <p:nvSpPr>
          <p:cNvPr id="4" name="Retângulo 3">
            <a:extLst>
              <a:ext uri="{FF2B5EF4-FFF2-40B4-BE49-F238E27FC236}">
                <a16:creationId xmlns:a16="http://schemas.microsoft.com/office/drawing/2014/main" id="{B6D03652-D6D6-455D-AFF6-339E3AD69D33}"/>
              </a:ext>
            </a:extLst>
          </p:cNvPr>
          <p:cNvSpPr/>
          <p:nvPr/>
        </p:nvSpPr>
        <p:spPr>
          <a:xfrm>
            <a:off x="0" y="1038225"/>
            <a:ext cx="11677650" cy="113920"/>
          </a:xfrm>
          <a:prstGeom prst="rect">
            <a:avLst/>
          </a:prstGeom>
          <a:gradFill flip="none" rotWithShape="1">
            <a:gsLst>
              <a:gs pos="0">
                <a:srgbClr val="E07521"/>
              </a:gs>
              <a:gs pos="100000">
                <a:srgbClr val="CF4E17"/>
              </a:gs>
              <a:gs pos="100000">
                <a:srgbClr val="CF4E17"/>
              </a:gs>
            </a:gsLst>
            <a:lin ang="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bg1"/>
              </a:solidFill>
            </a:endParaRPr>
          </a:p>
        </p:txBody>
      </p:sp>
      <p:pic>
        <p:nvPicPr>
          <p:cNvPr id="6" name="Picture 6" descr="FATEC SJC">
            <a:extLst>
              <a:ext uri="{FF2B5EF4-FFF2-40B4-BE49-F238E27FC236}">
                <a16:creationId xmlns:a16="http://schemas.microsoft.com/office/drawing/2014/main" id="{CE9E5DB4-DE3D-428F-B404-007CE5D82F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550"/>
          <a:stretch/>
        </p:blipFill>
        <p:spPr bwMode="auto">
          <a:xfrm>
            <a:off x="28834" y="5971760"/>
            <a:ext cx="1000385" cy="876715"/>
          </a:xfrm>
          <a:prstGeom prst="rect">
            <a:avLst/>
          </a:prstGeom>
          <a:noFill/>
          <a:extLst>
            <a:ext uri="{909E8E84-426E-40DD-AFC4-6F175D3DCCD1}">
              <a14:hiddenFill xmlns:a14="http://schemas.microsoft.com/office/drawing/2010/main">
                <a:solidFill>
                  <a:srgbClr val="FFFFFF"/>
                </a:solidFill>
              </a14:hiddenFill>
            </a:ext>
          </a:extLst>
        </p:spPr>
      </p:pic>
      <p:sp>
        <p:nvSpPr>
          <p:cNvPr id="7" name="Retângulo 7">
            <a:extLst>
              <a:ext uri="{FF2B5EF4-FFF2-40B4-BE49-F238E27FC236}">
                <a16:creationId xmlns:a16="http://schemas.microsoft.com/office/drawing/2014/main" id="{B8CFB0F9-A04C-471F-B1BA-FD450DB82DA1}"/>
              </a:ext>
            </a:extLst>
          </p:cNvPr>
          <p:cNvSpPr/>
          <p:nvPr/>
        </p:nvSpPr>
        <p:spPr>
          <a:xfrm>
            <a:off x="2310262" y="6517481"/>
            <a:ext cx="9881738" cy="113921"/>
          </a:xfrm>
          <a:custGeom>
            <a:avLst/>
            <a:gdLst>
              <a:gd name="connsiteX0" fmla="*/ 0 w 8107017"/>
              <a:gd name="connsiteY0" fmla="*/ 0 h 1769166"/>
              <a:gd name="connsiteX1" fmla="*/ 8107017 w 8107017"/>
              <a:gd name="connsiteY1" fmla="*/ 0 h 1769166"/>
              <a:gd name="connsiteX2" fmla="*/ 8107017 w 8107017"/>
              <a:gd name="connsiteY2" fmla="*/ 1769166 h 1769166"/>
              <a:gd name="connsiteX3" fmla="*/ 0 w 8107017"/>
              <a:gd name="connsiteY3" fmla="*/ 1769166 h 1769166"/>
              <a:gd name="connsiteX4" fmla="*/ 0 w 8107017"/>
              <a:gd name="connsiteY4" fmla="*/ 0 h 1769166"/>
              <a:gd name="connsiteX0" fmla="*/ 0 w 8107017"/>
              <a:gd name="connsiteY0" fmla="*/ 0 h 1789044"/>
              <a:gd name="connsiteX1" fmla="*/ 8107017 w 8107017"/>
              <a:gd name="connsiteY1" fmla="*/ 0 h 1789044"/>
              <a:gd name="connsiteX2" fmla="*/ 8107017 w 8107017"/>
              <a:gd name="connsiteY2" fmla="*/ 1769166 h 1789044"/>
              <a:gd name="connsiteX3" fmla="*/ 1123122 w 8107017"/>
              <a:gd name="connsiteY3" fmla="*/ 1789044 h 1789044"/>
              <a:gd name="connsiteX4" fmla="*/ 0 w 8107017"/>
              <a:gd name="connsiteY4" fmla="*/ 0 h 1789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7017" h="1789044">
                <a:moveTo>
                  <a:pt x="0" y="0"/>
                </a:moveTo>
                <a:lnTo>
                  <a:pt x="8107017" y="0"/>
                </a:lnTo>
                <a:lnTo>
                  <a:pt x="8107017" y="1769166"/>
                </a:lnTo>
                <a:lnTo>
                  <a:pt x="1123122" y="1789044"/>
                </a:lnTo>
                <a:lnTo>
                  <a:pt x="0" y="0"/>
                </a:lnTo>
                <a:close/>
              </a:path>
            </a:pathLst>
          </a:custGeom>
          <a:gradFill flip="none" rotWithShape="1">
            <a:gsLst>
              <a:gs pos="0">
                <a:srgbClr val="006F9A"/>
              </a:gs>
              <a:gs pos="100000">
                <a:srgbClr val="041452"/>
              </a:gs>
              <a:gs pos="100000">
                <a:srgbClr val="006F9A">
                  <a:tint val="23500"/>
                  <a:satMod val="160000"/>
                </a:srgbClr>
              </a:gs>
            </a:gsLst>
            <a:lin ang="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bg1"/>
              </a:solidFill>
            </a:endParaRPr>
          </a:p>
        </p:txBody>
      </p:sp>
      <p:pic>
        <p:nvPicPr>
          <p:cNvPr id="5" name="Picture 4" descr="Um logo com a letra A, com a cor laranja e azul, com uma visão mais voltada para industrial e fundo branco sólido, para a empresa alpha de consultoria em excelência de gestão de produção industrial, com maior qualidade de imagem">
            <a:extLst>
              <a:ext uri="{FF2B5EF4-FFF2-40B4-BE49-F238E27FC236}">
                <a16:creationId xmlns:a16="http://schemas.microsoft.com/office/drawing/2014/main" id="{F4546D94-71CD-42D4-B116-741A7D08A18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86" t="20247" r="20459" b="28346"/>
          <a:stretch/>
        </p:blipFill>
        <p:spPr bwMode="auto">
          <a:xfrm>
            <a:off x="11453363" y="6176963"/>
            <a:ext cx="738637" cy="681037"/>
          </a:xfrm>
          <a:prstGeom prst="rect">
            <a:avLst/>
          </a:prstGeom>
          <a:noFill/>
          <a:extLst>
            <a:ext uri="{909E8E84-426E-40DD-AFC4-6F175D3DCCD1}">
              <a14:hiddenFill xmlns:a14="http://schemas.microsoft.com/office/drawing/2010/main">
                <a:solidFill>
                  <a:srgbClr val="FFFFFF"/>
                </a:solidFill>
              </a14:hiddenFill>
            </a:ext>
          </a:extLst>
        </p:spPr>
      </p:pic>
      <p:pic>
        <p:nvPicPr>
          <p:cNvPr id="10" name="Gráfico 9" descr="Brainstorm estrutura de tópicos">
            <a:extLst>
              <a:ext uri="{FF2B5EF4-FFF2-40B4-BE49-F238E27FC236}">
                <a16:creationId xmlns:a16="http://schemas.microsoft.com/office/drawing/2014/main" id="{16B48937-0CBB-8321-1740-512A7403DF8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3560" y="1525397"/>
            <a:ext cx="1671320" cy="1671320"/>
          </a:xfrm>
          <a:prstGeom prst="rect">
            <a:avLst/>
          </a:prstGeom>
        </p:spPr>
      </p:pic>
      <p:pic>
        <p:nvPicPr>
          <p:cNvPr id="12" name="Gráfico 11" descr="Gráfico exponencial estrutura de tópicos">
            <a:extLst>
              <a:ext uri="{FF2B5EF4-FFF2-40B4-BE49-F238E27FC236}">
                <a16:creationId xmlns:a16="http://schemas.microsoft.com/office/drawing/2014/main" id="{1D2D0F73-7155-12A7-A0CB-6EBEA306A02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43560" y="4148455"/>
            <a:ext cx="1671320" cy="1671320"/>
          </a:xfrm>
          <a:prstGeom prst="rect">
            <a:avLst/>
          </a:prstGeom>
        </p:spPr>
      </p:pic>
      <p:pic>
        <p:nvPicPr>
          <p:cNvPr id="14" name="Gráfico 13" descr="Livros estrutura de tópicos">
            <a:extLst>
              <a:ext uri="{FF2B5EF4-FFF2-40B4-BE49-F238E27FC236}">
                <a16:creationId xmlns:a16="http://schemas.microsoft.com/office/drawing/2014/main" id="{2132CAD4-0ED7-8944-D593-0320BFA3BF5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30920" y="2695916"/>
            <a:ext cx="1671320" cy="1671320"/>
          </a:xfrm>
          <a:prstGeom prst="rect">
            <a:avLst/>
          </a:prstGeom>
        </p:spPr>
      </p:pic>
    </p:spTree>
    <p:extLst>
      <p:ext uri="{BB962C8B-B14F-4D97-AF65-F5344CB8AC3E}">
        <p14:creationId xmlns:p14="http://schemas.microsoft.com/office/powerpoint/2010/main" val="349745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208" y="-14487"/>
            <a:ext cx="8467725" cy="862848"/>
          </a:xfrm>
        </p:spPr>
        <p:txBody>
          <a:bodyPr vert="horz" lIns="91440" tIns="45720" rIns="91440" bIns="45720" rtlCol="0" anchor="b">
            <a:noAutofit/>
          </a:bodyPr>
          <a:lstStyle/>
          <a:p>
            <a:r>
              <a:rPr lang="pt-BR" sz="4800" b="1" dirty="0">
                <a:solidFill>
                  <a:schemeClr val="accent5">
                    <a:lumMod val="75000"/>
                  </a:schemeClr>
                </a:solidFill>
                <a:latin typeface="Bahnschrift Light" panose="020B0502040204020203" pitchFamily="34" charset="0"/>
              </a:rPr>
              <a:t>Empresa parceira</a:t>
            </a:r>
          </a:p>
        </p:txBody>
      </p:sp>
      <p:sp>
        <p:nvSpPr>
          <p:cNvPr id="4" name="Retângulo 3">
            <a:extLst>
              <a:ext uri="{FF2B5EF4-FFF2-40B4-BE49-F238E27FC236}">
                <a16:creationId xmlns:a16="http://schemas.microsoft.com/office/drawing/2014/main" id="{B6D03652-D6D6-455D-AFF6-339E3AD69D33}"/>
              </a:ext>
            </a:extLst>
          </p:cNvPr>
          <p:cNvSpPr/>
          <p:nvPr/>
        </p:nvSpPr>
        <p:spPr>
          <a:xfrm>
            <a:off x="263472" y="0"/>
            <a:ext cx="131736" cy="4820134"/>
          </a:xfrm>
          <a:prstGeom prst="rect">
            <a:avLst/>
          </a:prstGeom>
          <a:gradFill flip="none" rotWithShape="1">
            <a:gsLst>
              <a:gs pos="0">
                <a:srgbClr val="E07521"/>
              </a:gs>
              <a:gs pos="100000">
                <a:srgbClr val="CF4E17"/>
              </a:gs>
              <a:gs pos="100000">
                <a:srgbClr val="CF4E17"/>
              </a:gs>
            </a:gsLst>
            <a:lin ang="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bg1"/>
              </a:solidFill>
            </a:endParaRPr>
          </a:p>
        </p:txBody>
      </p:sp>
      <p:sp>
        <p:nvSpPr>
          <p:cNvPr id="7" name="Retângulo 7">
            <a:extLst>
              <a:ext uri="{FF2B5EF4-FFF2-40B4-BE49-F238E27FC236}">
                <a16:creationId xmlns:a16="http://schemas.microsoft.com/office/drawing/2014/main" id="{B8CFB0F9-A04C-471F-B1BA-FD450DB82DA1}"/>
              </a:ext>
            </a:extLst>
          </p:cNvPr>
          <p:cNvSpPr/>
          <p:nvPr/>
        </p:nvSpPr>
        <p:spPr>
          <a:xfrm rot="5400000">
            <a:off x="9771872" y="4838161"/>
            <a:ext cx="3942077" cy="107761"/>
          </a:xfrm>
          <a:custGeom>
            <a:avLst/>
            <a:gdLst>
              <a:gd name="connsiteX0" fmla="*/ 0 w 8107017"/>
              <a:gd name="connsiteY0" fmla="*/ 0 h 1769166"/>
              <a:gd name="connsiteX1" fmla="*/ 8107017 w 8107017"/>
              <a:gd name="connsiteY1" fmla="*/ 0 h 1769166"/>
              <a:gd name="connsiteX2" fmla="*/ 8107017 w 8107017"/>
              <a:gd name="connsiteY2" fmla="*/ 1769166 h 1769166"/>
              <a:gd name="connsiteX3" fmla="*/ 0 w 8107017"/>
              <a:gd name="connsiteY3" fmla="*/ 1769166 h 1769166"/>
              <a:gd name="connsiteX4" fmla="*/ 0 w 8107017"/>
              <a:gd name="connsiteY4" fmla="*/ 0 h 1769166"/>
              <a:gd name="connsiteX0" fmla="*/ 0 w 8107017"/>
              <a:gd name="connsiteY0" fmla="*/ 0 h 1789044"/>
              <a:gd name="connsiteX1" fmla="*/ 8107017 w 8107017"/>
              <a:gd name="connsiteY1" fmla="*/ 0 h 1789044"/>
              <a:gd name="connsiteX2" fmla="*/ 8107017 w 8107017"/>
              <a:gd name="connsiteY2" fmla="*/ 1769166 h 1789044"/>
              <a:gd name="connsiteX3" fmla="*/ 1123122 w 8107017"/>
              <a:gd name="connsiteY3" fmla="*/ 1789044 h 1789044"/>
              <a:gd name="connsiteX4" fmla="*/ 0 w 8107017"/>
              <a:gd name="connsiteY4" fmla="*/ 0 h 1789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7017" h="1789044">
                <a:moveTo>
                  <a:pt x="0" y="0"/>
                </a:moveTo>
                <a:lnTo>
                  <a:pt x="8107017" y="0"/>
                </a:lnTo>
                <a:lnTo>
                  <a:pt x="8107017" y="1769166"/>
                </a:lnTo>
                <a:lnTo>
                  <a:pt x="1123122" y="1789044"/>
                </a:lnTo>
                <a:lnTo>
                  <a:pt x="0" y="0"/>
                </a:lnTo>
                <a:close/>
              </a:path>
            </a:pathLst>
          </a:custGeom>
          <a:gradFill flip="none" rotWithShape="1">
            <a:gsLst>
              <a:gs pos="0">
                <a:srgbClr val="006F9A"/>
              </a:gs>
              <a:gs pos="100000">
                <a:srgbClr val="041452"/>
              </a:gs>
              <a:gs pos="100000">
                <a:srgbClr val="006F9A">
                  <a:tint val="23500"/>
                  <a:satMod val="160000"/>
                </a:srgbClr>
              </a:gs>
            </a:gsLst>
            <a:lin ang="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bg1"/>
              </a:solidFill>
            </a:endParaRPr>
          </a:p>
        </p:txBody>
      </p:sp>
      <p:pic>
        <p:nvPicPr>
          <p:cNvPr id="10" name="Picture 6" descr="FATEC SJC">
            <a:extLst>
              <a:ext uri="{FF2B5EF4-FFF2-40B4-BE49-F238E27FC236}">
                <a16:creationId xmlns:a16="http://schemas.microsoft.com/office/drawing/2014/main" id="{98BEA355-C533-C636-CB7A-96F3467C797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550"/>
          <a:stretch/>
        </p:blipFill>
        <p:spPr bwMode="auto">
          <a:xfrm>
            <a:off x="9064845" y="3957494"/>
            <a:ext cx="1519497" cy="133165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7D97C80-43C1-25DE-C671-FBA1822547F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3040" b="33360"/>
          <a:stretch/>
        </p:blipFill>
        <p:spPr bwMode="auto">
          <a:xfrm>
            <a:off x="3746459" y="1700933"/>
            <a:ext cx="5375483" cy="100342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Um logo com a letra A, com a cor laranja e azul, com uma visão mais voltada para industrial e fundo branco sólido, para a empresa alpha de consultoria em excelência de gestão de produção industrial, com maior qualidade de imagem">
            <a:extLst>
              <a:ext uri="{FF2B5EF4-FFF2-40B4-BE49-F238E27FC236}">
                <a16:creationId xmlns:a16="http://schemas.microsoft.com/office/drawing/2014/main" id="{8675A1AE-1B4E-B32F-0ED9-00B1369F286B}"/>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3786" t="20247" r="20459" b="28346"/>
          <a:stretch/>
        </p:blipFill>
        <p:spPr bwMode="auto">
          <a:xfrm>
            <a:off x="1831006" y="3807181"/>
            <a:ext cx="1685088" cy="1553682"/>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Conector: Angulado 15">
            <a:extLst>
              <a:ext uri="{FF2B5EF4-FFF2-40B4-BE49-F238E27FC236}">
                <a16:creationId xmlns:a16="http://schemas.microsoft.com/office/drawing/2014/main" id="{3DCA6A24-98B3-55C6-C24F-06BF75560953}"/>
              </a:ext>
            </a:extLst>
          </p:cNvPr>
          <p:cNvCxnSpPr>
            <a:cxnSpLocks/>
            <a:stCxn id="14" idx="0"/>
            <a:endCxn id="1028" idx="1"/>
          </p:cNvCxnSpPr>
          <p:nvPr/>
        </p:nvCxnSpPr>
        <p:spPr>
          <a:xfrm rot="5400000" flipH="1" flipV="1">
            <a:off x="2407736" y="2468459"/>
            <a:ext cx="1604536" cy="1072909"/>
          </a:xfrm>
          <a:prstGeom prst="bentConnector2">
            <a:avLst/>
          </a:prstGeom>
          <a:ln w="76200">
            <a:solidFill>
              <a:srgbClr val="CF4E17"/>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Angulado 20">
            <a:extLst>
              <a:ext uri="{FF2B5EF4-FFF2-40B4-BE49-F238E27FC236}">
                <a16:creationId xmlns:a16="http://schemas.microsoft.com/office/drawing/2014/main" id="{CD69176B-9620-4FB0-9A95-2FAA3E5279B8}"/>
              </a:ext>
            </a:extLst>
          </p:cNvPr>
          <p:cNvCxnSpPr>
            <a:cxnSpLocks/>
            <a:stCxn id="1028" idx="3"/>
            <a:endCxn id="10" idx="0"/>
          </p:cNvCxnSpPr>
          <p:nvPr/>
        </p:nvCxnSpPr>
        <p:spPr>
          <a:xfrm>
            <a:off x="9121942" y="2202645"/>
            <a:ext cx="702652" cy="1754849"/>
          </a:xfrm>
          <a:prstGeom prst="bentConnector2">
            <a:avLst/>
          </a:prstGeom>
          <a:ln w="76200">
            <a:solidFill>
              <a:srgbClr val="04145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de Seta Reta 22">
            <a:extLst>
              <a:ext uri="{FF2B5EF4-FFF2-40B4-BE49-F238E27FC236}">
                <a16:creationId xmlns:a16="http://schemas.microsoft.com/office/drawing/2014/main" id="{3E86DE03-AF34-D1D3-A54A-2CEB81776395}"/>
              </a:ext>
            </a:extLst>
          </p:cNvPr>
          <p:cNvCxnSpPr>
            <a:cxnSpLocks/>
          </p:cNvCxnSpPr>
          <p:nvPr/>
        </p:nvCxnSpPr>
        <p:spPr>
          <a:xfrm flipH="1">
            <a:off x="4620782" y="4716315"/>
            <a:ext cx="3626836" cy="0"/>
          </a:xfrm>
          <a:prstGeom prst="straightConnector1">
            <a:avLst/>
          </a:prstGeom>
          <a:ln w="76200">
            <a:solidFill>
              <a:srgbClr val="02729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8251407"/>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8467725" cy="1038225"/>
          </a:xfrm>
        </p:spPr>
        <p:txBody>
          <a:bodyPr vert="horz" lIns="91440" tIns="45720" rIns="91440" bIns="45720" rtlCol="0" anchor="b">
            <a:noAutofit/>
          </a:bodyPr>
          <a:lstStyle/>
          <a:p>
            <a:r>
              <a:rPr lang="pt-BR" sz="5400" b="1" dirty="0">
                <a:solidFill>
                  <a:schemeClr val="accent5">
                    <a:lumMod val="75000"/>
                  </a:schemeClr>
                </a:solidFill>
                <a:latin typeface="Bahnschrift Light" panose="020B0502040204020203" pitchFamily="34" charset="0"/>
              </a:rPr>
              <a:t>Propostas de projeto</a:t>
            </a:r>
          </a:p>
        </p:txBody>
      </p:sp>
      <p:sp>
        <p:nvSpPr>
          <p:cNvPr id="4" name="Retângulo 3">
            <a:extLst>
              <a:ext uri="{FF2B5EF4-FFF2-40B4-BE49-F238E27FC236}">
                <a16:creationId xmlns:a16="http://schemas.microsoft.com/office/drawing/2014/main" id="{B6D03652-D6D6-455D-AFF6-339E3AD69D33}"/>
              </a:ext>
            </a:extLst>
          </p:cNvPr>
          <p:cNvSpPr/>
          <p:nvPr/>
        </p:nvSpPr>
        <p:spPr>
          <a:xfrm>
            <a:off x="0" y="1038225"/>
            <a:ext cx="11677650" cy="113920"/>
          </a:xfrm>
          <a:prstGeom prst="rect">
            <a:avLst/>
          </a:prstGeom>
          <a:gradFill flip="none" rotWithShape="1">
            <a:gsLst>
              <a:gs pos="0">
                <a:srgbClr val="E07521"/>
              </a:gs>
              <a:gs pos="100000">
                <a:srgbClr val="CF4E17"/>
              </a:gs>
              <a:gs pos="100000">
                <a:srgbClr val="CF4E17"/>
              </a:gs>
            </a:gsLst>
            <a:lin ang="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bg1"/>
              </a:solidFill>
            </a:endParaRPr>
          </a:p>
        </p:txBody>
      </p:sp>
      <p:pic>
        <p:nvPicPr>
          <p:cNvPr id="6" name="Picture 6" descr="FATEC SJC">
            <a:extLst>
              <a:ext uri="{FF2B5EF4-FFF2-40B4-BE49-F238E27FC236}">
                <a16:creationId xmlns:a16="http://schemas.microsoft.com/office/drawing/2014/main" id="{CE9E5DB4-DE3D-428F-B404-007CE5D82FE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550"/>
          <a:stretch/>
        </p:blipFill>
        <p:spPr bwMode="auto">
          <a:xfrm>
            <a:off x="28834" y="5971760"/>
            <a:ext cx="1000385" cy="876715"/>
          </a:xfrm>
          <a:prstGeom prst="rect">
            <a:avLst/>
          </a:prstGeom>
          <a:noFill/>
          <a:extLst>
            <a:ext uri="{909E8E84-426E-40DD-AFC4-6F175D3DCCD1}">
              <a14:hiddenFill xmlns:a14="http://schemas.microsoft.com/office/drawing/2010/main">
                <a:solidFill>
                  <a:srgbClr val="FFFFFF"/>
                </a:solidFill>
              </a14:hiddenFill>
            </a:ext>
          </a:extLst>
        </p:spPr>
      </p:pic>
      <p:sp>
        <p:nvSpPr>
          <p:cNvPr id="7" name="Retângulo 7">
            <a:extLst>
              <a:ext uri="{FF2B5EF4-FFF2-40B4-BE49-F238E27FC236}">
                <a16:creationId xmlns:a16="http://schemas.microsoft.com/office/drawing/2014/main" id="{B8CFB0F9-A04C-471F-B1BA-FD450DB82DA1}"/>
              </a:ext>
            </a:extLst>
          </p:cNvPr>
          <p:cNvSpPr/>
          <p:nvPr/>
        </p:nvSpPr>
        <p:spPr>
          <a:xfrm>
            <a:off x="2310262" y="6517481"/>
            <a:ext cx="9881738" cy="113921"/>
          </a:xfrm>
          <a:custGeom>
            <a:avLst/>
            <a:gdLst>
              <a:gd name="connsiteX0" fmla="*/ 0 w 8107017"/>
              <a:gd name="connsiteY0" fmla="*/ 0 h 1769166"/>
              <a:gd name="connsiteX1" fmla="*/ 8107017 w 8107017"/>
              <a:gd name="connsiteY1" fmla="*/ 0 h 1769166"/>
              <a:gd name="connsiteX2" fmla="*/ 8107017 w 8107017"/>
              <a:gd name="connsiteY2" fmla="*/ 1769166 h 1769166"/>
              <a:gd name="connsiteX3" fmla="*/ 0 w 8107017"/>
              <a:gd name="connsiteY3" fmla="*/ 1769166 h 1769166"/>
              <a:gd name="connsiteX4" fmla="*/ 0 w 8107017"/>
              <a:gd name="connsiteY4" fmla="*/ 0 h 1769166"/>
              <a:gd name="connsiteX0" fmla="*/ 0 w 8107017"/>
              <a:gd name="connsiteY0" fmla="*/ 0 h 1789044"/>
              <a:gd name="connsiteX1" fmla="*/ 8107017 w 8107017"/>
              <a:gd name="connsiteY1" fmla="*/ 0 h 1789044"/>
              <a:gd name="connsiteX2" fmla="*/ 8107017 w 8107017"/>
              <a:gd name="connsiteY2" fmla="*/ 1769166 h 1789044"/>
              <a:gd name="connsiteX3" fmla="*/ 1123122 w 8107017"/>
              <a:gd name="connsiteY3" fmla="*/ 1789044 h 1789044"/>
              <a:gd name="connsiteX4" fmla="*/ 0 w 8107017"/>
              <a:gd name="connsiteY4" fmla="*/ 0 h 1789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7017" h="1789044">
                <a:moveTo>
                  <a:pt x="0" y="0"/>
                </a:moveTo>
                <a:lnTo>
                  <a:pt x="8107017" y="0"/>
                </a:lnTo>
                <a:lnTo>
                  <a:pt x="8107017" y="1769166"/>
                </a:lnTo>
                <a:lnTo>
                  <a:pt x="1123122" y="1789044"/>
                </a:lnTo>
                <a:lnTo>
                  <a:pt x="0" y="0"/>
                </a:lnTo>
                <a:close/>
              </a:path>
            </a:pathLst>
          </a:custGeom>
          <a:gradFill flip="none" rotWithShape="1">
            <a:gsLst>
              <a:gs pos="0">
                <a:srgbClr val="006F9A"/>
              </a:gs>
              <a:gs pos="100000">
                <a:srgbClr val="041452"/>
              </a:gs>
              <a:gs pos="100000">
                <a:srgbClr val="006F9A">
                  <a:tint val="23500"/>
                  <a:satMod val="160000"/>
                </a:srgbClr>
              </a:gs>
            </a:gsLst>
            <a:lin ang="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bg1"/>
              </a:solidFill>
            </a:endParaRPr>
          </a:p>
        </p:txBody>
      </p:sp>
      <p:pic>
        <p:nvPicPr>
          <p:cNvPr id="5" name="Picture 4" descr="Um logo com a letra A, com a cor laranja e azul, com uma visão mais voltada para industrial e fundo branco sólido, para a empresa alpha de consultoria em excelência de gestão de produção industrial, com maior qualidade de imagem">
            <a:extLst>
              <a:ext uri="{FF2B5EF4-FFF2-40B4-BE49-F238E27FC236}">
                <a16:creationId xmlns:a16="http://schemas.microsoft.com/office/drawing/2014/main" id="{F4546D94-71CD-42D4-B116-741A7D08A187}"/>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786" t="20247" r="20459" b="28346"/>
          <a:stretch/>
        </p:blipFill>
        <p:spPr bwMode="auto">
          <a:xfrm>
            <a:off x="11453363" y="6176963"/>
            <a:ext cx="738637" cy="681037"/>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m 8" descr="Forma&#10;&#10;Descrição gerada automaticamente com confiança baixa">
            <a:extLst>
              <a:ext uri="{FF2B5EF4-FFF2-40B4-BE49-F238E27FC236}">
                <a16:creationId xmlns:a16="http://schemas.microsoft.com/office/drawing/2014/main" id="{AE4DB608-2D30-C2CE-678C-874F016D0EF0}"/>
              </a:ext>
            </a:extLst>
          </p:cNvPr>
          <p:cNvPicPr>
            <a:picLocks noChangeAspect="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398825" y="4084639"/>
            <a:ext cx="1508389" cy="1508389"/>
          </a:xfrm>
          <a:prstGeom prst="rect">
            <a:avLst/>
          </a:prstGeom>
        </p:spPr>
      </p:pic>
      <p:pic>
        <p:nvPicPr>
          <p:cNvPr id="11" name="Imagem 10" descr="Forma&#10;&#10;Descrição gerada automaticamente com confiança baixa">
            <a:extLst>
              <a:ext uri="{FF2B5EF4-FFF2-40B4-BE49-F238E27FC236}">
                <a16:creationId xmlns:a16="http://schemas.microsoft.com/office/drawing/2014/main" id="{8C0CAEDF-6AE7-BD8F-9921-63412DA1AC28}"/>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750606" y="1525509"/>
            <a:ext cx="1366991" cy="1366991"/>
          </a:xfrm>
          <a:prstGeom prst="rect">
            <a:avLst/>
          </a:prstGeom>
        </p:spPr>
      </p:pic>
      <p:pic>
        <p:nvPicPr>
          <p:cNvPr id="13" name="Imagem 12" descr="Forma&#10;&#10;Descrição gerada automaticamente com confiança baixa">
            <a:extLst>
              <a:ext uri="{FF2B5EF4-FFF2-40B4-BE49-F238E27FC236}">
                <a16:creationId xmlns:a16="http://schemas.microsoft.com/office/drawing/2014/main" id="{9FC2BF82-E9A8-A905-B2A4-1EA349E810D6}"/>
              </a:ext>
            </a:extLst>
          </p:cNvPr>
          <p:cNvPicPr>
            <a:picLocks noChangeAspect="1"/>
          </p:cNvPicPr>
          <p:nvPr/>
        </p:nvPicPr>
        <p:blipFill>
          <a:blip r:embed="rId7"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035056" y="1649710"/>
            <a:ext cx="1242790" cy="1242790"/>
          </a:xfrm>
          <a:prstGeom prst="rect">
            <a:avLst/>
          </a:prstGeom>
        </p:spPr>
      </p:pic>
      <p:pic>
        <p:nvPicPr>
          <p:cNvPr id="15" name="Imagem 14" descr="Forma&#10;&#10;Descrição gerada automaticamente com confiança baixa">
            <a:extLst>
              <a:ext uri="{FF2B5EF4-FFF2-40B4-BE49-F238E27FC236}">
                <a16:creationId xmlns:a16="http://schemas.microsoft.com/office/drawing/2014/main" id="{73624F02-7EF2-DD94-E8E4-9F9579219064}"/>
              </a:ext>
            </a:extLst>
          </p:cNvPr>
          <p:cNvPicPr>
            <a:picLocks noChangeAspect="1"/>
          </p:cNvPicPr>
          <p:nvPr/>
        </p:nvPicPr>
        <p:blipFill>
          <a:blip r:embed="rId8"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851255" y="4098819"/>
            <a:ext cx="1486545" cy="1486545"/>
          </a:xfrm>
          <a:prstGeom prst="rect">
            <a:avLst/>
          </a:prstGeom>
        </p:spPr>
      </p:pic>
      <p:sp>
        <p:nvSpPr>
          <p:cNvPr id="16" name="Espaço Reservado para Conteúdo 2">
            <a:extLst>
              <a:ext uri="{FF2B5EF4-FFF2-40B4-BE49-F238E27FC236}">
                <a16:creationId xmlns:a16="http://schemas.microsoft.com/office/drawing/2014/main" id="{1299739D-7381-F91F-1453-47BF275D9545}"/>
              </a:ext>
            </a:extLst>
          </p:cNvPr>
          <p:cNvSpPr>
            <a:spLocks noGrp="1"/>
          </p:cNvSpPr>
          <p:nvPr>
            <p:ph idx="1"/>
          </p:nvPr>
        </p:nvSpPr>
        <p:spPr>
          <a:xfrm>
            <a:off x="381781" y="2822213"/>
            <a:ext cx="4104640" cy="599120"/>
          </a:xfrm>
        </p:spPr>
        <p:txBody>
          <a:bodyPr vert="horz" lIns="91440" tIns="45720" rIns="91440" bIns="45720" rtlCol="0" anchor="b">
            <a:noAutofit/>
          </a:bodyPr>
          <a:lstStyle/>
          <a:p>
            <a:pPr marL="0" indent="0" algn="ctr">
              <a:lnSpc>
                <a:spcPct val="100000"/>
              </a:lnSpc>
              <a:spcBef>
                <a:spcPct val="0"/>
              </a:spcBef>
              <a:buNone/>
            </a:pPr>
            <a:r>
              <a:rPr lang="pt-BR" b="1" dirty="0">
                <a:solidFill>
                  <a:schemeClr val="accent5">
                    <a:lumMod val="75000"/>
                  </a:schemeClr>
                </a:solidFill>
                <a:latin typeface="Bahnschrift Light" panose="020B0502040204020203" pitchFamily="34" charset="0"/>
                <a:ea typeface="+mj-ea"/>
                <a:cs typeface="+mj-cs"/>
              </a:rPr>
              <a:t>Cálculo de capacidade</a:t>
            </a:r>
          </a:p>
        </p:txBody>
      </p:sp>
      <p:sp>
        <p:nvSpPr>
          <p:cNvPr id="17" name="Espaço Reservado para Conteúdo 2">
            <a:extLst>
              <a:ext uri="{FF2B5EF4-FFF2-40B4-BE49-F238E27FC236}">
                <a16:creationId xmlns:a16="http://schemas.microsoft.com/office/drawing/2014/main" id="{2CC5B3BF-AFA0-4786-7914-93CACB5E4076}"/>
              </a:ext>
            </a:extLst>
          </p:cNvPr>
          <p:cNvSpPr txBox="1">
            <a:spLocks/>
          </p:cNvSpPr>
          <p:nvPr/>
        </p:nvSpPr>
        <p:spPr>
          <a:xfrm>
            <a:off x="5604131" y="2829880"/>
            <a:ext cx="4104640" cy="599120"/>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ct val="0"/>
              </a:spcBef>
              <a:buFont typeface="Arial" panose="020B0604020202020204" pitchFamily="34" charset="0"/>
              <a:buNone/>
            </a:pPr>
            <a:r>
              <a:rPr lang="pt-BR" b="1" dirty="0">
                <a:solidFill>
                  <a:srgbClr val="CF4E17"/>
                </a:solidFill>
                <a:latin typeface="Bahnschrift Light" panose="020B0502040204020203" pitchFamily="34" charset="0"/>
                <a:ea typeface="+mj-ea"/>
                <a:cs typeface="+mj-cs"/>
              </a:rPr>
              <a:t>Estoque Intermediário</a:t>
            </a:r>
          </a:p>
        </p:txBody>
      </p:sp>
      <p:sp>
        <p:nvSpPr>
          <p:cNvPr id="18" name="Espaço Reservado para Conteúdo 2">
            <a:extLst>
              <a:ext uri="{FF2B5EF4-FFF2-40B4-BE49-F238E27FC236}">
                <a16:creationId xmlns:a16="http://schemas.microsoft.com/office/drawing/2014/main" id="{EC07DC93-5FC1-7131-053A-112AB0C16620}"/>
              </a:ext>
            </a:extLst>
          </p:cNvPr>
          <p:cNvSpPr txBox="1">
            <a:spLocks/>
          </p:cNvSpPr>
          <p:nvPr/>
        </p:nvSpPr>
        <p:spPr>
          <a:xfrm>
            <a:off x="2033448" y="5520215"/>
            <a:ext cx="4239141" cy="599120"/>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ct val="0"/>
              </a:spcBef>
              <a:buFont typeface="Arial" panose="020B0604020202020204" pitchFamily="34" charset="0"/>
              <a:buNone/>
            </a:pPr>
            <a:r>
              <a:rPr lang="pt-BR" b="1" dirty="0">
                <a:solidFill>
                  <a:srgbClr val="CF4E17"/>
                </a:solidFill>
                <a:latin typeface="Bahnschrift Light" panose="020B0502040204020203" pitchFamily="34" charset="0"/>
                <a:ea typeface="+mj-ea"/>
                <a:cs typeface="+mj-cs"/>
              </a:rPr>
              <a:t>Fluxograma de Processo</a:t>
            </a:r>
          </a:p>
        </p:txBody>
      </p:sp>
      <p:sp>
        <p:nvSpPr>
          <p:cNvPr id="19" name="Espaço Reservado para Conteúdo 2">
            <a:extLst>
              <a:ext uri="{FF2B5EF4-FFF2-40B4-BE49-F238E27FC236}">
                <a16:creationId xmlns:a16="http://schemas.microsoft.com/office/drawing/2014/main" id="{D9CA2E7E-C6A9-8D00-C802-AFBAEF281A8D}"/>
              </a:ext>
            </a:extLst>
          </p:cNvPr>
          <p:cNvSpPr txBox="1">
            <a:spLocks/>
          </p:cNvSpPr>
          <p:nvPr/>
        </p:nvSpPr>
        <p:spPr>
          <a:xfrm>
            <a:off x="8721905" y="5520215"/>
            <a:ext cx="1745244" cy="599120"/>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ct val="0"/>
              </a:spcBef>
              <a:buFont typeface="Arial" panose="020B0604020202020204" pitchFamily="34" charset="0"/>
              <a:buNone/>
            </a:pPr>
            <a:r>
              <a:rPr lang="pt-BR" b="1" dirty="0">
                <a:solidFill>
                  <a:schemeClr val="accent5">
                    <a:lumMod val="75000"/>
                  </a:schemeClr>
                </a:solidFill>
                <a:latin typeface="Bahnschrift Light" panose="020B0502040204020203" pitchFamily="34" charset="0"/>
                <a:ea typeface="+mj-ea"/>
                <a:cs typeface="+mj-cs"/>
              </a:rPr>
              <a:t>Layout</a:t>
            </a:r>
          </a:p>
        </p:txBody>
      </p:sp>
    </p:spTree>
    <p:extLst>
      <p:ext uri="{BB962C8B-B14F-4D97-AF65-F5344CB8AC3E}">
        <p14:creationId xmlns:p14="http://schemas.microsoft.com/office/powerpoint/2010/main" val="1327376681"/>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8467725" cy="1038225"/>
          </a:xfrm>
        </p:spPr>
        <p:txBody>
          <a:bodyPr vert="horz" lIns="91440" tIns="45720" rIns="91440" bIns="45720" rtlCol="0" anchor="b">
            <a:noAutofit/>
          </a:bodyPr>
          <a:lstStyle/>
          <a:p>
            <a:r>
              <a:rPr lang="pt-BR" sz="5400" b="1" dirty="0">
                <a:solidFill>
                  <a:schemeClr val="accent5">
                    <a:lumMod val="75000"/>
                  </a:schemeClr>
                </a:solidFill>
                <a:latin typeface="Bahnschrift Light" panose="020B0502040204020203" pitchFamily="34" charset="0"/>
              </a:rPr>
              <a:t>Propostas de projeto</a:t>
            </a:r>
          </a:p>
        </p:txBody>
      </p:sp>
      <p:sp>
        <p:nvSpPr>
          <p:cNvPr id="4" name="Retângulo 3">
            <a:extLst>
              <a:ext uri="{FF2B5EF4-FFF2-40B4-BE49-F238E27FC236}">
                <a16:creationId xmlns:a16="http://schemas.microsoft.com/office/drawing/2014/main" id="{B6D03652-D6D6-455D-AFF6-339E3AD69D33}"/>
              </a:ext>
            </a:extLst>
          </p:cNvPr>
          <p:cNvSpPr/>
          <p:nvPr/>
        </p:nvSpPr>
        <p:spPr>
          <a:xfrm>
            <a:off x="0" y="1038225"/>
            <a:ext cx="11677650" cy="113920"/>
          </a:xfrm>
          <a:prstGeom prst="rect">
            <a:avLst/>
          </a:prstGeom>
          <a:gradFill flip="none" rotWithShape="1">
            <a:gsLst>
              <a:gs pos="0">
                <a:srgbClr val="E07521"/>
              </a:gs>
              <a:gs pos="100000">
                <a:srgbClr val="CF4E17"/>
              </a:gs>
              <a:gs pos="100000">
                <a:srgbClr val="CF4E17"/>
              </a:gs>
            </a:gsLst>
            <a:lin ang="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bg1"/>
              </a:solidFill>
            </a:endParaRPr>
          </a:p>
        </p:txBody>
      </p:sp>
      <p:pic>
        <p:nvPicPr>
          <p:cNvPr id="6" name="Picture 6" descr="FATEC SJC">
            <a:extLst>
              <a:ext uri="{FF2B5EF4-FFF2-40B4-BE49-F238E27FC236}">
                <a16:creationId xmlns:a16="http://schemas.microsoft.com/office/drawing/2014/main" id="{CE9E5DB4-DE3D-428F-B404-007CE5D82F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550"/>
          <a:stretch/>
        </p:blipFill>
        <p:spPr bwMode="auto">
          <a:xfrm>
            <a:off x="28834" y="5971760"/>
            <a:ext cx="1000385" cy="876715"/>
          </a:xfrm>
          <a:prstGeom prst="rect">
            <a:avLst/>
          </a:prstGeom>
          <a:noFill/>
          <a:extLst>
            <a:ext uri="{909E8E84-426E-40DD-AFC4-6F175D3DCCD1}">
              <a14:hiddenFill xmlns:a14="http://schemas.microsoft.com/office/drawing/2010/main">
                <a:solidFill>
                  <a:srgbClr val="FFFFFF"/>
                </a:solidFill>
              </a14:hiddenFill>
            </a:ext>
          </a:extLst>
        </p:spPr>
      </p:pic>
      <p:sp>
        <p:nvSpPr>
          <p:cNvPr id="7" name="Retângulo 7">
            <a:extLst>
              <a:ext uri="{FF2B5EF4-FFF2-40B4-BE49-F238E27FC236}">
                <a16:creationId xmlns:a16="http://schemas.microsoft.com/office/drawing/2014/main" id="{B8CFB0F9-A04C-471F-B1BA-FD450DB82DA1}"/>
              </a:ext>
            </a:extLst>
          </p:cNvPr>
          <p:cNvSpPr/>
          <p:nvPr/>
        </p:nvSpPr>
        <p:spPr>
          <a:xfrm>
            <a:off x="2310262" y="6517481"/>
            <a:ext cx="9881738" cy="113921"/>
          </a:xfrm>
          <a:custGeom>
            <a:avLst/>
            <a:gdLst>
              <a:gd name="connsiteX0" fmla="*/ 0 w 8107017"/>
              <a:gd name="connsiteY0" fmla="*/ 0 h 1769166"/>
              <a:gd name="connsiteX1" fmla="*/ 8107017 w 8107017"/>
              <a:gd name="connsiteY1" fmla="*/ 0 h 1769166"/>
              <a:gd name="connsiteX2" fmla="*/ 8107017 w 8107017"/>
              <a:gd name="connsiteY2" fmla="*/ 1769166 h 1769166"/>
              <a:gd name="connsiteX3" fmla="*/ 0 w 8107017"/>
              <a:gd name="connsiteY3" fmla="*/ 1769166 h 1769166"/>
              <a:gd name="connsiteX4" fmla="*/ 0 w 8107017"/>
              <a:gd name="connsiteY4" fmla="*/ 0 h 1769166"/>
              <a:gd name="connsiteX0" fmla="*/ 0 w 8107017"/>
              <a:gd name="connsiteY0" fmla="*/ 0 h 1789044"/>
              <a:gd name="connsiteX1" fmla="*/ 8107017 w 8107017"/>
              <a:gd name="connsiteY1" fmla="*/ 0 h 1789044"/>
              <a:gd name="connsiteX2" fmla="*/ 8107017 w 8107017"/>
              <a:gd name="connsiteY2" fmla="*/ 1769166 h 1789044"/>
              <a:gd name="connsiteX3" fmla="*/ 1123122 w 8107017"/>
              <a:gd name="connsiteY3" fmla="*/ 1789044 h 1789044"/>
              <a:gd name="connsiteX4" fmla="*/ 0 w 8107017"/>
              <a:gd name="connsiteY4" fmla="*/ 0 h 1789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7017" h="1789044">
                <a:moveTo>
                  <a:pt x="0" y="0"/>
                </a:moveTo>
                <a:lnTo>
                  <a:pt x="8107017" y="0"/>
                </a:lnTo>
                <a:lnTo>
                  <a:pt x="8107017" y="1769166"/>
                </a:lnTo>
                <a:lnTo>
                  <a:pt x="1123122" y="1789044"/>
                </a:lnTo>
                <a:lnTo>
                  <a:pt x="0" y="0"/>
                </a:lnTo>
                <a:close/>
              </a:path>
            </a:pathLst>
          </a:custGeom>
          <a:gradFill flip="none" rotWithShape="1">
            <a:gsLst>
              <a:gs pos="0">
                <a:srgbClr val="006F9A"/>
              </a:gs>
              <a:gs pos="100000">
                <a:srgbClr val="041452"/>
              </a:gs>
              <a:gs pos="100000">
                <a:srgbClr val="006F9A">
                  <a:tint val="23500"/>
                  <a:satMod val="160000"/>
                </a:srgbClr>
              </a:gs>
            </a:gsLst>
            <a:lin ang="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bg1"/>
              </a:solidFill>
            </a:endParaRPr>
          </a:p>
        </p:txBody>
      </p:sp>
      <p:pic>
        <p:nvPicPr>
          <p:cNvPr id="5" name="Picture 4" descr="Um logo com a letra A, com a cor laranja e azul, com uma visão mais voltada para industrial e fundo branco sólido, para a empresa alpha de consultoria em excelência de gestão de produção industrial, com maior qualidade de imagem">
            <a:extLst>
              <a:ext uri="{FF2B5EF4-FFF2-40B4-BE49-F238E27FC236}">
                <a16:creationId xmlns:a16="http://schemas.microsoft.com/office/drawing/2014/main" id="{F4546D94-71CD-42D4-B116-741A7D08A18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86" t="20247" r="20459" b="28346"/>
          <a:stretch/>
        </p:blipFill>
        <p:spPr bwMode="auto">
          <a:xfrm>
            <a:off x="11453363" y="6176963"/>
            <a:ext cx="738637" cy="681037"/>
          </a:xfrm>
          <a:prstGeom prst="rect">
            <a:avLst/>
          </a:prstGeom>
          <a:noFill/>
          <a:extLst>
            <a:ext uri="{909E8E84-426E-40DD-AFC4-6F175D3DCCD1}">
              <a14:hiddenFill xmlns:a14="http://schemas.microsoft.com/office/drawing/2010/main">
                <a:solidFill>
                  <a:srgbClr val="FFFFFF"/>
                </a:solidFill>
              </a14:hiddenFill>
            </a:ext>
          </a:extLst>
        </p:spPr>
      </p:pic>
      <p:pic>
        <p:nvPicPr>
          <p:cNvPr id="13" name="Imagem 12" descr="Forma&#10;&#10;Descrição gerada automaticamente com confiança baixa">
            <a:extLst>
              <a:ext uri="{FF2B5EF4-FFF2-40B4-BE49-F238E27FC236}">
                <a16:creationId xmlns:a16="http://schemas.microsoft.com/office/drawing/2014/main" id="{9FC2BF82-E9A8-A905-B2A4-1EA349E810D6}"/>
              </a:ext>
            </a:extLst>
          </p:cNvPr>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29219" y="1512550"/>
            <a:ext cx="1242790" cy="1242790"/>
          </a:xfrm>
          <a:prstGeom prst="rect">
            <a:avLst/>
          </a:prstGeom>
        </p:spPr>
      </p:pic>
      <p:sp>
        <p:nvSpPr>
          <p:cNvPr id="17" name="Espaço Reservado para Conteúdo 2">
            <a:extLst>
              <a:ext uri="{FF2B5EF4-FFF2-40B4-BE49-F238E27FC236}">
                <a16:creationId xmlns:a16="http://schemas.microsoft.com/office/drawing/2014/main" id="{2CC5B3BF-AFA0-4786-7914-93CACB5E4076}"/>
              </a:ext>
            </a:extLst>
          </p:cNvPr>
          <p:cNvSpPr txBox="1">
            <a:spLocks/>
          </p:cNvSpPr>
          <p:nvPr/>
        </p:nvSpPr>
        <p:spPr>
          <a:xfrm>
            <a:off x="2225931" y="1834385"/>
            <a:ext cx="4104640" cy="599120"/>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ct val="0"/>
              </a:spcBef>
              <a:buFont typeface="Arial" panose="020B0604020202020204" pitchFamily="34" charset="0"/>
              <a:buNone/>
            </a:pPr>
            <a:r>
              <a:rPr lang="pt-BR" b="1" dirty="0">
                <a:solidFill>
                  <a:srgbClr val="2F5597"/>
                </a:solidFill>
                <a:latin typeface="Bahnschrift Light" panose="020B0502040204020203" pitchFamily="34" charset="0"/>
                <a:ea typeface="+mj-ea"/>
                <a:cs typeface="+mj-cs"/>
              </a:rPr>
              <a:t>Estoque Intermediário:</a:t>
            </a:r>
          </a:p>
        </p:txBody>
      </p:sp>
      <p:sp>
        <p:nvSpPr>
          <p:cNvPr id="14" name="Espaço Reservado para Conteúdo 2">
            <a:extLst>
              <a:ext uri="{FF2B5EF4-FFF2-40B4-BE49-F238E27FC236}">
                <a16:creationId xmlns:a16="http://schemas.microsoft.com/office/drawing/2014/main" id="{E7DC5527-1D97-0311-E044-0E71ABFA5D03}"/>
              </a:ext>
            </a:extLst>
          </p:cNvPr>
          <p:cNvSpPr txBox="1">
            <a:spLocks/>
          </p:cNvSpPr>
          <p:nvPr/>
        </p:nvSpPr>
        <p:spPr>
          <a:xfrm>
            <a:off x="2373250" y="2376165"/>
            <a:ext cx="8396349" cy="299857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ct val="0"/>
              </a:spcBef>
              <a:buFont typeface="Arial" panose="020B0604020202020204" pitchFamily="34" charset="0"/>
              <a:buNone/>
            </a:pPr>
            <a:r>
              <a:rPr lang="pt-BR" dirty="0">
                <a:solidFill>
                  <a:srgbClr val="2F5597"/>
                </a:solidFill>
                <a:latin typeface="Bahnschrift Light" panose="020B0502040204020203" pitchFamily="34" charset="0"/>
                <a:ea typeface="+mj-ea"/>
                <a:cs typeface="+mj-cs"/>
              </a:rPr>
              <a:t>	O acúmulo de estoque intermediário é um problema comum em processos de produção, e pode ser resolvido por meio de estratégias de gestão, monitoramento da produção industrial e princípios do </a:t>
            </a:r>
            <a:r>
              <a:rPr lang="pt-BR" dirty="0" err="1">
                <a:solidFill>
                  <a:srgbClr val="2F5597"/>
                </a:solidFill>
                <a:latin typeface="Bahnschrift Light" panose="020B0502040204020203" pitchFamily="34" charset="0"/>
                <a:ea typeface="+mj-ea"/>
                <a:cs typeface="+mj-cs"/>
              </a:rPr>
              <a:t>lean</a:t>
            </a:r>
            <a:r>
              <a:rPr lang="pt-BR" dirty="0">
                <a:solidFill>
                  <a:srgbClr val="2F5597"/>
                </a:solidFill>
                <a:latin typeface="Bahnschrift Light" panose="020B0502040204020203" pitchFamily="34" charset="0"/>
                <a:ea typeface="+mj-ea"/>
                <a:cs typeface="+mj-cs"/>
              </a:rPr>
              <a:t>.</a:t>
            </a:r>
          </a:p>
        </p:txBody>
      </p:sp>
    </p:spTree>
    <p:extLst>
      <p:ext uri="{BB962C8B-B14F-4D97-AF65-F5344CB8AC3E}">
        <p14:creationId xmlns:p14="http://schemas.microsoft.com/office/powerpoint/2010/main" val="17977281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8467725" cy="1038225"/>
          </a:xfrm>
        </p:spPr>
        <p:txBody>
          <a:bodyPr vert="horz" lIns="91440" tIns="45720" rIns="91440" bIns="45720" rtlCol="0" anchor="b">
            <a:noAutofit/>
          </a:bodyPr>
          <a:lstStyle/>
          <a:p>
            <a:r>
              <a:rPr lang="pt-BR" sz="5400" b="1" dirty="0">
                <a:solidFill>
                  <a:schemeClr val="accent5">
                    <a:lumMod val="75000"/>
                  </a:schemeClr>
                </a:solidFill>
                <a:latin typeface="Bahnschrift Light" panose="020B0502040204020203" pitchFamily="34" charset="0"/>
              </a:rPr>
              <a:t>Possíveis soluções</a:t>
            </a:r>
          </a:p>
        </p:txBody>
      </p:sp>
      <p:sp>
        <p:nvSpPr>
          <p:cNvPr id="4" name="Retângulo 3">
            <a:extLst>
              <a:ext uri="{FF2B5EF4-FFF2-40B4-BE49-F238E27FC236}">
                <a16:creationId xmlns:a16="http://schemas.microsoft.com/office/drawing/2014/main" id="{B6D03652-D6D6-455D-AFF6-339E3AD69D33}"/>
              </a:ext>
            </a:extLst>
          </p:cNvPr>
          <p:cNvSpPr/>
          <p:nvPr/>
        </p:nvSpPr>
        <p:spPr>
          <a:xfrm>
            <a:off x="0" y="1038225"/>
            <a:ext cx="11677650" cy="113920"/>
          </a:xfrm>
          <a:prstGeom prst="rect">
            <a:avLst/>
          </a:prstGeom>
          <a:gradFill flip="none" rotWithShape="1">
            <a:gsLst>
              <a:gs pos="0">
                <a:srgbClr val="E07521"/>
              </a:gs>
              <a:gs pos="100000">
                <a:srgbClr val="CF4E17"/>
              </a:gs>
              <a:gs pos="100000">
                <a:srgbClr val="CF4E17"/>
              </a:gs>
            </a:gsLst>
            <a:lin ang="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bg1"/>
              </a:solidFill>
            </a:endParaRPr>
          </a:p>
        </p:txBody>
      </p:sp>
      <p:pic>
        <p:nvPicPr>
          <p:cNvPr id="6" name="Picture 6" descr="FATEC SJC">
            <a:extLst>
              <a:ext uri="{FF2B5EF4-FFF2-40B4-BE49-F238E27FC236}">
                <a16:creationId xmlns:a16="http://schemas.microsoft.com/office/drawing/2014/main" id="{CE9E5DB4-DE3D-428F-B404-007CE5D82FE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550"/>
          <a:stretch/>
        </p:blipFill>
        <p:spPr bwMode="auto">
          <a:xfrm>
            <a:off x="28834" y="5971760"/>
            <a:ext cx="1000385" cy="876715"/>
          </a:xfrm>
          <a:prstGeom prst="rect">
            <a:avLst/>
          </a:prstGeom>
          <a:noFill/>
          <a:extLst>
            <a:ext uri="{909E8E84-426E-40DD-AFC4-6F175D3DCCD1}">
              <a14:hiddenFill xmlns:a14="http://schemas.microsoft.com/office/drawing/2010/main">
                <a:solidFill>
                  <a:srgbClr val="FFFFFF"/>
                </a:solidFill>
              </a14:hiddenFill>
            </a:ext>
          </a:extLst>
        </p:spPr>
      </p:pic>
      <p:sp>
        <p:nvSpPr>
          <p:cNvPr id="7" name="Retângulo 7">
            <a:extLst>
              <a:ext uri="{FF2B5EF4-FFF2-40B4-BE49-F238E27FC236}">
                <a16:creationId xmlns:a16="http://schemas.microsoft.com/office/drawing/2014/main" id="{B8CFB0F9-A04C-471F-B1BA-FD450DB82DA1}"/>
              </a:ext>
            </a:extLst>
          </p:cNvPr>
          <p:cNvSpPr/>
          <p:nvPr/>
        </p:nvSpPr>
        <p:spPr>
          <a:xfrm>
            <a:off x="2310262" y="6517481"/>
            <a:ext cx="9881738" cy="113921"/>
          </a:xfrm>
          <a:custGeom>
            <a:avLst/>
            <a:gdLst>
              <a:gd name="connsiteX0" fmla="*/ 0 w 8107017"/>
              <a:gd name="connsiteY0" fmla="*/ 0 h 1769166"/>
              <a:gd name="connsiteX1" fmla="*/ 8107017 w 8107017"/>
              <a:gd name="connsiteY1" fmla="*/ 0 h 1769166"/>
              <a:gd name="connsiteX2" fmla="*/ 8107017 w 8107017"/>
              <a:gd name="connsiteY2" fmla="*/ 1769166 h 1769166"/>
              <a:gd name="connsiteX3" fmla="*/ 0 w 8107017"/>
              <a:gd name="connsiteY3" fmla="*/ 1769166 h 1769166"/>
              <a:gd name="connsiteX4" fmla="*/ 0 w 8107017"/>
              <a:gd name="connsiteY4" fmla="*/ 0 h 1769166"/>
              <a:gd name="connsiteX0" fmla="*/ 0 w 8107017"/>
              <a:gd name="connsiteY0" fmla="*/ 0 h 1789044"/>
              <a:gd name="connsiteX1" fmla="*/ 8107017 w 8107017"/>
              <a:gd name="connsiteY1" fmla="*/ 0 h 1789044"/>
              <a:gd name="connsiteX2" fmla="*/ 8107017 w 8107017"/>
              <a:gd name="connsiteY2" fmla="*/ 1769166 h 1789044"/>
              <a:gd name="connsiteX3" fmla="*/ 1123122 w 8107017"/>
              <a:gd name="connsiteY3" fmla="*/ 1789044 h 1789044"/>
              <a:gd name="connsiteX4" fmla="*/ 0 w 8107017"/>
              <a:gd name="connsiteY4" fmla="*/ 0 h 1789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7017" h="1789044">
                <a:moveTo>
                  <a:pt x="0" y="0"/>
                </a:moveTo>
                <a:lnTo>
                  <a:pt x="8107017" y="0"/>
                </a:lnTo>
                <a:lnTo>
                  <a:pt x="8107017" y="1769166"/>
                </a:lnTo>
                <a:lnTo>
                  <a:pt x="1123122" y="1789044"/>
                </a:lnTo>
                <a:lnTo>
                  <a:pt x="0" y="0"/>
                </a:lnTo>
                <a:close/>
              </a:path>
            </a:pathLst>
          </a:custGeom>
          <a:gradFill flip="none" rotWithShape="1">
            <a:gsLst>
              <a:gs pos="0">
                <a:srgbClr val="006F9A"/>
              </a:gs>
              <a:gs pos="100000">
                <a:srgbClr val="041452"/>
              </a:gs>
              <a:gs pos="100000">
                <a:srgbClr val="006F9A">
                  <a:tint val="23500"/>
                  <a:satMod val="160000"/>
                </a:srgbClr>
              </a:gs>
            </a:gsLst>
            <a:lin ang="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bg1"/>
              </a:solidFill>
            </a:endParaRPr>
          </a:p>
        </p:txBody>
      </p:sp>
      <p:pic>
        <p:nvPicPr>
          <p:cNvPr id="5" name="Picture 4" descr="Um logo com a letra A, com a cor laranja e azul, com uma visão mais voltada para industrial e fundo branco sólido, para a empresa alpha de consultoria em excelência de gestão de produção industrial, com maior qualidade de imagem">
            <a:extLst>
              <a:ext uri="{FF2B5EF4-FFF2-40B4-BE49-F238E27FC236}">
                <a16:creationId xmlns:a16="http://schemas.microsoft.com/office/drawing/2014/main" id="{F4546D94-71CD-42D4-B116-741A7D08A187}"/>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786" t="20247" r="20459" b="28346"/>
          <a:stretch/>
        </p:blipFill>
        <p:spPr bwMode="auto">
          <a:xfrm>
            <a:off x="11453363" y="6176963"/>
            <a:ext cx="738637" cy="681037"/>
          </a:xfrm>
          <a:prstGeom prst="rect">
            <a:avLst/>
          </a:prstGeom>
          <a:noFill/>
          <a:extLst>
            <a:ext uri="{909E8E84-426E-40DD-AFC4-6F175D3DCCD1}">
              <a14:hiddenFill xmlns:a14="http://schemas.microsoft.com/office/drawing/2010/main">
                <a:solidFill>
                  <a:srgbClr val="FFFFFF"/>
                </a:solidFill>
              </a14:hiddenFill>
            </a:ext>
          </a:extLst>
        </p:spPr>
      </p:pic>
      <p:sp>
        <p:nvSpPr>
          <p:cNvPr id="3" name="Espaço Reservado para Conteúdo 2">
            <a:extLst>
              <a:ext uri="{FF2B5EF4-FFF2-40B4-BE49-F238E27FC236}">
                <a16:creationId xmlns:a16="http://schemas.microsoft.com/office/drawing/2014/main" id="{6A64DFA6-7F6F-F799-EC59-C4A12BCA4A11}"/>
              </a:ext>
            </a:extLst>
          </p:cNvPr>
          <p:cNvSpPr>
            <a:spLocks noGrp="1"/>
          </p:cNvSpPr>
          <p:nvPr>
            <p:ph idx="1"/>
          </p:nvPr>
        </p:nvSpPr>
        <p:spPr>
          <a:xfrm>
            <a:off x="726440" y="1441052"/>
            <a:ext cx="6212840" cy="4334908"/>
          </a:xfrm>
        </p:spPr>
        <p:txBody>
          <a:bodyPr vert="horz" lIns="91440" tIns="45720" rIns="91440" bIns="45720" rtlCol="0" anchor="t">
            <a:noAutofit/>
          </a:bodyPr>
          <a:lstStyle/>
          <a:p>
            <a:pPr marL="0" indent="0">
              <a:lnSpc>
                <a:spcPct val="100000"/>
              </a:lnSpc>
              <a:spcBef>
                <a:spcPct val="0"/>
              </a:spcBef>
              <a:buNone/>
            </a:pPr>
            <a:r>
              <a:rPr lang="pt-BR" b="1" dirty="0">
                <a:solidFill>
                  <a:schemeClr val="accent5">
                    <a:lumMod val="75000"/>
                  </a:schemeClr>
                </a:solidFill>
                <a:latin typeface="Bahnschrift Light" panose="020B0502040204020203" pitchFamily="34" charset="0"/>
                <a:ea typeface="+mj-ea"/>
                <a:cs typeface="+mj-cs"/>
              </a:rPr>
              <a:t>Primeiro passo:</a:t>
            </a:r>
          </a:p>
          <a:p>
            <a:pPr lvl="1">
              <a:lnSpc>
                <a:spcPct val="100000"/>
              </a:lnSpc>
              <a:spcBef>
                <a:spcPct val="0"/>
              </a:spcBef>
            </a:pPr>
            <a:r>
              <a:rPr lang="pt-BR" dirty="0">
                <a:solidFill>
                  <a:schemeClr val="accent5">
                    <a:lumMod val="75000"/>
                  </a:schemeClr>
                </a:solidFill>
                <a:latin typeface="Bahnschrift Light" panose="020B0502040204020203" pitchFamily="34" charset="0"/>
                <a:ea typeface="+mj-ea"/>
                <a:cs typeface="+mj-cs"/>
              </a:rPr>
              <a:t>Elaborar VSM (</a:t>
            </a:r>
            <a:r>
              <a:rPr lang="pt-BR" b="1" dirty="0" err="1">
                <a:solidFill>
                  <a:srgbClr val="CF4E17"/>
                </a:solidFill>
                <a:latin typeface="Bahnschrift Light" panose="020B0502040204020203" pitchFamily="34" charset="0"/>
                <a:ea typeface="+mj-ea"/>
                <a:cs typeface="+mj-cs"/>
              </a:rPr>
              <a:t>Value</a:t>
            </a:r>
            <a:r>
              <a:rPr lang="pt-BR" b="1" dirty="0">
                <a:solidFill>
                  <a:srgbClr val="CF4E17"/>
                </a:solidFill>
                <a:latin typeface="Bahnschrift Light" panose="020B0502040204020203" pitchFamily="34" charset="0"/>
                <a:ea typeface="+mj-ea"/>
                <a:cs typeface="+mj-cs"/>
              </a:rPr>
              <a:t> </a:t>
            </a:r>
            <a:r>
              <a:rPr lang="pt-BR" b="1" dirty="0" err="1">
                <a:solidFill>
                  <a:srgbClr val="CF4E17"/>
                </a:solidFill>
                <a:latin typeface="Bahnschrift Light" panose="020B0502040204020203" pitchFamily="34" charset="0"/>
                <a:ea typeface="+mj-ea"/>
                <a:cs typeface="+mj-cs"/>
              </a:rPr>
              <a:t>Stream</a:t>
            </a:r>
            <a:r>
              <a:rPr lang="pt-BR" b="1" dirty="0">
                <a:solidFill>
                  <a:srgbClr val="CF4E17"/>
                </a:solidFill>
                <a:latin typeface="Bahnschrift Light" panose="020B0502040204020203" pitchFamily="34" charset="0"/>
                <a:ea typeface="+mj-ea"/>
                <a:cs typeface="+mj-cs"/>
              </a:rPr>
              <a:t> Mapping</a:t>
            </a:r>
            <a:r>
              <a:rPr lang="pt-BR" dirty="0">
                <a:solidFill>
                  <a:schemeClr val="accent5">
                    <a:lumMod val="75000"/>
                  </a:schemeClr>
                </a:solidFill>
                <a:latin typeface="Bahnschrift Light" panose="020B0502040204020203" pitchFamily="34" charset="0"/>
                <a:ea typeface="+mj-ea"/>
                <a:cs typeface="+mj-cs"/>
              </a:rPr>
              <a:t>)</a:t>
            </a:r>
            <a:r>
              <a:rPr lang="pt-BR" b="1" dirty="0">
                <a:solidFill>
                  <a:schemeClr val="accent5">
                    <a:lumMod val="75000"/>
                  </a:schemeClr>
                </a:solidFill>
                <a:latin typeface="Bahnschrift Light" panose="020B0502040204020203" pitchFamily="34" charset="0"/>
                <a:ea typeface="+mj-ea"/>
                <a:cs typeface="+mj-cs"/>
              </a:rPr>
              <a:t> </a:t>
            </a:r>
          </a:p>
          <a:p>
            <a:pPr marL="457200" lvl="1" indent="0">
              <a:lnSpc>
                <a:spcPct val="100000"/>
              </a:lnSpc>
              <a:spcBef>
                <a:spcPct val="0"/>
              </a:spcBef>
              <a:buNone/>
            </a:pPr>
            <a:endParaRPr lang="pt-BR" b="1" dirty="0">
              <a:solidFill>
                <a:schemeClr val="accent5">
                  <a:lumMod val="75000"/>
                </a:schemeClr>
              </a:solidFill>
              <a:latin typeface="Bahnschrift Light" panose="020B0502040204020203" pitchFamily="34" charset="0"/>
              <a:ea typeface="+mj-ea"/>
              <a:cs typeface="+mj-cs"/>
            </a:endParaRPr>
          </a:p>
          <a:p>
            <a:pPr marL="457200" lvl="1" indent="0">
              <a:lnSpc>
                <a:spcPct val="100000"/>
              </a:lnSpc>
              <a:spcBef>
                <a:spcPct val="0"/>
              </a:spcBef>
              <a:buNone/>
            </a:pPr>
            <a:r>
              <a:rPr lang="pt-BR" b="1" dirty="0">
                <a:solidFill>
                  <a:schemeClr val="accent5">
                    <a:lumMod val="75000"/>
                  </a:schemeClr>
                </a:solidFill>
                <a:latin typeface="Bahnschrift Light" panose="020B0502040204020203" pitchFamily="34" charset="0"/>
                <a:ea typeface="+mj-ea"/>
                <a:cs typeface="+mj-cs"/>
              </a:rPr>
              <a:t>Objetivo:</a:t>
            </a:r>
          </a:p>
          <a:p>
            <a:pPr lvl="1">
              <a:lnSpc>
                <a:spcPct val="100000"/>
              </a:lnSpc>
              <a:spcBef>
                <a:spcPct val="0"/>
              </a:spcBef>
            </a:pPr>
            <a:r>
              <a:rPr lang="pt-BR" dirty="0">
                <a:solidFill>
                  <a:schemeClr val="accent5">
                    <a:lumMod val="75000"/>
                  </a:schemeClr>
                </a:solidFill>
                <a:latin typeface="Bahnschrift Light" panose="020B0502040204020203" pitchFamily="34" charset="0"/>
                <a:ea typeface="+mj-ea"/>
                <a:cs typeface="+mj-cs"/>
              </a:rPr>
              <a:t>Identificar e eliminar os desperdícios, ou seja, as atividades que não agregam valor ao cliente</a:t>
            </a:r>
          </a:p>
          <a:p>
            <a:pPr lvl="1">
              <a:lnSpc>
                <a:spcPct val="100000"/>
              </a:lnSpc>
              <a:spcBef>
                <a:spcPct val="0"/>
              </a:spcBef>
            </a:pPr>
            <a:r>
              <a:rPr lang="pt-BR" dirty="0">
                <a:solidFill>
                  <a:schemeClr val="accent5">
                    <a:lumMod val="75000"/>
                  </a:schemeClr>
                </a:solidFill>
                <a:latin typeface="Bahnschrift Light" panose="020B0502040204020203" pitchFamily="34" charset="0"/>
                <a:ea typeface="+mj-ea"/>
                <a:cs typeface="+mj-cs"/>
              </a:rPr>
              <a:t>Facilitar a classificação dos processos dentro de uma organização, distinguindo os que são estratégicos, operacionais ou de suporte</a:t>
            </a:r>
          </a:p>
        </p:txBody>
      </p:sp>
      <p:pic>
        <p:nvPicPr>
          <p:cNvPr id="2050" name="Picture 2" descr="Value Stream Mapping | NIST">
            <a:extLst>
              <a:ext uri="{FF2B5EF4-FFF2-40B4-BE49-F238E27FC236}">
                <a16:creationId xmlns:a16="http://schemas.microsoft.com/office/drawing/2014/main" id="{69AA19E0-8B79-3B67-17B0-2272497E87C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39280" y="2038333"/>
            <a:ext cx="4845050" cy="3531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6366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efinição de Produção Puxada e Sistemas Puxados">
            <a:extLst>
              <a:ext uri="{FF2B5EF4-FFF2-40B4-BE49-F238E27FC236}">
                <a16:creationId xmlns:a16="http://schemas.microsoft.com/office/drawing/2014/main" id="{84870FA6-EB33-F5BE-C659-04FB029E7D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1170" y="3822209"/>
            <a:ext cx="4751070" cy="2184495"/>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a:xfrm>
            <a:off x="838200" y="0"/>
            <a:ext cx="8467725" cy="1038225"/>
          </a:xfrm>
        </p:spPr>
        <p:txBody>
          <a:bodyPr vert="horz" lIns="91440" tIns="45720" rIns="91440" bIns="45720" rtlCol="0" anchor="b">
            <a:noAutofit/>
          </a:bodyPr>
          <a:lstStyle/>
          <a:p>
            <a:r>
              <a:rPr lang="pt-BR" sz="5400" b="1" dirty="0">
                <a:solidFill>
                  <a:schemeClr val="accent5">
                    <a:lumMod val="75000"/>
                  </a:schemeClr>
                </a:solidFill>
                <a:latin typeface="Bahnschrift Light" panose="020B0502040204020203" pitchFamily="34" charset="0"/>
              </a:rPr>
              <a:t>Possíveis soluções</a:t>
            </a:r>
          </a:p>
        </p:txBody>
      </p:sp>
      <p:sp>
        <p:nvSpPr>
          <p:cNvPr id="4" name="Retângulo 3">
            <a:extLst>
              <a:ext uri="{FF2B5EF4-FFF2-40B4-BE49-F238E27FC236}">
                <a16:creationId xmlns:a16="http://schemas.microsoft.com/office/drawing/2014/main" id="{B6D03652-D6D6-455D-AFF6-339E3AD69D33}"/>
              </a:ext>
            </a:extLst>
          </p:cNvPr>
          <p:cNvSpPr/>
          <p:nvPr/>
        </p:nvSpPr>
        <p:spPr>
          <a:xfrm>
            <a:off x="0" y="1038225"/>
            <a:ext cx="11677650" cy="113920"/>
          </a:xfrm>
          <a:prstGeom prst="rect">
            <a:avLst/>
          </a:prstGeom>
          <a:gradFill flip="none" rotWithShape="1">
            <a:gsLst>
              <a:gs pos="0">
                <a:srgbClr val="E07521"/>
              </a:gs>
              <a:gs pos="100000">
                <a:srgbClr val="CF4E17"/>
              </a:gs>
              <a:gs pos="100000">
                <a:srgbClr val="CF4E17"/>
              </a:gs>
            </a:gsLst>
            <a:lin ang="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bg1"/>
              </a:solidFill>
            </a:endParaRPr>
          </a:p>
        </p:txBody>
      </p:sp>
      <p:pic>
        <p:nvPicPr>
          <p:cNvPr id="6" name="Picture 6" descr="FATEC SJC">
            <a:extLst>
              <a:ext uri="{FF2B5EF4-FFF2-40B4-BE49-F238E27FC236}">
                <a16:creationId xmlns:a16="http://schemas.microsoft.com/office/drawing/2014/main" id="{CE9E5DB4-DE3D-428F-B404-007CE5D82FE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3550"/>
          <a:stretch/>
        </p:blipFill>
        <p:spPr bwMode="auto">
          <a:xfrm>
            <a:off x="28834" y="5971760"/>
            <a:ext cx="1000385" cy="876715"/>
          </a:xfrm>
          <a:prstGeom prst="rect">
            <a:avLst/>
          </a:prstGeom>
          <a:noFill/>
          <a:extLst>
            <a:ext uri="{909E8E84-426E-40DD-AFC4-6F175D3DCCD1}">
              <a14:hiddenFill xmlns:a14="http://schemas.microsoft.com/office/drawing/2010/main">
                <a:solidFill>
                  <a:srgbClr val="FFFFFF"/>
                </a:solidFill>
              </a14:hiddenFill>
            </a:ext>
          </a:extLst>
        </p:spPr>
      </p:pic>
      <p:sp>
        <p:nvSpPr>
          <p:cNvPr id="7" name="Retângulo 7">
            <a:extLst>
              <a:ext uri="{FF2B5EF4-FFF2-40B4-BE49-F238E27FC236}">
                <a16:creationId xmlns:a16="http://schemas.microsoft.com/office/drawing/2014/main" id="{B8CFB0F9-A04C-471F-B1BA-FD450DB82DA1}"/>
              </a:ext>
            </a:extLst>
          </p:cNvPr>
          <p:cNvSpPr/>
          <p:nvPr/>
        </p:nvSpPr>
        <p:spPr>
          <a:xfrm>
            <a:off x="2310262" y="6517481"/>
            <a:ext cx="9881738" cy="113921"/>
          </a:xfrm>
          <a:custGeom>
            <a:avLst/>
            <a:gdLst>
              <a:gd name="connsiteX0" fmla="*/ 0 w 8107017"/>
              <a:gd name="connsiteY0" fmla="*/ 0 h 1769166"/>
              <a:gd name="connsiteX1" fmla="*/ 8107017 w 8107017"/>
              <a:gd name="connsiteY1" fmla="*/ 0 h 1769166"/>
              <a:gd name="connsiteX2" fmla="*/ 8107017 w 8107017"/>
              <a:gd name="connsiteY2" fmla="*/ 1769166 h 1769166"/>
              <a:gd name="connsiteX3" fmla="*/ 0 w 8107017"/>
              <a:gd name="connsiteY3" fmla="*/ 1769166 h 1769166"/>
              <a:gd name="connsiteX4" fmla="*/ 0 w 8107017"/>
              <a:gd name="connsiteY4" fmla="*/ 0 h 1769166"/>
              <a:gd name="connsiteX0" fmla="*/ 0 w 8107017"/>
              <a:gd name="connsiteY0" fmla="*/ 0 h 1789044"/>
              <a:gd name="connsiteX1" fmla="*/ 8107017 w 8107017"/>
              <a:gd name="connsiteY1" fmla="*/ 0 h 1789044"/>
              <a:gd name="connsiteX2" fmla="*/ 8107017 w 8107017"/>
              <a:gd name="connsiteY2" fmla="*/ 1769166 h 1789044"/>
              <a:gd name="connsiteX3" fmla="*/ 1123122 w 8107017"/>
              <a:gd name="connsiteY3" fmla="*/ 1789044 h 1789044"/>
              <a:gd name="connsiteX4" fmla="*/ 0 w 8107017"/>
              <a:gd name="connsiteY4" fmla="*/ 0 h 1789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7017" h="1789044">
                <a:moveTo>
                  <a:pt x="0" y="0"/>
                </a:moveTo>
                <a:lnTo>
                  <a:pt x="8107017" y="0"/>
                </a:lnTo>
                <a:lnTo>
                  <a:pt x="8107017" y="1769166"/>
                </a:lnTo>
                <a:lnTo>
                  <a:pt x="1123122" y="1789044"/>
                </a:lnTo>
                <a:lnTo>
                  <a:pt x="0" y="0"/>
                </a:lnTo>
                <a:close/>
              </a:path>
            </a:pathLst>
          </a:custGeom>
          <a:gradFill flip="none" rotWithShape="1">
            <a:gsLst>
              <a:gs pos="0">
                <a:srgbClr val="006F9A"/>
              </a:gs>
              <a:gs pos="100000">
                <a:srgbClr val="041452"/>
              </a:gs>
              <a:gs pos="100000">
                <a:srgbClr val="006F9A">
                  <a:tint val="23500"/>
                  <a:satMod val="160000"/>
                </a:srgbClr>
              </a:gs>
            </a:gsLst>
            <a:lin ang="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bg1"/>
              </a:solidFill>
            </a:endParaRPr>
          </a:p>
        </p:txBody>
      </p:sp>
      <p:pic>
        <p:nvPicPr>
          <p:cNvPr id="5" name="Picture 4" descr="Um logo com a letra A, com a cor laranja e azul, com uma visão mais voltada para industrial e fundo branco sólido, para a empresa alpha de consultoria em excelência de gestão de produção industrial, com maior qualidade de imagem">
            <a:extLst>
              <a:ext uri="{FF2B5EF4-FFF2-40B4-BE49-F238E27FC236}">
                <a16:creationId xmlns:a16="http://schemas.microsoft.com/office/drawing/2014/main" id="{F4546D94-71CD-42D4-B116-741A7D08A18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3786" t="20247" r="20459" b="28346"/>
          <a:stretch/>
        </p:blipFill>
        <p:spPr bwMode="auto">
          <a:xfrm>
            <a:off x="11453363" y="6176963"/>
            <a:ext cx="738637" cy="681037"/>
          </a:xfrm>
          <a:prstGeom prst="rect">
            <a:avLst/>
          </a:prstGeom>
          <a:noFill/>
          <a:extLst>
            <a:ext uri="{909E8E84-426E-40DD-AFC4-6F175D3DCCD1}">
              <a14:hiddenFill xmlns:a14="http://schemas.microsoft.com/office/drawing/2010/main">
                <a:solidFill>
                  <a:srgbClr val="FFFFFF"/>
                </a:solidFill>
              </a14:hiddenFill>
            </a:ext>
          </a:extLst>
        </p:spPr>
      </p:pic>
      <p:sp>
        <p:nvSpPr>
          <p:cNvPr id="3" name="Espaço Reservado para Conteúdo 2">
            <a:extLst>
              <a:ext uri="{FF2B5EF4-FFF2-40B4-BE49-F238E27FC236}">
                <a16:creationId xmlns:a16="http://schemas.microsoft.com/office/drawing/2014/main" id="{6A64DFA6-7F6F-F799-EC59-C4A12BCA4A11}"/>
              </a:ext>
            </a:extLst>
          </p:cNvPr>
          <p:cNvSpPr>
            <a:spLocks noGrp="1"/>
          </p:cNvSpPr>
          <p:nvPr>
            <p:ph idx="1"/>
          </p:nvPr>
        </p:nvSpPr>
        <p:spPr>
          <a:xfrm>
            <a:off x="726440" y="1441052"/>
            <a:ext cx="7579360" cy="4334908"/>
          </a:xfrm>
        </p:spPr>
        <p:txBody>
          <a:bodyPr vert="horz" lIns="91440" tIns="45720" rIns="91440" bIns="45720" rtlCol="0" anchor="t">
            <a:noAutofit/>
          </a:bodyPr>
          <a:lstStyle/>
          <a:p>
            <a:pPr marL="0" indent="0">
              <a:lnSpc>
                <a:spcPct val="100000"/>
              </a:lnSpc>
              <a:spcBef>
                <a:spcPct val="0"/>
              </a:spcBef>
              <a:buNone/>
            </a:pPr>
            <a:r>
              <a:rPr lang="pt-BR" b="1" dirty="0">
                <a:solidFill>
                  <a:schemeClr val="accent5">
                    <a:lumMod val="75000"/>
                  </a:schemeClr>
                </a:solidFill>
                <a:latin typeface="Bahnschrift Light" panose="020B0502040204020203" pitchFamily="34" charset="0"/>
                <a:ea typeface="+mj-ea"/>
                <a:cs typeface="+mj-cs"/>
              </a:rPr>
              <a:t>Revisão do processo de produção puxado:</a:t>
            </a:r>
          </a:p>
          <a:p>
            <a:pPr lvl="1">
              <a:lnSpc>
                <a:spcPct val="100000"/>
              </a:lnSpc>
              <a:spcBef>
                <a:spcPct val="0"/>
              </a:spcBef>
            </a:pPr>
            <a:r>
              <a:rPr lang="pt-BR" dirty="0">
                <a:solidFill>
                  <a:schemeClr val="accent5">
                    <a:lumMod val="75000"/>
                  </a:schemeClr>
                </a:solidFill>
                <a:latin typeface="Bahnschrift Light" panose="020B0502040204020203" pitchFamily="34" charset="0"/>
                <a:ea typeface="+mj-ea"/>
                <a:cs typeface="+mj-cs"/>
              </a:rPr>
              <a:t>Puxado sequencial</a:t>
            </a:r>
          </a:p>
          <a:p>
            <a:pPr lvl="1">
              <a:lnSpc>
                <a:spcPct val="100000"/>
              </a:lnSpc>
              <a:spcBef>
                <a:spcPct val="0"/>
              </a:spcBef>
            </a:pPr>
            <a:r>
              <a:rPr lang="pt-BR" dirty="0">
                <a:solidFill>
                  <a:schemeClr val="accent5">
                    <a:lumMod val="75000"/>
                  </a:schemeClr>
                </a:solidFill>
                <a:latin typeface="Bahnschrift Light" panose="020B0502040204020203" pitchFamily="34" charset="0"/>
                <a:ea typeface="+mj-ea"/>
                <a:cs typeface="+mj-cs"/>
              </a:rPr>
              <a:t>Puxado misto sequencial com mercado</a:t>
            </a:r>
          </a:p>
          <a:p>
            <a:pPr marL="0" indent="0">
              <a:lnSpc>
                <a:spcPct val="100000"/>
              </a:lnSpc>
              <a:spcBef>
                <a:spcPct val="0"/>
              </a:spcBef>
              <a:buNone/>
            </a:pPr>
            <a:endParaRPr lang="pt-BR" dirty="0">
              <a:solidFill>
                <a:schemeClr val="accent5">
                  <a:lumMod val="75000"/>
                </a:schemeClr>
              </a:solidFill>
              <a:latin typeface="Bahnschrift Light" panose="020B0502040204020203" pitchFamily="34" charset="0"/>
              <a:ea typeface="+mj-ea"/>
              <a:cs typeface="+mj-cs"/>
            </a:endParaRPr>
          </a:p>
          <a:p>
            <a:pPr marL="0" indent="0">
              <a:lnSpc>
                <a:spcPct val="100000"/>
              </a:lnSpc>
              <a:spcBef>
                <a:spcPct val="0"/>
              </a:spcBef>
              <a:buNone/>
            </a:pPr>
            <a:r>
              <a:rPr lang="pt-BR" dirty="0">
                <a:solidFill>
                  <a:schemeClr val="accent5">
                    <a:lumMod val="75000"/>
                  </a:schemeClr>
                </a:solidFill>
                <a:latin typeface="Bahnschrift Light" panose="020B0502040204020203" pitchFamily="34" charset="0"/>
                <a:ea typeface="+mj-ea"/>
                <a:cs typeface="+mj-cs"/>
              </a:rPr>
              <a:t>Objetivo:</a:t>
            </a:r>
          </a:p>
          <a:p>
            <a:pPr lvl="1">
              <a:lnSpc>
                <a:spcPct val="100000"/>
              </a:lnSpc>
              <a:spcBef>
                <a:spcPct val="0"/>
              </a:spcBef>
            </a:pPr>
            <a:r>
              <a:rPr lang="pt-BR" dirty="0">
                <a:solidFill>
                  <a:schemeClr val="accent5">
                    <a:lumMod val="75000"/>
                  </a:schemeClr>
                </a:solidFill>
                <a:latin typeface="Bahnschrift Light" panose="020B0502040204020203" pitchFamily="34" charset="0"/>
                <a:ea typeface="+mj-ea"/>
                <a:cs typeface="+mj-cs"/>
              </a:rPr>
              <a:t>Redução do estoque e eventualmente suas perdas e custos</a:t>
            </a:r>
          </a:p>
          <a:p>
            <a:pPr lvl="1">
              <a:lnSpc>
                <a:spcPct val="100000"/>
              </a:lnSpc>
              <a:spcBef>
                <a:spcPct val="0"/>
              </a:spcBef>
            </a:pPr>
            <a:r>
              <a:rPr lang="pt-BR" dirty="0">
                <a:solidFill>
                  <a:schemeClr val="accent5">
                    <a:lumMod val="75000"/>
                  </a:schemeClr>
                </a:solidFill>
                <a:latin typeface="Bahnschrift Light" panose="020B0502040204020203" pitchFamily="34" charset="0"/>
                <a:ea typeface="+mj-ea"/>
                <a:cs typeface="+mj-cs"/>
              </a:rPr>
              <a:t>Redução dos custos de produção e PCP;</a:t>
            </a:r>
          </a:p>
          <a:p>
            <a:pPr lvl="1">
              <a:lnSpc>
                <a:spcPct val="100000"/>
              </a:lnSpc>
              <a:spcBef>
                <a:spcPct val="0"/>
              </a:spcBef>
            </a:pPr>
            <a:r>
              <a:rPr lang="pt-BR" dirty="0">
                <a:solidFill>
                  <a:schemeClr val="accent5">
                    <a:lumMod val="75000"/>
                  </a:schemeClr>
                </a:solidFill>
                <a:latin typeface="Bahnschrift Light" panose="020B0502040204020203" pitchFamily="34" charset="0"/>
                <a:ea typeface="+mj-ea"/>
                <a:cs typeface="+mj-cs"/>
              </a:rPr>
              <a:t>Eliminação de desperdícios;</a:t>
            </a:r>
          </a:p>
          <a:p>
            <a:pPr lvl="1">
              <a:lnSpc>
                <a:spcPct val="100000"/>
              </a:lnSpc>
              <a:spcBef>
                <a:spcPct val="0"/>
              </a:spcBef>
            </a:pPr>
            <a:r>
              <a:rPr lang="pt-BR" dirty="0">
                <a:solidFill>
                  <a:schemeClr val="accent5">
                    <a:lumMod val="75000"/>
                  </a:schemeClr>
                </a:solidFill>
                <a:latin typeface="Bahnschrift Light" panose="020B0502040204020203" pitchFamily="34" charset="0"/>
                <a:ea typeface="+mj-ea"/>
                <a:cs typeface="+mj-cs"/>
              </a:rPr>
              <a:t>Operação mais eficiente;</a:t>
            </a:r>
          </a:p>
        </p:txBody>
      </p:sp>
      <p:sp>
        <p:nvSpPr>
          <p:cNvPr id="8" name="Espaço Reservado para Conteúdo 2">
            <a:extLst>
              <a:ext uri="{FF2B5EF4-FFF2-40B4-BE49-F238E27FC236}">
                <a16:creationId xmlns:a16="http://schemas.microsoft.com/office/drawing/2014/main" id="{433F0C12-D71E-EC9C-9D0B-28E1A21CEEDE}"/>
              </a:ext>
            </a:extLst>
          </p:cNvPr>
          <p:cNvSpPr txBox="1">
            <a:spLocks/>
          </p:cNvSpPr>
          <p:nvPr/>
        </p:nvSpPr>
        <p:spPr>
          <a:xfrm>
            <a:off x="7963217" y="5759279"/>
            <a:ext cx="2685415" cy="39196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ct val="0"/>
              </a:spcBef>
              <a:buFont typeface="Arial" panose="020B0604020202020204" pitchFamily="34" charset="0"/>
              <a:buNone/>
            </a:pPr>
            <a:r>
              <a:rPr lang="pt-BR" sz="1800" b="1" u="sng" dirty="0">
                <a:solidFill>
                  <a:schemeClr val="accent5">
                    <a:lumMod val="75000"/>
                  </a:schemeClr>
                </a:solidFill>
                <a:latin typeface="Bahnschrift Light" panose="020B0502040204020203" pitchFamily="34" charset="0"/>
                <a:ea typeface="+mj-ea"/>
                <a:cs typeface="+mj-cs"/>
              </a:rPr>
              <a:t>Reutilização do VSM</a:t>
            </a:r>
          </a:p>
        </p:txBody>
      </p:sp>
    </p:spTree>
    <p:extLst>
      <p:ext uri="{BB962C8B-B14F-4D97-AF65-F5344CB8AC3E}">
        <p14:creationId xmlns:p14="http://schemas.microsoft.com/office/powerpoint/2010/main" val="617942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2"/>
    </p:ext>
  </p:extLst>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C705C51D22EA46A93DBD1077C57859" ma:contentTypeVersion="8" ma:contentTypeDescription="Create a new document." ma:contentTypeScope="" ma:versionID="0f726c3f6c8125d61a8bb0aa4f7dfd2e">
  <xsd:schema xmlns:xsd="http://www.w3.org/2001/XMLSchema" xmlns:xs="http://www.w3.org/2001/XMLSchema" xmlns:p="http://schemas.microsoft.com/office/2006/metadata/properties" xmlns:ns2="80095c83-e941-4054-a04c-f6101111da17" targetNamespace="http://schemas.microsoft.com/office/2006/metadata/properties" ma:root="true" ma:fieldsID="3bb9a49d878e501cadda37c0773ec351" ns2:_="">
    <xsd:import namespace="80095c83-e941-4054-a04c-f6101111da1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095c83-e941-4054-a04c-f6101111da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6307841-FE3A-4B18-A9D6-33067107A21C}"/>
</file>

<file path=customXml/itemProps2.xml><?xml version="1.0" encoding="utf-8"?>
<ds:datastoreItem xmlns:ds="http://schemas.openxmlformats.org/officeDocument/2006/customXml" ds:itemID="{E2B4D896-CC0B-468D-A695-E1BB83E7668B}"/>
</file>

<file path=customXml/itemProps3.xml><?xml version="1.0" encoding="utf-8"?>
<ds:datastoreItem xmlns:ds="http://schemas.openxmlformats.org/officeDocument/2006/customXml" ds:itemID="{7221A3CE-31E1-4A2B-9825-FF831DEC5097}"/>
</file>

<file path=docProps/app.xml><?xml version="1.0" encoding="utf-8"?>
<Properties xmlns="http://schemas.openxmlformats.org/officeDocument/2006/extended-properties" xmlns:vt="http://schemas.openxmlformats.org/officeDocument/2006/docPropsVTypes">
  <TotalTime>440</TotalTime>
  <Words>527</Words>
  <Application>Microsoft Office PowerPoint</Application>
  <PresentationFormat>Widescreen</PresentationFormat>
  <Paragraphs>75</Paragraphs>
  <Slides>14</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14</vt:i4>
      </vt:variant>
    </vt:vector>
  </HeadingPairs>
  <TitlesOfParts>
    <vt:vector size="19" baseType="lpstr">
      <vt:lpstr>Arial</vt:lpstr>
      <vt:lpstr>Bahnschrift Light</vt:lpstr>
      <vt:lpstr>Calibri</vt:lpstr>
      <vt:lpstr>Calibri Light</vt:lpstr>
      <vt:lpstr>Tema do Office</vt:lpstr>
      <vt:lpstr>Apresentação do PowerPoint</vt:lpstr>
      <vt:lpstr>lpha</vt:lpstr>
      <vt:lpstr>Integrantes</vt:lpstr>
      <vt:lpstr>Índice</vt:lpstr>
      <vt:lpstr>Empresa parceira</vt:lpstr>
      <vt:lpstr>Propostas de projeto</vt:lpstr>
      <vt:lpstr>Propostas de projeto</vt:lpstr>
      <vt:lpstr>Possíveis soluções</vt:lpstr>
      <vt:lpstr>Possíveis soluções</vt:lpstr>
      <vt:lpstr>Possíveis soluções</vt:lpstr>
      <vt:lpstr>Apresentação do PowerPoint</vt:lpstr>
      <vt:lpstr>Possíveis soluções</vt:lpstr>
      <vt:lpstr>Considerações Finais</vt:lpstr>
      <vt:lpstr>lpha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Alpha</dc:title>
  <dc:creator>meupc</dc:creator>
  <cp:lastModifiedBy>IGOR ALMEIDA MARTINS DA SILVA</cp:lastModifiedBy>
  <cp:revision>33</cp:revision>
  <dcterms:created xsi:type="dcterms:W3CDTF">2023-09-18T19:12:04Z</dcterms:created>
  <dcterms:modified xsi:type="dcterms:W3CDTF">2023-09-23T15:01:23Z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0x01010002C705C51D22EA46A93DBD1077C57859</vt:lpwstr>
  </property>
</Properties>
</file>