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56" r:id="rId6"/>
    <p:sldId id="276" r:id="rId7"/>
    <p:sldId id="265" r:id="rId8"/>
    <p:sldId id="280" r:id="rId9"/>
    <p:sldId id="281" r:id="rId10"/>
    <p:sldId id="266" r:id="rId11"/>
    <p:sldId id="279" r:id="rId12"/>
    <p:sldId id="269" r:id="rId13"/>
    <p:sldId id="285" r:id="rId14"/>
    <p:sldId id="282" r:id="rId15"/>
    <p:sldId id="283" r:id="rId16"/>
    <p:sldId id="275" r:id="rId17"/>
    <p:sldId id="27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4322CB-A36B-AEA7-BFCD-944FD1600D06}" name="IGOR ALMEIDA MARTINS DA SILVA" initials="IS" userId="S::igor.silva106@fatec.sp.gov.br::6eb85535-6b11-4875-9e99-8be4238faf4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9A"/>
    <a:srgbClr val="2F5597"/>
    <a:srgbClr val="041452"/>
    <a:srgbClr val="CF4E17"/>
    <a:srgbClr val="02729C"/>
    <a:srgbClr val="E07521"/>
    <a:srgbClr val="E06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2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32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25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20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5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8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87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2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08E0-1707-469E-B04A-4E94873DD14E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AD87A-64EF-4C66-8ECC-7683C6E7A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4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25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8467725" cy="10382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5400" b="1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Kanban</a:t>
            </a:r>
            <a:endParaRPr lang="pt-BR" sz="5400" b="1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0" y="1038225"/>
            <a:ext cx="11677650" cy="113920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6" name="Picture 6" descr="FATEC SJC">
            <a:extLst>
              <a:ext uri="{FF2B5EF4-FFF2-40B4-BE49-F238E27FC236}">
                <a16:creationId xmlns:a16="http://schemas.microsoft.com/office/drawing/2014/main" id="{CE9E5DB4-DE3D-428F-B404-007CE5D82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0"/>
          <a:stretch/>
        </p:blipFill>
        <p:spPr bwMode="auto">
          <a:xfrm>
            <a:off x="28834" y="5971760"/>
            <a:ext cx="1000385" cy="87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>
            <a:off x="2310262" y="6517481"/>
            <a:ext cx="9881738" cy="11392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4" descr="Um logo com a letra A, com a cor laranja e azul, com uma visão mais voltada para industrial e fundo branco sólido, para a empresa alpha de consultoria em excelência de gestão de produção industrial, com maior qualidade de imagem">
            <a:extLst>
              <a:ext uri="{FF2B5EF4-FFF2-40B4-BE49-F238E27FC236}">
                <a16:creationId xmlns:a16="http://schemas.microsoft.com/office/drawing/2014/main" id="{F4546D94-71CD-42D4-B116-741A7D08A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6" t="20247" r="20459" b="28346"/>
          <a:stretch/>
        </p:blipFill>
        <p:spPr bwMode="auto">
          <a:xfrm>
            <a:off x="11453363" y="6176963"/>
            <a:ext cx="73863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39813C-5056-71D5-8C0D-E0D37665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38" y="1323659"/>
            <a:ext cx="7315124" cy="48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693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08" y="-14487"/>
            <a:ext cx="8467725" cy="862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8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Plano de melhoria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263472" y="0"/>
            <a:ext cx="131736" cy="482013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 rot="5400000">
            <a:off x="9771872" y="4838161"/>
            <a:ext cx="3942077" cy="10776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0BB871-0AB5-42E9-8B18-BE4E1F66F8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9" t="73180" r="34938"/>
          <a:stretch/>
        </p:blipFill>
        <p:spPr>
          <a:xfrm>
            <a:off x="3245905" y="4142075"/>
            <a:ext cx="420372" cy="1090294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8D8E6BB-D111-4348-AEF6-1CE465690C3C}"/>
              </a:ext>
            </a:extLst>
          </p:cNvPr>
          <p:cNvSpPr txBox="1">
            <a:spLocks/>
          </p:cNvSpPr>
          <p:nvPr/>
        </p:nvSpPr>
        <p:spPr>
          <a:xfrm>
            <a:off x="618981" y="1115158"/>
            <a:ext cx="10515600" cy="30092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	Na situação em que o operador da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plissadora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 fica ocioso em certos momentos, ele poderá desempenhar o papel de facilitador. Portanto, o plano consiste em designar um operador especializado em configurações (setup) como o facilitador, visando aprimorar a eficiência da máquina por meio de repetição, além de possibilitar a automação tanto da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plissadora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 quanto da TEB. </a:t>
            </a:r>
          </a:p>
          <a:p>
            <a:pPr lvl="1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E1F5379-D19C-462A-B8A0-C7BE59017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28" y="4525876"/>
            <a:ext cx="1090294" cy="10902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F5B1E0B-FE72-47ED-BD6F-1EA7382B1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88" y="4392063"/>
            <a:ext cx="1357920" cy="13579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7ACFEA3-C67A-4F94-8C73-D2B1C540ED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6" t="53834" r="52874" b="27200"/>
          <a:stretch/>
        </p:blipFill>
        <p:spPr>
          <a:xfrm>
            <a:off x="2420021" y="5250007"/>
            <a:ext cx="2209049" cy="732327"/>
          </a:xfrm>
          <a:prstGeom prst="rect">
            <a:avLst/>
          </a:prstGeom>
        </p:spPr>
      </p:pic>
      <p:sp>
        <p:nvSpPr>
          <p:cNvPr id="14" name="Seta: Entalhada para a Direita 13">
            <a:extLst>
              <a:ext uri="{FF2B5EF4-FFF2-40B4-BE49-F238E27FC236}">
                <a16:creationId xmlns:a16="http://schemas.microsoft.com/office/drawing/2014/main" id="{200DE93C-97D7-4716-88AF-1081944ADF8D}"/>
              </a:ext>
            </a:extLst>
          </p:cNvPr>
          <p:cNvSpPr/>
          <p:nvPr/>
        </p:nvSpPr>
        <p:spPr>
          <a:xfrm>
            <a:off x="5364429" y="4724260"/>
            <a:ext cx="964733" cy="693527"/>
          </a:xfrm>
          <a:prstGeom prst="notchedRightArrow">
            <a:avLst/>
          </a:prstGeom>
          <a:solidFill>
            <a:srgbClr val="CF4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71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08" y="-14487"/>
            <a:ext cx="8467725" cy="862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8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Plano de melhoria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263472" y="0"/>
            <a:ext cx="131736" cy="482013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 rot="5400000">
            <a:off x="9771872" y="4838161"/>
            <a:ext cx="3942077" cy="10776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8D8E6BB-D111-4348-AEF6-1CE465690C3C}"/>
              </a:ext>
            </a:extLst>
          </p:cNvPr>
          <p:cNvSpPr txBox="1">
            <a:spLocks/>
          </p:cNvSpPr>
          <p:nvPr/>
        </p:nvSpPr>
        <p:spPr>
          <a:xfrm>
            <a:off x="1240971" y="1447769"/>
            <a:ext cx="9863624" cy="30092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Maior produtividade;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Menos tempo de inatividade;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Maior flexibilidade;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Redução de custos.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E1F5379-D19C-462A-B8A0-C7BE590176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03" y="4590863"/>
            <a:ext cx="1090294" cy="10902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F5B1E0B-FE72-47ED-BD6F-1EA7382B1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63" y="4457050"/>
            <a:ext cx="1357920" cy="1357920"/>
          </a:xfrm>
          <a:prstGeom prst="rect">
            <a:avLst/>
          </a:prstGeom>
        </p:spPr>
      </p:pic>
      <p:pic>
        <p:nvPicPr>
          <p:cNvPr id="5" name="Gráfico 4" descr="Gráfico de barras com tendência ascendente com preenchimento sólido">
            <a:extLst>
              <a:ext uri="{FF2B5EF4-FFF2-40B4-BE49-F238E27FC236}">
                <a16:creationId xmlns:a16="http://schemas.microsoft.com/office/drawing/2014/main" id="{EF7E4880-5542-D3F8-2E1E-8E8EC3D69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524" y="1575574"/>
            <a:ext cx="1887200" cy="1887200"/>
          </a:xfrm>
          <a:prstGeom prst="rect">
            <a:avLst/>
          </a:prstGeom>
        </p:spPr>
      </p:pic>
      <p:pic>
        <p:nvPicPr>
          <p:cNvPr id="9" name="Gráfico 8" descr="Curva do taco de hóquei com preenchimento sólido">
            <a:extLst>
              <a:ext uri="{FF2B5EF4-FFF2-40B4-BE49-F238E27FC236}">
                <a16:creationId xmlns:a16="http://schemas.microsoft.com/office/drawing/2014/main" id="{2F3467DD-A2B5-4871-DD4F-CDA6AF20F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6655" y="3169258"/>
            <a:ext cx="1887200" cy="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51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8467725" cy="10382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54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Considerações Finais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0" y="1038225"/>
            <a:ext cx="11677650" cy="113920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6" name="Picture 6" descr="FATEC SJC">
            <a:extLst>
              <a:ext uri="{FF2B5EF4-FFF2-40B4-BE49-F238E27FC236}">
                <a16:creationId xmlns:a16="http://schemas.microsoft.com/office/drawing/2014/main" id="{CE9E5DB4-DE3D-428F-B404-007CE5D82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0"/>
          <a:stretch/>
        </p:blipFill>
        <p:spPr bwMode="auto">
          <a:xfrm>
            <a:off x="28834" y="5971760"/>
            <a:ext cx="1000385" cy="87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>
            <a:off x="2310262" y="6517481"/>
            <a:ext cx="9881738" cy="11392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4" descr="Um logo com a letra A, com a cor laranja e azul, com uma visão mais voltada para industrial e fundo branco sólido, para a empresa alpha de consultoria em excelência de gestão de produção industrial, com maior qualidade de imagem">
            <a:extLst>
              <a:ext uri="{FF2B5EF4-FFF2-40B4-BE49-F238E27FC236}">
                <a16:creationId xmlns:a16="http://schemas.microsoft.com/office/drawing/2014/main" id="{F4546D94-71CD-42D4-B116-741A7D08A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6" t="20247" r="20459" b="28346"/>
          <a:stretch/>
        </p:blipFill>
        <p:spPr bwMode="auto">
          <a:xfrm>
            <a:off x="11453363" y="6176963"/>
            <a:ext cx="73863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4DFA6-7F6F-F799-EC59-C4A12BCA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39" y="1441052"/>
            <a:ext cx="10726923" cy="43349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pt-BR" sz="1800" b="1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	</a:t>
            </a:r>
            <a:endParaRPr lang="pt-BR" sz="1800" b="1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CC31E3E-5B91-B6FB-5D7E-B4FF40A2FFF5}"/>
              </a:ext>
            </a:extLst>
          </p:cNvPr>
          <p:cNvSpPr txBox="1">
            <a:spLocks/>
          </p:cNvSpPr>
          <p:nvPr/>
        </p:nvSpPr>
        <p:spPr>
          <a:xfrm>
            <a:off x="838200" y="1347945"/>
            <a:ext cx="10839450" cy="5113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Eliminar o estoque intermediário representa um grande desafio, porém, nossa abordagem visa sua redução eficaz. A implementação do </a:t>
            </a:r>
            <a:r>
              <a:rPr lang="pt-BR" sz="24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Kanban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 e o </a:t>
            </a:r>
            <a:r>
              <a:rPr lang="pt-BR" sz="24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realocamento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 estratégico de funcionários estão focados em melhorar a produtividade e eficiência das máquinas, além de reduzir custos e agilizar a resposta às demandas do mercado.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Estamos confiantes de que essas medidas os deixarão mais preparados para enfrentar os desafios do mercado e maximizar a eficiência de sua produção, gerando ganhos significativos a longo prazo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033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0763DAD-4F2E-4BCF-B460-D21D6F8AE0AE}"/>
              </a:ext>
            </a:extLst>
          </p:cNvPr>
          <p:cNvSpPr/>
          <p:nvPr/>
        </p:nvSpPr>
        <p:spPr>
          <a:xfrm>
            <a:off x="4105303" y="4393096"/>
            <a:ext cx="8107017" cy="1789044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solidFill>
              <a:srgbClr val="E06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72609" y="4562062"/>
            <a:ext cx="7719391" cy="157038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pt-BR" sz="2800" b="1" dirty="0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4º API – </a:t>
            </a:r>
            <a:r>
              <a:rPr lang="pt-BR" sz="2800" b="1" dirty="0" err="1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Freudenberg</a:t>
            </a:r>
            <a:endParaRPr lang="pt-BR" sz="2800" b="1" dirty="0">
              <a:solidFill>
                <a:schemeClr val="bg1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endParaRPr lang="pt-BR" sz="2800" dirty="0">
              <a:solidFill>
                <a:schemeClr val="bg1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lang="pt-BR" sz="2800" dirty="0" err="1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Edinelson</a:t>
            </a: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 Macedo, Igor Almeida,</a:t>
            </a:r>
          </a:p>
          <a:p>
            <a:pPr algn="r">
              <a:spcBef>
                <a:spcPct val="0"/>
              </a:spcBef>
            </a:pP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 Jardel Almeida, Oseias Silva, Renato Lima</a:t>
            </a:r>
          </a:p>
        </p:txBody>
      </p:sp>
      <p:pic>
        <p:nvPicPr>
          <p:cNvPr id="1028" name="Picture 4" descr="Um logo com a letra A, com a cor laranja e azul, com uma visão mais voltada para industrial e fundo branco sólido, para a empresa alpha de consultoria em excelência de gestão de produção industrial, com maior qualidade de imagem">
            <a:extLst>
              <a:ext uri="{FF2B5EF4-FFF2-40B4-BE49-F238E27FC236}">
                <a16:creationId xmlns:a16="http://schemas.microsoft.com/office/drawing/2014/main" id="{739C077A-0DA6-4B7B-A816-337A91767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6" t="20247" r="20459" b="28346"/>
          <a:stretch/>
        </p:blipFill>
        <p:spPr bwMode="auto">
          <a:xfrm>
            <a:off x="371475" y="322638"/>
            <a:ext cx="3379826" cy="31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62D5121-7830-462B-87F6-92BB8319C7B5}"/>
              </a:ext>
            </a:extLst>
          </p:cNvPr>
          <p:cNvSpPr/>
          <p:nvPr/>
        </p:nvSpPr>
        <p:spPr>
          <a:xfrm>
            <a:off x="0" y="3190425"/>
            <a:ext cx="12192000" cy="24851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0635" y="1096652"/>
            <a:ext cx="4584271" cy="2382043"/>
          </a:xfrm>
        </p:spPr>
        <p:txBody>
          <a:bodyPr>
            <a:normAutofit/>
          </a:bodyPr>
          <a:lstStyle/>
          <a:p>
            <a:r>
              <a:rPr lang="pt-BR" sz="115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lpha</a:t>
            </a:r>
          </a:p>
        </p:txBody>
      </p:sp>
      <p:pic>
        <p:nvPicPr>
          <p:cNvPr id="1030" name="Picture 6" descr="FATEC SJC">
            <a:extLst>
              <a:ext uri="{FF2B5EF4-FFF2-40B4-BE49-F238E27FC236}">
                <a16:creationId xmlns:a16="http://schemas.microsoft.com/office/drawing/2014/main" id="{9214DB95-8D9E-4BC1-997F-65991C1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0"/>
          <a:stretch/>
        </p:blipFill>
        <p:spPr bwMode="auto">
          <a:xfrm>
            <a:off x="19309" y="5990810"/>
            <a:ext cx="1000385" cy="87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5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0763DAD-4F2E-4BCF-B460-D21D6F8AE0AE}"/>
              </a:ext>
            </a:extLst>
          </p:cNvPr>
          <p:cNvSpPr/>
          <p:nvPr/>
        </p:nvSpPr>
        <p:spPr>
          <a:xfrm>
            <a:off x="4105303" y="4393096"/>
            <a:ext cx="8107017" cy="1789044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solidFill>
              <a:srgbClr val="E06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72609" y="4562062"/>
            <a:ext cx="7719391" cy="157038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pt-BR" sz="2800" b="1" dirty="0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3ª Sprint - 4º API – </a:t>
            </a:r>
            <a:r>
              <a:rPr lang="pt-BR" sz="2800" b="1" dirty="0" err="1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Freudenberg</a:t>
            </a:r>
            <a:endParaRPr lang="pt-BR" sz="2800" b="1" dirty="0">
              <a:solidFill>
                <a:schemeClr val="bg1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endParaRPr lang="pt-BR" sz="2800" dirty="0">
              <a:solidFill>
                <a:schemeClr val="bg1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lang="pt-BR" sz="2800" dirty="0" err="1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Edinelson</a:t>
            </a: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 Macedo, Igor Almeida,</a:t>
            </a:r>
          </a:p>
          <a:p>
            <a:pPr algn="r">
              <a:spcBef>
                <a:spcPct val="0"/>
              </a:spcBef>
            </a:pP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  <a:ea typeface="+mj-ea"/>
                <a:cs typeface="+mj-cs"/>
              </a:rPr>
              <a:t> Jardel Almeida, Oseias Silva, Renato Lima</a:t>
            </a:r>
          </a:p>
        </p:txBody>
      </p:sp>
      <p:pic>
        <p:nvPicPr>
          <p:cNvPr id="1028" name="Picture 4" descr="Um logo com a letra A, com a cor laranja e azul, com uma visão mais voltada para industrial e fundo branco sólido, para a empresa alpha de consultoria em excelência de gestão de produção industrial, com maior qualidade de imagem">
            <a:extLst>
              <a:ext uri="{FF2B5EF4-FFF2-40B4-BE49-F238E27FC236}">
                <a16:creationId xmlns:a16="http://schemas.microsoft.com/office/drawing/2014/main" id="{739C077A-0DA6-4B7B-A816-337A91767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6" t="20247" r="20459" b="28346"/>
          <a:stretch/>
        </p:blipFill>
        <p:spPr bwMode="auto">
          <a:xfrm>
            <a:off x="371475" y="322638"/>
            <a:ext cx="3379826" cy="31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62D5121-7830-462B-87F6-92BB8319C7B5}"/>
              </a:ext>
            </a:extLst>
          </p:cNvPr>
          <p:cNvSpPr/>
          <p:nvPr/>
        </p:nvSpPr>
        <p:spPr>
          <a:xfrm>
            <a:off x="0" y="3190425"/>
            <a:ext cx="12192000" cy="24851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0635" y="1096652"/>
            <a:ext cx="4584271" cy="2382043"/>
          </a:xfrm>
        </p:spPr>
        <p:txBody>
          <a:bodyPr>
            <a:normAutofit/>
          </a:bodyPr>
          <a:lstStyle/>
          <a:p>
            <a:r>
              <a:rPr lang="pt-BR" sz="115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lpha</a:t>
            </a:r>
          </a:p>
        </p:txBody>
      </p:sp>
      <p:pic>
        <p:nvPicPr>
          <p:cNvPr id="1030" name="Picture 6" descr="FATEC SJC">
            <a:extLst>
              <a:ext uri="{FF2B5EF4-FFF2-40B4-BE49-F238E27FC236}">
                <a16:creationId xmlns:a16="http://schemas.microsoft.com/office/drawing/2014/main" id="{9214DB95-8D9E-4BC1-997F-65991C1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0"/>
          <a:stretch/>
        </p:blipFill>
        <p:spPr bwMode="auto">
          <a:xfrm>
            <a:off x="19309" y="5990810"/>
            <a:ext cx="1000385" cy="87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0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08" y="-14487"/>
            <a:ext cx="8467725" cy="862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8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Integrantes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263472" y="0"/>
            <a:ext cx="131736" cy="482013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 rot="5400000">
            <a:off x="9771872" y="4838161"/>
            <a:ext cx="3942077" cy="10776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393F76A-9670-4D2A-9D96-732E94CDC5B1}"/>
              </a:ext>
            </a:extLst>
          </p:cNvPr>
          <p:cNvSpPr txBox="1">
            <a:spLocks/>
          </p:cNvSpPr>
          <p:nvPr/>
        </p:nvSpPr>
        <p:spPr>
          <a:xfrm>
            <a:off x="2746883" y="2489579"/>
            <a:ext cx="2891879" cy="862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rgbClr val="CF4E17"/>
                </a:solidFill>
                <a:latin typeface="Bahnschrift Light" panose="020B0502040204020203" pitchFamily="34" charset="0"/>
              </a:rPr>
              <a:t>Scrum Master</a:t>
            </a:r>
          </a:p>
          <a:p>
            <a:pPr algn="ctr"/>
            <a:r>
              <a:rPr lang="pt-BR" sz="2000" dirty="0">
                <a:solidFill>
                  <a:srgbClr val="CF4E17"/>
                </a:solidFill>
                <a:latin typeface="Bahnschrift Light" panose="020B0502040204020203" pitchFamily="34" charset="0"/>
              </a:rPr>
              <a:t>Oseias Silva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895DD33-9F16-4895-A8DD-9D59E17CACA7}"/>
              </a:ext>
            </a:extLst>
          </p:cNvPr>
          <p:cNvSpPr txBox="1">
            <a:spLocks/>
          </p:cNvSpPr>
          <p:nvPr/>
        </p:nvSpPr>
        <p:spPr>
          <a:xfrm>
            <a:off x="6549568" y="2449106"/>
            <a:ext cx="2891879" cy="862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 err="1">
                <a:solidFill>
                  <a:srgbClr val="CF4E17"/>
                </a:solidFill>
                <a:latin typeface="Bahnschrift Light" panose="020B0502040204020203" pitchFamily="34" charset="0"/>
              </a:rPr>
              <a:t>Product</a:t>
            </a:r>
            <a:r>
              <a:rPr lang="pt-BR" sz="2000" b="1" dirty="0">
                <a:solidFill>
                  <a:srgbClr val="CF4E17"/>
                </a:solidFill>
                <a:latin typeface="Bahnschrift Light" panose="020B0502040204020203" pitchFamily="34" charset="0"/>
              </a:rPr>
              <a:t> </a:t>
            </a:r>
            <a:r>
              <a:rPr lang="pt-BR" sz="2000" b="1" dirty="0" err="1">
                <a:solidFill>
                  <a:srgbClr val="CF4E17"/>
                </a:solidFill>
                <a:latin typeface="Bahnschrift Light" panose="020B0502040204020203" pitchFamily="34" charset="0"/>
              </a:rPr>
              <a:t>Owner</a:t>
            </a:r>
            <a:endParaRPr lang="pt-BR" sz="2000" b="1" dirty="0">
              <a:solidFill>
                <a:srgbClr val="CF4E17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2000" dirty="0">
                <a:solidFill>
                  <a:srgbClr val="CF4E17"/>
                </a:solidFill>
                <a:latin typeface="Bahnschrift Light" panose="020B0502040204020203" pitchFamily="34" charset="0"/>
              </a:rPr>
              <a:t>Renato Lima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C22F2DD-5A49-4227-8963-687D65FED222}"/>
              </a:ext>
            </a:extLst>
          </p:cNvPr>
          <p:cNvSpPr txBox="1">
            <a:spLocks/>
          </p:cNvSpPr>
          <p:nvPr/>
        </p:nvSpPr>
        <p:spPr>
          <a:xfrm>
            <a:off x="1050163" y="4746316"/>
            <a:ext cx="2891879" cy="862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Scrum Team</a:t>
            </a:r>
            <a:b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</a:b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Edinelson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Macedo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1C9FB5C-F2A9-4060-BC78-29C7BDFDC25C}"/>
              </a:ext>
            </a:extLst>
          </p:cNvPr>
          <p:cNvSpPr txBox="1">
            <a:spLocks/>
          </p:cNvSpPr>
          <p:nvPr/>
        </p:nvSpPr>
        <p:spPr>
          <a:xfrm>
            <a:off x="4596384" y="4746316"/>
            <a:ext cx="2891879" cy="862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Scrum Team</a:t>
            </a:r>
            <a:b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</a:b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Jardel Almeida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C5F7A89-90EE-4BF2-BF86-7DCB6F3FB8AF}"/>
              </a:ext>
            </a:extLst>
          </p:cNvPr>
          <p:cNvSpPr txBox="1">
            <a:spLocks/>
          </p:cNvSpPr>
          <p:nvPr/>
        </p:nvSpPr>
        <p:spPr>
          <a:xfrm>
            <a:off x="8142605" y="4746316"/>
            <a:ext cx="2891879" cy="862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Scrum Team</a:t>
            </a:r>
          </a:p>
          <a:p>
            <a:pPr algn="ctr"/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Igor Almeida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B93E7A-C229-47A1-BC25-238B2B6B4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5" y="6069792"/>
            <a:ext cx="615170" cy="615170"/>
          </a:xfrm>
          <a:prstGeom prst="rect">
            <a:avLst/>
          </a:prstGeom>
        </p:spPr>
      </p:pic>
      <p:pic>
        <p:nvPicPr>
          <p:cNvPr id="11" name="Imagem 10" descr="Pessoa em pé sorrindo&#10;&#10;Descrição gerada automaticamente">
            <a:extLst>
              <a:ext uri="{FF2B5EF4-FFF2-40B4-BE49-F238E27FC236}">
                <a16:creationId xmlns:a16="http://schemas.microsoft.com/office/drawing/2014/main" id="{BB7A0613-5EC9-2384-0366-68ECA051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"/>
          <a:stretch/>
        </p:blipFill>
        <p:spPr>
          <a:xfrm>
            <a:off x="8862835" y="3376207"/>
            <a:ext cx="1451419" cy="1536492"/>
          </a:xfrm>
          <a:prstGeom prst="rect">
            <a:avLst/>
          </a:prstGeom>
          <a:ln w="19050">
            <a:solidFill>
              <a:srgbClr val="041452"/>
            </a:solidFill>
          </a:ln>
        </p:spPr>
      </p:pic>
      <p:pic>
        <p:nvPicPr>
          <p:cNvPr id="14" name="Imagem 13" descr="Homem de terno e gravata&#10;&#10;Descrição gerada automaticamente">
            <a:extLst>
              <a:ext uri="{FF2B5EF4-FFF2-40B4-BE49-F238E27FC236}">
                <a16:creationId xmlns:a16="http://schemas.microsoft.com/office/drawing/2014/main" id="{BAB456AA-9716-8A22-C0F8-C4AF51B624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0" b="9930"/>
          <a:stretch/>
        </p:blipFill>
        <p:spPr>
          <a:xfrm>
            <a:off x="5316614" y="3341158"/>
            <a:ext cx="1451418" cy="1550883"/>
          </a:xfrm>
          <a:prstGeom prst="rect">
            <a:avLst/>
          </a:prstGeom>
          <a:ln w="19050">
            <a:solidFill>
              <a:srgbClr val="041452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0A8F432-95E4-DD7B-4A14-7597BB6C7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" r="3121"/>
          <a:stretch/>
        </p:blipFill>
        <p:spPr bwMode="auto">
          <a:xfrm>
            <a:off x="3461098" y="1119555"/>
            <a:ext cx="1463447" cy="1560886"/>
          </a:xfrm>
          <a:prstGeom prst="rect">
            <a:avLst/>
          </a:prstGeom>
          <a:ln w="19050">
            <a:solidFill>
              <a:srgbClr val="04145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 descr="Homem pousando para foto&#10;&#10;Descrição gerada automaticamente">
            <a:extLst>
              <a:ext uri="{FF2B5EF4-FFF2-40B4-BE49-F238E27FC236}">
                <a16:creationId xmlns:a16="http://schemas.microsoft.com/office/drawing/2014/main" id="{D45756FF-6009-286D-3FAD-EE3B54086B5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1" b="16045"/>
          <a:stretch/>
        </p:blipFill>
        <p:spPr>
          <a:xfrm>
            <a:off x="7226235" y="1119555"/>
            <a:ext cx="1528400" cy="1560886"/>
          </a:xfrm>
          <a:prstGeom prst="rect">
            <a:avLst/>
          </a:prstGeom>
          <a:ln w="19050">
            <a:solidFill>
              <a:srgbClr val="041452"/>
            </a:solidFill>
          </a:ln>
        </p:spPr>
      </p:pic>
      <p:pic>
        <p:nvPicPr>
          <p:cNvPr id="18" name="Imagem 17" descr="Homem de camisa preta&#10;&#10;Descrição gerada automaticamente">
            <a:extLst>
              <a:ext uri="{FF2B5EF4-FFF2-40B4-BE49-F238E27FC236}">
                <a16:creationId xmlns:a16="http://schemas.microsoft.com/office/drawing/2014/main" id="{0AEE1098-70F6-4900-A9EC-5D35A733742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0" b="5147"/>
          <a:stretch/>
        </p:blipFill>
        <p:spPr>
          <a:xfrm>
            <a:off x="1714061" y="3352427"/>
            <a:ext cx="1528400" cy="1560887"/>
          </a:xfrm>
          <a:prstGeom prst="rect">
            <a:avLst/>
          </a:prstGeom>
          <a:ln w="19050">
            <a:solidFill>
              <a:srgbClr val="041452"/>
            </a:solidFill>
          </a:ln>
        </p:spPr>
      </p:pic>
    </p:spTree>
    <p:extLst>
      <p:ext uri="{BB962C8B-B14F-4D97-AF65-F5344CB8AC3E}">
        <p14:creationId xmlns:p14="http://schemas.microsoft.com/office/powerpoint/2010/main" val="347649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8467725" cy="10382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54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Índice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7763" y="1492662"/>
            <a:ext cx="10515600" cy="380925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Finalização do VSM;	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Plano de melhoria;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Considerações Finais.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0" y="1038225"/>
            <a:ext cx="11677650" cy="113920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6" name="Picture 6" descr="FATEC SJC">
            <a:extLst>
              <a:ext uri="{FF2B5EF4-FFF2-40B4-BE49-F238E27FC236}">
                <a16:creationId xmlns:a16="http://schemas.microsoft.com/office/drawing/2014/main" id="{CE9E5DB4-DE3D-428F-B404-007CE5D82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0"/>
          <a:stretch/>
        </p:blipFill>
        <p:spPr bwMode="auto">
          <a:xfrm>
            <a:off x="28834" y="5971760"/>
            <a:ext cx="1000385" cy="87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>
            <a:off x="2310262" y="6517481"/>
            <a:ext cx="9881738" cy="11392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4" descr="Um logo com a letra A, com a cor laranja e azul, com uma visão mais voltada para industrial e fundo branco sólido, para a empresa alpha de consultoria em excelência de gestão de produção industrial, com maior qualidade de imagem">
            <a:extLst>
              <a:ext uri="{FF2B5EF4-FFF2-40B4-BE49-F238E27FC236}">
                <a16:creationId xmlns:a16="http://schemas.microsoft.com/office/drawing/2014/main" id="{F4546D94-71CD-42D4-B116-741A7D08A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6" t="20247" r="20459" b="28346"/>
          <a:stretch/>
        </p:blipFill>
        <p:spPr bwMode="auto">
          <a:xfrm>
            <a:off x="11453363" y="6176963"/>
            <a:ext cx="73863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áfico 9" descr="Brainstorm estrutura de tópicos">
            <a:extLst>
              <a:ext uri="{FF2B5EF4-FFF2-40B4-BE49-F238E27FC236}">
                <a16:creationId xmlns:a16="http://schemas.microsoft.com/office/drawing/2014/main" id="{16B48937-0CBB-8321-1740-512A7403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3560" y="1525397"/>
            <a:ext cx="1671320" cy="1671320"/>
          </a:xfrm>
          <a:prstGeom prst="rect">
            <a:avLst/>
          </a:prstGeom>
        </p:spPr>
      </p:pic>
      <p:pic>
        <p:nvPicPr>
          <p:cNvPr id="12" name="Gráfico 11" descr="Gráfico exponencial estrutura de tópicos">
            <a:extLst>
              <a:ext uri="{FF2B5EF4-FFF2-40B4-BE49-F238E27FC236}">
                <a16:creationId xmlns:a16="http://schemas.microsoft.com/office/drawing/2014/main" id="{1D2D0F73-7155-12A7-A0CB-6EBEA306A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3560" y="4148455"/>
            <a:ext cx="1671320" cy="1671320"/>
          </a:xfrm>
          <a:prstGeom prst="rect">
            <a:avLst/>
          </a:prstGeom>
        </p:spPr>
      </p:pic>
      <p:pic>
        <p:nvPicPr>
          <p:cNvPr id="14" name="Gráfico 13" descr="Livros estrutura de tópicos">
            <a:extLst>
              <a:ext uri="{FF2B5EF4-FFF2-40B4-BE49-F238E27FC236}">
                <a16:creationId xmlns:a16="http://schemas.microsoft.com/office/drawing/2014/main" id="{2132CAD4-0ED7-8944-D593-0320BFA3BF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0920" y="2695916"/>
            <a:ext cx="1671320" cy="16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08" y="-14487"/>
            <a:ext cx="8467725" cy="862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8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Finalização do VSM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263472" y="0"/>
            <a:ext cx="131736" cy="482013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 rot="5400000">
            <a:off x="9771872" y="4838161"/>
            <a:ext cx="3942077" cy="10776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69D2CD-96EC-4925-B086-A5A996885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8" y="848361"/>
            <a:ext cx="1127100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08" y="-14487"/>
            <a:ext cx="8467725" cy="862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8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Plano de melhoria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263472" y="0"/>
            <a:ext cx="131736" cy="482013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 rot="5400000">
            <a:off x="9771872" y="4838161"/>
            <a:ext cx="3942077" cy="10776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C5FD2C-7F20-4721-927D-8D0A7F36C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8" y="848361"/>
            <a:ext cx="1127100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ABFA9F7-0C22-45D2-9A93-F88F6EA9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81" y="1115158"/>
            <a:ext cx="10515600" cy="30092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	Uma das principais causas do estoque intermediário é a superprodução, devido à complexidade das máquinas na troca de setup, levando a empresa a aproveitar ao máximo a máquina assim que ela está pronta para a produção.	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08" y="-14487"/>
            <a:ext cx="8467725" cy="862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800" b="1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Plano de melhoria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263472" y="0"/>
            <a:ext cx="131736" cy="482013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 rot="5400000">
            <a:off x="9771872" y="4838161"/>
            <a:ext cx="3942077" cy="10776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1241926-813B-45D3-BD56-B239FBAD7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52" y="5156501"/>
            <a:ext cx="693527" cy="6935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CA4BA09-5FCF-41E0-A6C2-3FD17A37C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76" y="4121984"/>
            <a:ext cx="1565899" cy="15658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846F08E-DE1A-4CA1-9D02-BBAA683C6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24" y="4202411"/>
            <a:ext cx="863762" cy="86376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4D588A-484C-454B-93B1-9D5214FB2D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27" y="4906378"/>
            <a:ext cx="1030284" cy="103028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C8D78EF-5E48-40BA-8893-76691FC5A4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26" y="4925062"/>
            <a:ext cx="1030284" cy="103028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496EA0D-8FE6-487F-B46C-3982F650D2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27" y="3876094"/>
            <a:ext cx="1030284" cy="103028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4B8D065-495E-4FBC-B131-3258CAA951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4" y="3876094"/>
            <a:ext cx="1030284" cy="1030284"/>
          </a:xfrm>
          <a:prstGeom prst="rect">
            <a:avLst/>
          </a:prstGeom>
        </p:spPr>
      </p:pic>
      <p:sp>
        <p:nvSpPr>
          <p:cNvPr id="22" name="Seta: Entalhada para a Direita 21">
            <a:extLst>
              <a:ext uri="{FF2B5EF4-FFF2-40B4-BE49-F238E27FC236}">
                <a16:creationId xmlns:a16="http://schemas.microsoft.com/office/drawing/2014/main" id="{F229BE52-A1E0-4EA2-859E-7593D995A74F}"/>
              </a:ext>
            </a:extLst>
          </p:cNvPr>
          <p:cNvSpPr/>
          <p:nvPr/>
        </p:nvSpPr>
        <p:spPr>
          <a:xfrm>
            <a:off x="3283618" y="4634292"/>
            <a:ext cx="964733" cy="693527"/>
          </a:xfrm>
          <a:prstGeom prst="notchedRightArrow">
            <a:avLst/>
          </a:prstGeom>
          <a:solidFill>
            <a:srgbClr val="CF4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Entalhada para a Direita 22">
            <a:extLst>
              <a:ext uri="{FF2B5EF4-FFF2-40B4-BE49-F238E27FC236}">
                <a16:creationId xmlns:a16="http://schemas.microsoft.com/office/drawing/2014/main" id="{8BF8C252-A420-4CD2-BB6B-AC87C9E82784}"/>
              </a:ext>
            </a:extLst>
          </p:cNvPr>
          <p:cNvSpPr/>
          <p:nvPr/>
        </p:nvSpPr>
        <p:spPr>
          <a:xfrm>
            <a:off x="6597934" y="4634292"/>
            <a:ext cx="964733" cy="693527"/>
          </a:xfrm>
          <a:prstGeom prst="notchedRight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5A3930BC-5288-435D-9F57-A219AA14EB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9" t="73180" r="34938"/>
          <a:stretch/>
        </p:blipFill>
        <p:spPr>
          <a:xfrm>
            <a:off x="8860844" y="3246033"/>
            <a:ext cx="368740" cy="9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08" y="-14487"/>
            <a:ext cx="8467725" cy="862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800" b="1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Kanban</a:t>
            </a:r>
            <a:endParaRPr lang="pt-BR" sz="4800" b="1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263472" y="0"/>
            <a:ext cx="131736" cy="4820134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 rot="5400000">
            <a:off x="9771872" y="4838161"/>
            <a:ext cx="3942077" cy="10776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3FD32C-41CC-4D7A-AEC7-F8794EBD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51" y="1297588"/>
            <a:ext cx="4042810" cy="2224957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6E0244C-7BDD-4974-BB02-59DA245F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951" y="1115159"/>
            <a:ext cx="6260298" cy="25088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	Nivelamento da produção e aplicação do </a:t>
            </a:r>
            <a:r>
              <a:rPr lang="pt-BR" sz="24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kanban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Redução de produção na </a:t>
            </a:r>
            <a:r>
              <a:rPr lang="pt-BR" sz="24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Plissadora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Nivelamento entre TEB e acabamento</a:t>
            </a:r>
            <a:b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</a:br>
            <a:r>
              <a:rPr lang="pt-BR" sz="24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Kanban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;</a:t>
            </a:r>
            <a:b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</a:br>
            <a:endParaRPr lang="pt-BR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lvl="1"/>
            <a:endParaRPr lang="pt-BR" sz="20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BD21991-478C-421E-8A0C-406E14147EE9}"/>
              </a:ext>
            </a:extLst>
          </p:cNvPr>
          <p:cNvSpPr txBox="1">
            <a:spLocks/>
          </p:cNvSpPr>
          <p:nvPr/>
        </p:nvSpPr>
        <p:spPr>
          <a:xfrm>
            <a:off x="1083221" y="3971772"/>
            <a:ext cx="10025557" cy="2508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Reaproveitamento dos armários de rolete para aplicação do </a:t>
            </a:r>
            <a:r>
              <a:rPr lang="pt-BR" sz="24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kanban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.</a:t>
            </a:r>
          </a:p>
          <a:p>
            <a:pPr lvl="1"/>
            <a:endParaRPr lang="pt-BR" sz="2000" dirty="0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8536832C-A208-40EB-AC24-BE44B483176D}"/>
              </a:ext>
            </a:extLst>
          </p:cNvPr>
          <p:cNvSpPr/>
          <p:nvPr/>
        </p:nvSpPr>
        <p:spPr>
          <a:xfrm>
            <a:off x="5159229" y="4794841"/>
            <a:ext cx="1182848" cy="1287051"/>
          </a:xfrm>
          <a:prstGeom prst="down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3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8467725" cy="10382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5400" b="1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Kanban</a:t>
            </a:r>
            <a:endParaRPr lang="pt-BR" sz="5400" b="1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D03652-D6D6-455D-AFF6-339E3AD69D33}"/>
              </a:ext>
            </a:extLst>
          </p:cNvPr>
          <p:cNvSpPr/>
          <p:nvPr/>
        </p:nvSpPr>
        <p:spPr>
          <a:xfrm>
            <a:off x="0" y="1038225"/>
            <a:ext cx="11677650" cy="113920"/>
          </a:xfrm>
          <a:prstGeom prst="rect">
            <a:avLst/>
          </a:prstGeom>
          <a:gradFill flip="none" rotWithShape="1">
            <a:gsLst>
              <a:gs pos="0">
                <a:srgbClr val="E07521"/>
              </a:gs>
              <a:gs pos="100000">
                <a:srgbClr val="CF4E17"/>
              </a:gs>
              <a:gs pos="100000">
                <a:srgbClr val="CF4E17"/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6" name="Picture 6" descr="FATEC SJC">
            <a:extLst>
              <a:ext uri="{FF2B5EF4-FFF2-40B4-BE49-F238E27FC236}">
                <a16:creationId xmlns:a16="http://schemas.microsoft.com/office/drawing/2014/main" id="{CE9E5DB4-DE3D-428F-B404-007CE5D82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0"/>
          <a:stretch/>
        </p:blipFill>
        <p:spPr bwMode="auto">
          <a:xfrm>
            <a:off x="28834" y="5971760"/>
            <a:ext cx="1000385" cy="87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B8CFB0F9-A04C-471F-B1BA-FD450DB82DA1}"/>
              </a:ext>
            </a:extLst>
          </p:cNvPr>
          <p:cNvSpPr/>
          <p:nvPr/>
        </p:nvSpPr>
        <p:spPr>
          <a:xfrm>
            <a:off x="2310262" y="6517481"/>
            <a:ext cx="9881738" cy="113921"/>
          </a:xfrm>
          <a:custGeom>
            <a:avLst/>
            <a:gdLst>
              <a:gd name="connsiteX0" fmla="*/ 0 w 8107017"/>
              <a:gd name="connsiteY0" fmla="*/ 0 h 1769166"/>
              <a:gd name="connsiteX1" fmla="*/ 8107017 w 8107017"/>
              <a:gd name="connsiteY1" fmla="*/ 0 h 1769166"/>
              <a:gd name="connsiteX2" fmla="*/ 8107017 w 8107017"/>
              <a:gd name="connsiteY2" fmla="*/ 1769166 h 1769166"/>
              <a:gd name="connsiteX3" fmla="*/ 0 w 8107017"/>
              <a:gd name="connsiteY3" fmla="*/ 1769166 h 1769166"/>
              <a:gd name="connsiteX4" fmla="*/ 0 w 8107017"/>
              <a:gd name="connsiteY4" fmla="*/ 0 h 1769166"/>
              <a:gd name="connsiteX0" fmla="*/ 0 w 8107017"/>
              <a:gd name="connsiteY0" fmla="*/ 0 h 1789044"/>
              <a:gd name="connsiteX1" fmla="*/ 8107017 w 8107017"/>
              <a:gd name="connsiteY1" fmla="*/ 0 h 1789044"/>
              <a:gd name="connsiteX2" fmla="*/ 8107017 w 8107017"/>
              <a:gd name="connsiteY2" fmla="*/ 1769166 h 1789044"/>
              <a:gd name="connsiteX3" fmla="*/ 1123122 w 8107017"/>
              <a:gd name="connsiteY3" fmla="*/ 1789044 h 1789044"/>
              <a:gd name="connsiteX4" fmla="*/ 0 w 8107017"/>
              <a:gd name="connsiteY4" fmla="*/ 0 h 17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017" h="1789044">
                <a:moveTo>
                  <a:pt x="0" y="0"/>
                </a:moveTo>
                <a:lnTo>
                  <a:pt x="8107017" y="0"/>
                </a:lnTo>
                <a:lnTo>
                  <a:pt x="8107017" y="1769166"/>
                </a:lnTo>
                <a:lnTo>
                  <a:pt x="1123122" y="178904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F9A"/>
              </a:gs>
              <a:gs pos="100000">
                <a:srgbClr val="041452"/>
              </a:gs>
              <a:gs pos="100000">
                <a:srgbClr val="006F9A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4" descr="Um logo com a letra A, com a cor laranja e azul, com uma visão mais voltada para industrial e fundo branco sólido, para a empresa alpha de consultoria em excelência de gestão de produção industrial, com maior qualidade de imagem">
            <a:extLst>
              <a:ext uri="{FF2B5EF4-FFF2-40B4-BE49-F238E27FC236}">
                <a16:creationId xmlns:a16="http://schemas.microsoft.com/office/drawing/2014/main" id="{F4546D94-71CD-42D4-B116-741A7D08A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6" t="20247" r="20459" b="28346"/>
          <a:stretch/>
        </p:blipFill>
        <p:spPr bwMode="auto">
          <a:xfrm>
            <a:off x="11453363" y="6176963"/>
            <a:ext cx="73863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F226163-4FCD-6404-C1FE-5BB758B9A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4"/>
          <a:stretch/>
        </p:blipFill>
        <p:spPr>
          <a:xfrm>
            <a:off x="5210940" y="2275531"/>
            <a:ext cx="2697376" cy="3075802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BEA1822-700A-C719-ECFC-A2BCA032A4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30" t="22964"/>
          <a:stretch/>
        </p:blipFill>
        <p:spPr>
          <a:xfrm>
            <a:off x="8135731" y="2275531"/>
            <a:ext cx="3454504" cy="3075802"/>
          </a:xfrm>
          <a:prstGeom prst="rect">
            <a:avLst/>
          </a:prstGeom>
        </p:spPr>
      </p:pic>
      <p:pic>
        <p:nvPicPr>
          <p:cNvPr id="36" name="Imagem 35" descr="Uma imagem contendo no interior, edifício, metal, mesa&#10;&#10;Descrição gerada automaticamente">
            <a:extLst>
              <a:ext uri="{FF2B5EF4-FFF2-40B4-BE49-F238E27FC236}">
                <a16:creationId xmlns:a16="http://schemas.microsoft.com/office/drawing/2014/main" id="{50DF23A2-C1E2-DCA8-B4E8-9C61F3BEE8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7065"/>
          <a:stretch/>
        </p:blipFill>
        <p:spPr>
          <a:xfrm>
            <a:off x="518619" y="2331571"/>
            <a:ext cx="2175599" cy="2989220"/>
          </a:xfrm>
          <a:prstGeom prst="rect">
            <a:avLst/>
          </a:prstGeom>
        </p:spPr>
      </p:pic>
      <p:pic>
        <p:nvPicPr>
          <p:cNvPr id="10" name="Imagem 9" descr="Gráfico&#10;&#10;Descrição gerada automaticamente com confiança média">
            <a:extLst>
              <a:ext uri="{FF2B5EF4-FFF2-40B4-BE49-F238E27FC236}">
                <a16:creationId xmlns:a16="http://schemas.microsoft.com/office/drawing/2014/main" id="{490F3EF8-E012-4590-908C-9B1949390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3830" y="2747560"/>
            <a:ext cx="3031203" cy="21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68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C705C51D22EA46A93DBD1077C57859" ma:contentTypeVersion="8" ma:contentTypeDescription="Crie um novo documento." ma:contentTypeScope="" ma:versionID="301b440b982946c2b50b1efeff0a3467">
  <xsd:schema xmlns:xsd="http://www.w3.org/2001/XMLSchema" xmlns:xs="http://www.w3.org/2001/XMLSchema" xmlns:p="http://schemas.microsoft.com/office/2006/metadata/properties" xmlns:ns2="80095c83-e941-4054-a04c-f6101111da17" targetNamespace="http://schemas.microsoft.com/office/2006/metadata/properties" ma:root="true" ma:fieldsID="43f7c2bfad8595e51a2b32fba7205da3" ns2:_="">
    <xsd:import namespace="80095c83-e941-4054-a04c-f6101111da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95c83-e941-4054-a04c-f6101111da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B4D896-CC0B-468D-A695-E1BB83E766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21A3CE-31E1-4A2B-9825-FF831DEC5097}">
  <ds:schemaRefs>
    <ds:schemaRef ds:uri="80095c83-e941-4054-a04c-f6101111da17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36C958-6C61-4573-A5F6-008E8CFDD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095c83-e941-4054-a04c-f6101111da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338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lpha</vt:lpstr>
      <vt:lpstr>Integrantes</vt:lpstr>
      <vt:lpstr>Índice</vt:lpstr>
      <vt:lpstr>Finalização do VSM</vt:lpstr>
      <vt:lpstr>Plano de melhoria</vt:lpstr>
      <vt:lpstr>Plano de melhoria</vt:lpstr>
      <vt:lpstr>Kanban</vt:lpstr>
      <vt:lpstr>Kanban</vt:lpstr>
      <vt:lpstr>Kanban</vt:lpstr>
      <vt:lpstr>Plano de melhoria</vt:lpstr>
      <vt:lpstr>Plano de melhoria</vt:lpstr>
      <vt:lpstr>Considerações Finais</vt:lpstr>
      <vt:lpstr>lpha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</dc:title>
  <dc:creator>meupc</dc:creator>
  <cp:lastModifiedBy>IGOR ALMEIDA MARTINS DA SILVA</cp:lastModifiedBy>
  <cp:revision>52</cp:revision>
  <dcterms:created xsi:type="dcterms:W3CDTF">2023-09-18T19:12:04Z</dcterms:created>
  <dcterms:modified xsi:type="dcterms:W3CDTF">2023-10-28T13:33:33Z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0x01010002C705C51D22EA46A93DBD1077C57859</vt:lpwstr>
  </property>
</Properties>
</file>