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A_B21D190F.xml" ContentType="application/vnd.ms-powerpoint.comments+xml"/>
  <Override PartName="/ppt/comments/modernComment_117_FB930C04.xml" ContentType="application/vnd.ms-powerpoint.comments+xml"/>
  <Override PartName="/ppt/comments/modernComment_118_88F834F0.xml" ContentType="application/vnd.ms-powerpoint.comments+xml"/>
  <Override PartName="/ppt/comments/modernComment_11A_6F2E6A5B.xml" ContentType="application/vnd.ms-powerpoint.comments+xml"/>
  <Override PartName="/ppt/comments/modernComment_10D_E2E08C78.xml" ContentType="application/vnd.ms-powerpoint.comments+xml"/>
  <Override PartName="/ppt/comments/modernComment_119_F4165C66.xml" ContentType="application/vnd.ms-powerpoint.comments+xml"/>
  <Override PartName="/ppt/comments/modernComment_111_24D50C7C.xml" ContentType="application/vnd.ms-powerpoint.comments+xml"/>
  <Override PartName="/ppt/comments/modernComment_10F_750DB4AD.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8" r:id="rId5"/>
    <p:sldId id="256" r:id="rId6"/>
    <p:sldId id="276" r:id="rId7"/>
    <p:sldId id="265" r:id="rId8"/>
    <p:sldId id="266" r:id="rId9"/>
    <p:sldId id="279" r:id="rId10"/>
    <p:sldId id="280" r:id="rId11"/>
    <p:sldId id="282" r:id="rId12"/>
    <p:sldId id="269" r:id="rId13"/>
    <p:sldId id="281" r:id="rId14"/>
    <p:sldId id="273" r:id="rId15"/>
    <p:sldId id="271" r:id="rId16"/>
    <p:sldId id="275" r:id="rId17"/>
    <p:sldId id="277"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54322CB-A36B-AEA7-BFCD-944FD1600D06}" name="IGOR ALMEIDA MARTINS DA SILVA" initials="IS" userId="S::igor.silva106@fatec.sp.gov.br::6eb85535-6b11-4875-9e99-8be4238faf4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CF4E17"/>
    <a:srgbClr val="041452"/>
    <a:srgbClr val="006F9A"/>
    <a:srgbClr val="02729C"/>
    <a:srgbClr val="E07521"/>
    <a:srgbClr val="E06D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03BB59-FEE1-41CD-A56C-EF5E0B47707F}" v="2" dt="2023-10-16T23:27:04.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51" autoAdjust="0"/>
    <p:restoredTop sz="94660"/>
  </p:normalViewPr>
  <p:slideViewPr>
    <p:cSldViewPr snapToGrid="0">
      <p:cViewPr varScale="1">
        <p:scale>
          <a:sx n="73" d="100"/>
          <a:sy n="73" d="100"/>
        </p:scale>
        <p:origin x="91"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OR ALMEIDA MARTINS DA SILVA" userId="S::igor.silva106@fatec.sp.gov.br::6eb85535-6b11-4875-9e99-8be4238faf4d" providerId="AD" clId="Web-{8B03BB59-FEE1-41CD-A56C-EF5E0B47707F}"/>
    <pc:docChg chg="modSld">
      <pc:chgData name="IGOR ALMEIDA MARTINS DA SILVA" userId="S::igor.silva106@fatec.sp.gov.br::6eb85535-6b11-4875-9e99-8be4238faf4d" providerId="AD" clId="Web-{8B03BB59-FEE1-41CD-A56C-EF5E0B47707F}" dt="2023-10-16T23:27:04.278" v="1" actId="1076"/>
      <pc:docMkLst>
        <pc:docMk/>
      </pc:docMkLst>
      <pc:sldChg chg="modSp">
        <pc:chgData name="IGOR ALMEIDA MARTINS DA SILVA" userId="S::igor.silva106@fatec.sp.gov.br::6eb85535-6b11-4875-9e99-8be4238faf4d" providerId="AD" clId="Web-{8B03BB59-FEE1-41CD-A56C-EF5E0B47707F}" dt="2023-10-16T23:27:04.278" v="1" actId="1076"/>
        <pc:sldMkLst>
          <pc:docMk/>
          <pc:sldMk cId="617942140" sldId="273"/>
        </pc:sldMkLst>
        <pc:picChg chg="mod">
          <ac:chgData name="IGOR ALMEIDA MARTINS DA SILVA" userId="S::igor.silva106@fatec.sp.gov.br::6eb85535-6b11-4875-9e99-8be4238faf4d" providerId="AD" clId="Web-{8B03BB59-FEE1-41CD-A56C-EF5E0B47707F}" dt="2023-10-16T23:27:04.278" v="1" actId="1076"/>
          <ac:picMkLst>
            <pc:docMk/>
            <pc:sldMk cId="617942140" sldId="273"/>
            <ac:picMk id="10" creationId="{B3BFD252-C105-D8E6-027A-EE549A427755}"/>
          </ac:picMkLst>
        </pc:picChg>
      </pc:sldChg>
    </pc:docChg>
  </pc:docChgLst>
</pc:chgInfo>
</file>

<file path=ppt/comments/modernComment_10A_B21D190F.xml><?xml version="1.0" encoding="utf-8"?>
<p188:cmLst xmlns:a="http://schemas.openxmlformats.org/drawingml/2006/main" xmlns:r="http://schemas.openxmlformats.org/officeDocument/2006/relationships" xmlns:p188="http://schemas.microsoft.com/office/powerpoint/2018/8/main">
  <p188:cm id="{922185CA-582E-4A07-B0A2-15A19991421F}" authorId="{754322CB-A36B-AEA7-BFCD-944FD1600D06}" created="2023-09-23T14:12:45.528">
    <pc:sldMkLst xmlns:pc="http://schemas.microsoft.com/office/powerpoint/2013/main/command">
      <pc:docMk/>
      <pc:sldMk cId="2988251407" sldId="266"/>
    </pc:sldMkLst>
    <p188:txBody>
      <a:bodyPr/>
      <a:lstStyle/>
      <a:p>
        <a:r>
          <a:rPr lang="pt-BR"/>
          <a:t>Neste semestre, vamos trabalhar em conjunto com a empresa Freudenberg, uma empresa que atua em diversos segmentos, desde automóveis até turbinas de centrais elétricas, desde vestuário exterior até robôs de limpeza. 
Na unidade de São José dos Campos, vamos abordar a produção de filtros.</a:t>
        </a:r>
      </a:p>
    </p188:txBody>
  </p188:cm>
</p188:cmLst>
</file>

<file path=ppt/comments/modernComment_10D_E2E08C78.xml><?xml version="1.0" encoding="utf-8"?>
<p188:cmLst xmlns:a="http://schemas.openxmlformats.org/drawingml/2006/main" xmlns:r="http://schemas.openxmlformats.org/officeDocument/2006/relationships" xmlns:p188="http://schemas.microsoft.com/office/powerpoint/2018/8/main">
  <p188:cm id="{7CDF59DC-CEA1-4D97-9119-9C234BF13CC2}" authorId="{754322CB-A36B-AEA7-BFCD-944FD1600D06}" created="2023-09-23T14:18:00.540">
    <ac:txMkLst xmlns:ac="http://schemas.microsoft.com/office/drawing/2013/main/command">
      <pc:docMk xmlns:pc="http://schemas.microsoft.com/office/powerpoint/2013/main/command"/>
      <pc:sldMk xmlns:pc="http://schemas.microsoft.com/office/powerpoint/2013/main/command" cId="3806366840" sldId="269"/>
      <ac:spMk id="3" creationId="{6A64DFA6-7F6F-F799-EC59-C4A12BCA4A11}"/>
      <ac:txMk cp="64" len="227">
        <ac:context len="292" hash="223140239"/>
      </ac:txMk>
    </ac:txMkLst>
    <p188:txBody>
      <a:bodyPr/>
      <a:lstStyle/>
      <a:p>
        <a:r>
          <a:rPr lang="pt-BR"/>
          <a:t>Ainda durante a reunião com a empresa levantamos o mapeamento dos 7 desperdícios do LEAN</a:t>
        </a:r>
      </a:p>
    </p188:txBody>
  </p188:cm>
</p188:cmLst>
</file>

<file path=ppt/comments/modernComment_10F_750DB4AD.xml><?xml version="1.0" encoding="utf-8"?>
<p188:cmLst xmlns:a="http://schemas.openxmlformats.org/drawingml/2006/main" xmlns:r="http://schemas.openxmlformats.org/officeDocument/2006/relationships" xmlns:p188="http://schemas.microsoft.com/office/powerpoint/2018/8/main">
  <p188:cm id="{73F74D91-AA8F-4576-AC60-44CB5B4FDB99}" authorId="{754322CB-A36B-AEA7-BFCD-944FD1600D06}" created="2023-09-23T14:29:11.708">
    <ac:txMkLst xmlns:ac="http://schemas.microsoft.com/office/drawing/2013/main/command">
      <pc:docMk xmlns:pc="http://schemas.microsoft.com/office/powerpoint/2013/main/command"/>
      <pc:sldMk xmlns:pc="http://schemas.microsoft.com/office/powerpoint/2013/main/command" cId="1963832493" sldId="271"/>
      <ac:spMk id="3" creationId="{6A64DFA6-7F6F-F799-EC59-C4A12BCA4A11}"/>
      <ac:txMk cp="8" len="114">
        <ac:context len="127" hash="790776303"/>
      </ac:txMk>
    </ac:txMkLst>
    <p188:pos x="6599271" y="713569"/>
    <p188:txBody>
      <a:bodyPr/>
      <a:lstStyle/>
      <a:p>
        <a:r>
          <a:rPr lang="pt-BR"/>
          <a:t>Além dessas ferramentais outra abordagem necessária é o Kaizen, nos ajuda Identificar e eliminar o gargalo!
Achar meios para tornar a produção mais eficiente.
Reduz o estoque intermediário</a:t>
        </a:r>
      </a:p>
    </p188:txBody>
  </p188:cm>
</p188:cmLst>
</file>

<file path=ppt/comments/modernComment_111_24D50C7C.xml><?xml version="1.0" encoding="utf-8"?>
<p188:cmLst xmlns:a="http://schemas.openxmlformats.org/drawingml/2006/main" xmlns:r="http://schemas.openxmlformats.org/officeDocument/2006/relationships" xmlns:p188="http://schemas.microsoft.com/office/powerpoint/2018/8/main">
  <p188:cm id="{2071C66F-F602-4488-AE5A-D503CCA541CF}" authorId="{754322CB-A36B-AEA7-BFCD-944FD1600D06}" created="2023-09-23T14:21:10.035">
    <pc:sldMkLst xmlns:pc="http://schemas.microsoft.com/office/powerpoint/2013/main/command">
      <pc:docMk/>
      <pc:sldMk cId="617942140" sldId="273"/>
    </pc:sldMkLst>
    <p188:txBody>
      <a:bodyPr/>
      <a:lstStyle/>
      <a:p>
        <a:r>
          <a:rPr lang="pt-BR"/>
          <a:t>Outra abordagem é a revisão do processo de produção puxado. Uma possibilidade é aplicar o método sequencial ou misto sequencial com mercado, com o objetivo de reduzir o estoque e eventuais perdas e custos. Essa abordagem também pode reduzir os custos de produção e PCP, eliminar desperdícios e tornar a operação mais eficiente
Essa revisão vem com base na analise do VSM e só será possível com a aplicação do KANBAN</a:t>
        </a:r>
      </a:p>
    </p188:txBody>
  </p188:cm>
</p188:cmLst>
</file>

<file path=ppt/comments/modernComment_117_FB930C04.xml><?xml version="1.0" encoding="utf-8"?>
<p188:cmLst xmlns:a="http://schemas.openxmlformats.org/drawingml/2006/main" xmlns:r="http://schemas.openxmlformats.org/officeDocument/2006/relationships" xmlns:p188="http://schemas.microsoft.com/office/powerpoint/2018/8/main">
  <p188:cm id="{A4C30C1D-1320-4B71-B363-4A8DC69B164B}" authorId="{754322CB-A36B-AEA7-BFCD-944FD1600D06}" created="2023-09-23T14:12:45.528">
    <pc:sldMkLst xmlns:pc="http://schemas.microsoft.com/office/powerpoint/2013/main/command">
      <pc:docMk/>
      <pc:sldMk cId="2988251407" sldId="266"/>
    </pc:sldMkLst>
    <p188:txBody>
      <a:bodyPr/>
      <a:lstStyle/>
      <a:p>
        <a:r>
          <a:rPr lang="pt-BR"/>
          <a:t>Com a primeira versão do VSM, mesmo sem algumas informações, é possível observar o fluxo de produção da empresa e também enxergar alguns possíveis pontos de melhoria, como a eficiência da plissadora e o tempo de setup, o já evidenciado estoque intermediário, e o fluxo de materiais feito por um funcionário entre TEB e Plissadora</a:t>
        </a:r>
      </a:p>
    </p188:txBody>
  </p188:cm>
</p188:cmLst>
</file>

<file path=ppt/comments/modernComment_118_88F834F0.xml><?xml version="1.0" encoding="utf-8"?>
<p188:cmLst xmlns:a="http://schemas.openxmlformats.org/drawingml/2006/main" xmlns:r="http://schemas.openxmlformats.org/officeDocument/2006/relationships" xmlns:p188="http://schemas.microsoft.com/office/powerpoint/2018/8/main">
  <p188:cm id="{476AED13-AB0C-43D2-879E-FCE2C332C2F5}" authorId="{754322CB-A36B-AEA7-BFCD-944FD1600D06}" created="2023-09-23T14:12:45.528">
    <pc:sldMkLst xmlns:pc="http://schemas.microsoft.com/office/powerpoint/2013/main/command">
      <pc:docMk/>
      <pc:sldMk cId="2988251407" sldId="266"/>
    </pc:sldMkLst>
    <p188:txBody>
      <a:bodyPr/>
      <a:lstStyle/>
      <a:p>
        <a:r>
          <a:rPr lang="pt-BR"/>
          <a:t>Durante a visita junto à responsável pela melhoria contínua, já evidenciamos alguns pontos Kaizen, pontos de melhoria contínua que são marcados no próprio VSM. Eles evidenciam os problemas já levantados anteriormente, sendo eles:
- o tempo de setup;
- a aplicação de Kanban entre operações;
- o abastecimento de cola na TEB;
- e o ajuste de layout visando a melhoria do sistema de movimentação de cargas.</a:t>
        </a:r>
      </a:p>
    </p188:txBody>
  </p188:cm>
</p188:cmLst>
</file>

<file path=ppt/comments/modernComment_119_F4165C66.xml><?xml version="1.0" encoding="utf-8"?>
<p188:cmLst xmlns:a="http://schemas.openxmlformats.org/drawingml/2006/main" xmlns:r="http://schemas.openxmlformats.org/officeDocument/2006/relationships" xmlns:p188="http://schemas.microsoft.com/office/powerpoint/2018/8/main">
  <p188:cm id="{6D847726-A76F-4CCA-847A-CA7E1889B76A}" authorId="{754322CB-A36B-AEA7-BFCD-944FD1600D06}" created="2023-09-23T14:18:00.540">
    <ac:txMkLst xmlns:ac="http://schemas.microsoft.com/office/drawing/2013/main/command">
      <pc:docMk xmlns:pc="http://schemas.microsoft.com/office/powerpoint/2013/main/command"/>
      <pc:sldMk xmlns:pc="http://schemas.microsoft.com/office/powerpoint/2013/main/command" cId="3806366840" sldId="269"/>
      <ac:spMk id="3" creationId="{6A64DFA6-7F6F-F799-EC59-C4A12BCA4A11}"/>
      <ac:txMk cp="64" len="227">
        <ac:context len="292" hash="223140239"/>
      </ac:txMk>
    </ac:txMkLst>
    <p188:txBody>
      <a:bodyPr/>
      <a:lstStyle/>
      <a:p>
        <a:r>
          <a:rPr lang="pt-BR"/>
          <a:t>Assim identificamos que no atual estado da produção há 4 pontos prováveis de melhoria para a redução do estoque intermediário. 
Vale ressaltar que alguns desses pontos já estão sendo abordados por outros grupos desse semestre e que as soluções se complementam a fim de reduzir estoque intermediário. </a:t>
        </a:r>
      </a:p>
    </p188:txBody>
  </p188:cm>
</p188:cmLst>
</file>

<file path=ppt/comments/modernComment_11A_6F2E6A5B.xml><?xml version="1.0" encoding="utf-8"?>
<p188:cmLst xmlns:a="http://schemas.openxmlformats.org/drawingml/2006/main" xmlns:r="http://schemas.openxmlformats.org/officeDocument/2006/relationships" xmlns:p188="http://schemas.microsoft.com/office/powerpoint/2018/8/main">
  <p188:cm id="{7E5A6980-EB81-4228-AB8C-2F8BF364505A}" authorId="{754322CB-A36B-AEA7-BFCD-944FD1600D06}" created="2023-09-23T14:12:45.528">
    <pc:sldMkLst xmlns:pc="http://schemas.microsoft.com/office/powerpoint/2013/main/command">
      <pc:docMk/>
      <pc:sldMk cId="2988251407" sldId="266"/>
    </pc:sldMkLst>
    <p188:txBody>
      <a:bodyPr/>
      <a:lstStyle/>
      <a:p>
        <a:r>
          <a:rPr lang="pt-BR"/>
          <a:t>Aqui temos um exemplo da aplicação do Kanban entre Plissadora e TEB, assim diminui a demanda do facilitador entre as operações, tirando da responsabilidade dele observar quando falta material ou não. Nesse contexto, o estoque intermediário dá lugar a um estoque Kanban com quantidades controladas.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1B1208E0-1707-469E-B04A-4E94873DD14E}" type="datetimeFigureOut">
              <a:rPr lang="pt-BR" smtClean="0"/>
              <a:t>16/10/2023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333821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B1208E0-1707-469E-B04A-4E94873DD14E}" type="datetimeFigureOut">
              <a:rPr lang="pt-BR" smtClean="0"/>
              <a:t>16/10/2023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216332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B1208E0-1707-469E-B04A-4E94873DD14E}" type="datetimeFigureOut">
              <a:rPr lang="pt-BR" smtClean="0"/>
              <a:t>16/10/2023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2109255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B1208E0-1707-469E-B04A-4E94873DD14E}" type="datetimeFigureOut">
              <a:rPr lang="pt-BR" smtClean="0"/>
              <a:t>16/10/2023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3788568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1B1208E0-1707-469E-B04A-4E94873DD14E}" type="datetimeFigureOut">
              <a:rPr lang="pt-BR" smtClean="0"/>
              <a:t>16/10/2023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288620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1B1208E0-1707-469E-B04A-4E94873DD14E}" type="datetimeFigureOut">
              <a:rPr lang="pt-BR" smtClean="0"/>
              <a:t>16/10/2023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334684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1B1208E0-1707-469E-B04A-4E94873DD14E}" type="datetimeFigureOut">
              <a:rPr lang="pt-BR" smtClean="0"/>
              <a:t>16/10/2023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216558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1B1208E0-1707-469E-B04A-4E94873DD14E}" type="datetimeFigureOut">
              <a:rPr lang="pt-BR" smtClean="0"/>
              <a:t>16/10/2023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1078083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B1208E0-1707-469E-B04A-4E94873DD14E}" type="datetimeFigureOut">
              <a:rPr lang="pt-BR" smtClean="0"/>
              <a:t>16/10/2023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409362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1B1208E0-1707-469E-B04A-4E94873DD14E}" type="datetimeFigureOut">
              <a:rPr lang="pt-BR" smtClean="0"/>
              <a:t>16/10/2023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1713875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1B1208E0-1707-469E-B04A-4E94873DD14E}" type="datetimeFigureOut">
              <a:rPr lang="pt-BR" smtClean="0"/>
              <a:t>16/10/2023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DA4AD87A-64EF-4C66-8ECC-7683C6E7A501}" type="slidenum">
              <a:rPr lang="pt-BR" smtClean="0"/>
              <a:t>‹nº›</a:t>
            </a:fld>
            <a:endParaRPr lang="pt-BR"/>
          </a:p>
        </p:txBody>
      </p:sp>
    </p:spTree>
    <p:extLst>
      <p:ext uri="{BB962C8B-B14F-4D97-AF65-F5344CB8AC3E}">
        <p14:creationId xmlns:p14="http://schemas.microsoft.com/office/powerpoint/2010/main" val="308152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1208E0-1707-469E-B04A-4E94873DD14E}" type="datetimeFigureOut">
              <a:rPr lang="pt-BR" smtClean="0"/>
              <a:t>16/10/2023</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AD87A-64EF-4C66-8ECC-7683C6E7A501}" type="slidenum">
              <a:rPr lang="pt-BR" smtClean="0"/>
              <a:t>‹nº›</a:t>
            </a:fld>
            <a:endParaRPr lang="pt-BR"/>
          </a:p>
        </p:txBody>
      </p:sp>
    </p:spTree>
    <p:extLst>
      <p:ext uri="{BB962C8B-B14F-4D97-AF65-F5344CB8AC3E}">
        <p14:creationId xmlns:p14="http://schemas.microsoft.com/office/powerpoint/2010/main" val="3253461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jpeg"/><Relationship Id="rId7" Type="http://schemas.openxmlformats.org/officeDocument/2006/relationships/image" Target="../media/image25.png"/><Relationship Id="rId2" Type="http://schemas.microsoft.com/office/2018/10/relationships/comments" Target="../comments/modernComment_119_F4165C6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11_24D50C7C.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30.jpeg"/><Relationship Id="rId2" Type="http://schemas.microsoft.com/office/2018/10/relationships/comments" Target="../comments/modernComment_10F_750DB4AD.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0A_B21D190F.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8/10/relationships/comments" Target="../comments/modernComment_117_FB930C0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18_88F834F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1A_6F2E6A5B.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jpeg"/><Relationship Id="rId7" Type="http://schemas.openxmlformats.org/officeDocument/2006/relationships/image" Target="../media/image24.png"/><Relationship Id="rId2" Type="http://schemas.microsoft.com/office/2018/10/relationships/comments" Target="../comments/modernComment_10D_E2E08C78.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9.jpe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25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Outras abordagens</a:t>
            </a:r>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Agrupar 26">
            <a:extLst>
              <a:ext uri="{FF2B5EF4-FFF2-40B4-BE49-F238E27FC236}">
                <a16:creationId xmlns:a16="http://schemas.microsoft.com/office/drawing/2014/main" id="{78B8FA43-E672-4257-4568-5EF9FEFB82BF}"/>
              </a:ext>
            </a:extLst>
          </p:cNvPr>
          <p:cNvGrpSpPr/>
          <p:nvPr/>
        </p:nvGrpSpPr>
        <p:grpSpPr>
          <a:xfrm>
            <a:off x="1291588" y="1378743"/>
            <a:ext cx="1740824" cy="1587096"/>
            <a:chOff x="2229765" y="2190370"/>
            <a:chExt cx="1740824" cy="1587096"/>
          </a:xfrm>
        </p:grpSpPr>
        <p:pic>
          <p:nvPicPr>
            <p:cNvPr id="10" name="Imagem 9">
              <a:extLst>
                <a:ext uri="{FF2B5EF4-FFF2-40B4-BE49-F238E27FC236}">
                  <a16:creationId xmlns:a16="http://schemas.microsoft.com/office/drawing/2014/main" id="{4FDB3965-8C0F-79F5-5552-1A658961AA91}"/>
                </a:ext>
              </a:extLst>
            </p:cNvPr>
            <p:cNvPicPr>
              <a:picLocks noChangeAspect="1"/>
            </p:cNvPicPr>
            <p:nvPr/>
          </p:nvPicPr>
          <p:blipFill>
            <a:blip r:embed="rId5">
              <a:duotone>
                <a:schemeClr val="accent5">
                  <a:shade val="45000"/>
                  <a:satMod val="135000"/>
                </a:schemeClr>
                <a:prstClr val="white"/>
              </a:duotone>
            </a:blip>
            <a:stretch>
              <a:fillRect/>
            </a:stretch>
          </p:blipFill>
          <p:spPr>
            <a:xfrm>
              <a:off x="2560177" y="2190370"/>
              <a:ext cx="1080000" cy="1080000"/>
            </a:xfrm>
            <a:prstGeom prst="rect">
              <a:avLst/>
            </a:prstGeom>
          </p:spPr>
        </p:pic>
        <p:sp>
          <p:nvSpPr>
            <p:cNvPr id="17" name="CaixaDeTexto 16">
              <a:extLst>
                <a:ext uri="{FF2B5EF4-FFF2-40B4-BE49-F238E27FC236}">
                  <a16:creationId xmlns:a16="http://schemas.microsoft.com/office/drawing/2014/main" id="{D3C4A05D-1C9C-32D7-2C2A-1196A7B66840}"/>
                </a:ext>
              </a:extLst>
            </p:cNvPr>
            <p:cNvSpPr txBox="1"/>
            <p:nvPr/>
          </p:nvSpPr>
          <p:spPr>
            <a:xfrm>
              <a:off x="2229765" y="3408134"/>
              <a:ext cx="1740824" cy="369332"/>
            </a:xfrm>
            <a:prstGeom prst="rect">
              <a:avLst/>
            </a:prstGeom>
            <a:noFill/>
          </p:spPr>
          <p:txBody>
            <a:bodyPr wrap="square" rtlCol="0">
              <a:spAutoFit/>
            </a:bodyPr>
            <a:lstStyle>
              <a:defPPr>
                <a:defRPr lang="pt-BR"/>
              </a:defPPr>
              <a:lvl1pPr algn="ctr">
                <a:defRPr>
                  <a:solidFill>
                    <a:srgbClr val="2F5597"/>
                  </a:solidFill>
                </a:defRPr>
              </a:lvl1pPr>
            </a:lstStyle>
            <a:p>
              <a:r>
                <a:rPr lang="pt-BR" dirty="0"/>
                <a:t>Superprodução</a:t>
              </a:r>
            </a:p>
          </p:txBody>
        </p:sp>
      </p:grpSp>
      <p:grpSp>
        <p:nvGrpSpPr>
          <p:cNvPr id="29" name="Agrupar 28">
            <a:extLst>
              <a:ext uri="{FF2B5EF4-FFF2-40B4-BE49-F238E27FC236}">
                <a16:creationId xmlns:a16="http://schemas.microsoft.com/office/drawing/2014/main" id="{46B18C2C-E644-FE41-8057-8DE840761762}"/>
              </a:ext>
            </a:extLst>
          </p:cNvPr>
          <p:cNvGrpSpPr/>
          <p:nvPr/>
        </p:nvGrpSpPr>
        <p:grpSpPr>
          <a:xfrm>
            <a:off x="3943500" y="1446051"/>
            <a:ext cx="1248004" cy="1587096"/>
            <a:chOff x="3793330" y="4331464"/>
            <a:chExt cx="1248004" cy="1587096"/>
          </a:xfrm>
        </p:grpSpPr>
        <p:pic>
          <p:nvPicPr>
            <p:cNvPr id="11" name="Imagem 10">
              <a:extLst>
                <a:ext uri="{FF2B5EF4-FFF2-40B4-BE49-F238E27FC236}">
                  <a16:creationId xmlns:a16="http://schemas.microsoft.com/office/drawing/2014/main" id="{2379FAF3-8E0B-641D-2EC9-C5D98CC50442}"/>
                </a:ext>
              </a:extLst>
            </p:cNvPr>
            <p:cNvPicPr>
              <a:picLocks noChangeAspect="1"/>
            </p:cNvPicPr>
            <p:nvPr/>
          </p:nvPicPr>
          <p:blipFill>
            <a:blip r:embed="rId6">
              <a:duotone>
                <a:schemeClr val="accent5">
                  <a:shade val="45000"/>
                  <a:satMod val="135000"/>
                </a:schemeClr>
                <a:prstClr val="white"/>
              </a:duotone>
            </a:blip>
            <a:stretch>
              <a:fillRect/>
            </a:stretch>
          </p:blipFill>
          <p:spPr>
            <a:xfrm>
              <a:off x="3871888" y="4331464"/>
              <a:ext cx="1080000" cy="1080000"/>
            </a:xfrm>
            <a:prstGeom prst="rect">
              <a:avLst/>
            </a:prstGeom>
          </p:spPr>
        </p:pic>
        <p:sp>
          <p:nvSpPr>
            <p:cNvPr id="18" name="CaixaDeTexto 17">
              <a:extLst>
                <a:ext uri="{FF2B5EF4-FFF2-40B4-BE49-F238E27FC236}">
                  <a16:creationId xmlns:a16="http://schemas.microsoft.com/office/drawing/2014/main" id="{A173DBAB-1E39-B8B1-E218-585555DB1819}"/>
                </a:ext>
              </a:extLst>
            </p:cNvPr>
            <p:cNvSpPr txBox="1"/>
            <p:nvPr/>
          </p:nvSpPr>
          <p:spPr>
            <a:xfrm>
              <a:off x="3793330" y="5549228"/>
              <a:ext cx="1248004" cy="369332"/>
            </a:xfrm>
            <a:prstGeom prst="rect">
              <a:avLst/>
            </a:prstGeom>
            <a:noFill/>
          </p:spPr>
          <p:txBody>
            <a:bodyPr wrap="square" rtlCol="0">
              <a:spAutoFit/>
            </a:bodyPr>
            <a:lstStyle>
              <a:defPPr>
                <a:defRPr lang="pt-BR"/>
              </a:defPPr>
              <a:lvl1pPr algn="ctr">
                <a:defRPr>
                  <a:solidFill>
                    <a:srgbClr val="2F5597"/>
                  </a:solidFill>
                </a:defRPr>
              </a:lvl1pPr>
            </a:lstStyle>
            <a:p>
              <a:r>
                <a:rPr lang="pt-BR" dirty="0"/>
                <a:t>Estoque</a:t>
              </a:r>
            </a:p>
          </p:txBody>
        </p:sp>
      </p:grpSp>
      <p:grpSp>
        <p:nvGrpSpPr>
          <p:cNvPr id="30" name="Agrupar 29">
            <a:extLst>
              <a:ext uri="{FF2B5EF4-FFF2-40B4-BE49-F238E27FC236}">
                <a16:creationId xmlns:a16="http://schemas.microsoft.com/office/drawing/2014/main" id="{6ABD1141-2213-CA7D-8D8E-C51C00153142}"/>
              </a:ext>
            </a:extLst>
          </p:cNvPr>
          <p:cNvGrpSpPr/>
          <p:nvPr/>
        </p:nvGrpSpPr>
        <p:grpSpPr>
          <a:xfrm>
            <a:off x="6102592" y="1446051"/>
            <a:ext cx="1612296" cy="1587096"/>
            <a:chOff x="6161492" y="4331464"/>
            <a:chExt cx="1612296" cy="1587096"/>
          </a:xfrm>
        </p:grpSpPr>
        <p:pic>
          <p:nvPicPr>
            <p:cNvPr id="13" name="Imagem 12">
              <a:extLst>
                <a:ext uri="{FF2B5EF4-FFF2-40B4-BE49-F238E27FC236}">
                  <a16:creationId xmlns:a16="http://schemas.microsoft.com/office/drawing/2014/main" id="{D777A000-C357-5EE1-F4A6-165AE45DDE5C}"/>
                </a:ext>
              </a:extLst>
            </p:cNvPr>
            <p:cNvPicPr>
              <a:picLocks noChangeAspect="1"/>
            </p:cNvPicPr>
            <p:nvPr/>
          </p:nvPicPr>
          <p:blipFill>
            <a:blip r:embed="rId7">
              <a:duotone>
                <a:schemeClr val="accent5">
                  <a:shade val="45000"/>
                  <a:satMod val="135000"/>
                </a:schemeClr>
                <a:prstClr val="white"/>
              </a:duotone>
            </a:blip>
            <a:stretch>
              <a:fillRect/>
            </a:stretch>
          </p:blipFill>
          <p:spPr>
            <a:xfrm>
              <a:off x="6427640" y="4331464"/>
              <a:ext cx="1080000" cy="1080000"/>
            </a:xfrm>
            <a:prstGeom prst="rect">
              <a:avLst/>
            </a:prstGeom>
          </p:spPr>
        </p:pic>
        <p:sp>
          <p:nvSpPr>
            <p:cNvPr id="20" name="CaixaDeTexto 19">
              <a:extLst>
                <a:ext uri="{FF2B5EF4-FFF2-40B4-BE49-F238E27FC236}">
                  <a16:creationId xmlns:a16="http://schemas.microsoft.com/office/drawing/2014/main" id="{148DA3D0-1100-88F0-9F95-584EE707D198}"/>
                </a:ext>
              </a:extLst>
            </p:cNvPr>
            <p:cNvSpPr txBox="1"/>
            <p:nvPr/>
          </p:nvSpPr>
          <p:spPr>
            <a:xfrm>
              <a:off x="6161492" y="5549228"/>
              <a:ext cx="1612296" cy="369332"/>
            </a:xfrm>
            <a:prstGeom prst="rect">
              <a:avLst/>
            </a:prstGeom>
            <a:noFill/>
          </p:spPr>
          <p:txBody>
            <a:bodyPr wrap="square" rtlCol="0">
              <a:spAutoFit/>
            </a:bodyPr>
            <a:lstStyle/>
            <a:p>
              <a:pPr algn="ctr"/>
              <a:r>
                <a:rPr lang="pt-BR" dirty="0">
                  <a:solidFill>
                    <a:srgbClr val="2F5597"/>
                  </a:solidFill>
                </a:rPr>
                <a:t>Movimentação</a:t>
              </a:r>
            </a:p>
          </p:txBody>
        </p:sp>
      </p:grpSp>
      <p:grpSp>
        <p:nvGrpSpPr>
          <p:cNvPr id="25" name="Agrupar 24">
            <a:extLst>
              <a:ext uri="{FF2B5EF4-FFF2-40B4-BE49-F238E27FC236}">
                <a16:creationId xmlns:a16="http://schemas.microsoft.com/office/drawing/2014/main" id="{E16BD69B-EEE8-7949-4D65-F62A5FD1CF2A}"/>
              </a:ext>
            </a:extLst>
          </p:cNvPr>
          <p:cNvGrpSpPr/>
          <p:nvPr/>
        </p:nvGrpSpPr>
        <p:grpSpPr>
          <a:xfrm>
            <a:off x="8625976" y="1331561"/>
            <a:ext cx="1740824" cy="1816075"/>
            <a:chOff x="7408939" y="2190370"/>
            <a:chExt cx="1740824" cy="1816075"/>
          </a:xfrm>
        </p:grpSpPr>
        <p:pic>
          <p:nvPicPr>
            <p:cNvPr id="12" name="Imagem 11">
              <a:extLst>
                <a:ext uri="{FF2B5EF4-FFF2-40B4-BE49-F238E27FC236}">
                  <a16:creationId xmlns:a16="http://schemas.microsoft.com/office/drawing/2014/main" id="{32468A1D-F683-0CF4-D78D-33BFAFD0199D}"/>
                </a:ext>
              </a:extLst>
            </p:cNvPr>
            <p:cNvPicPr>
              <a:picLocks noChangeAspect="1"/>
            </p:cNvPicPr>
            <p:nvPr/>
          </p:nvPicPr>
          <p:blipFill>
            <a:blip r:embed="rId8">
              <a:duotone>
                <a:schemeClr val="accent5">
                  <a:shade val="45000"/>
                  <a:satMod val="135000"/>
                </a:schemeClr>
                <a:prstClr val="white"/>
              </a:duotone>
            </a:blip>
            <a:stretch>
              <a:fillRect/>
            </a:stretch>
          </p:blipFill>
          <p:spPr>
            <a:xfrm>
              <a:off x="7739351" y="2190370"/>
              <a:ext cx="1080000" cy="1080000"/>
            </a:xfrm>
            <a:prstGeom prst="rect">
              <a:avLst/>
            </a:prstGeom>
          </p:spPr>
        </p:pic>
        <p:sp>
          <p:nvSpPr>
            <p:cNvPr id="21" name="CaixaDeTexto 20">
              <a:extLst>
                <a:ext uri="{FF2B5EF4-FFF2-40B4-BE49-F238E27FC236}">
                  <a16:creationId xmlns:a16="http://schemas.microsoft.com/office/drawing/2014/main" id="{8AE1D844-5255-7804-B123-DC573F1FB38B}"/>
                </a:ext>
              </a:extLst>
            </p:cNvPr>
            <p:cNvSpPr txBox="1"/>
            <p:nvPr/>
          </p:nvSpPr>
          <p:spPr>
            <a:xfrm>
              <a:off x="7408939" y="3360114"/>
              <a:ext cx="1740824" cy="646331"/>
            </a:xfrm>
            <a:prstGeom prst="rect">
              <a:avLst/>
            </a:prstGeom>
            <a:noFill/>
          </p:spPr>
          <p:txBody>
            <a:bodyPr wrap="square" rtlCol="0">
              <a:spAutoFit/>
            </a:bodyPr>
            <a:lstStyle/>
            <a:p>
              <a:pPr algn="ctr"/>
              <a:r>
                <a:rPr lang="pt-BR" dirty="0">
                  <a:solidFill>
                    <a:srgbClr val="2F5597"/>
                  </a:solidFill>
                </a:rPr>
                <a:t>Processo desnecessário</a:t>
              </a:r>
            </a:p>
          </p:txBody>
        </p:sp>
      </p:grpSp>
      <p:sp>
        <p:nvSpPr>
          <p:cNvPr id="35" name="Espaço Reservado para Conteúdo 2">
            <a:extLst>
              <a:ext uri="{FF2B5EF4-FFF2-40B4-BE49-F238E27FC236}">
                <a16:creationId xmlns:a16="http://schemas.microsoft.com/office/drawing/2014/main" id="{58A69F4C-CD1D-F776-9ACB-CBA604E28268}"/>
              </a:ext>
            </a:extLst>
          </p:cNvPr>
          <p:cNvSpPr txBox="1">
            <a:spLocks/>
          </p:cNvSpPr>
          <p:nvPr/>
        </p:nvSpPr>
        <p:spPr>
          <a:xfrm>
            <a:off x="5619105" y="2848481"/>
            <a:ext cx="2525415" cy="366900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Bef>
                <a:spcPct val="0"/>
              </a:spcBef>
              <a:buFont typeface="Arial" panose="020B0604020202020204" pitchFamily="34" charset="0"/>
              <a:buNone/>
            </a:pPr>
            <a:endParaRPr lang="pt-BR" sz="1600" b="1" dirty="0">
              <a:solidFill>
                <a:schemeClr val="accent5">
                  <a:lumMod val="75000"/>
                </a:schemeClr>
              </a:solidFill>
              <a:latin typeface="Bahnschrift Light" panose="020B0502040204020203" pitchFamily="34" charset="0"/>
              <a:ea typeface="+mj-ea"/>
              <a:cs typeface="+mj-cs"/>
            </a:endParaRPr>
          </a:p>
          <a:p>
            <a:pPr lvl="1">
              <a:lnSpc>
                <a:spcPct val="100000"/>
              </a:lnSpc>
              <a:spcBef>
                <a:spcPct val="0"/>
              </a:spcBef>
            </a:pPr>
            <a:r>
              <a:rPr lang="pt-BR" sz="1600" dirty="0">
                <a:solidFill>
                  <a:schemeClr val="accent5">
                    <a:lumMod val="75000"/>
                  </a:schemeClr>
                </a:solidFill>
                <a:latin typeface="Bahnschrift Light" panose="020B0502040204020203" pitchFamily="34" charset="0"/>
                <a:ea typeface="+mj-ea"/>
                <a:cs typeface="+mj-cs"/>
              </a:rPr>
              <a:t>Estações de trabalho distantes que exigem muitos passos desnecessários. </a:t>
            </a:r>
          </a:p>
          <a:p>
            <a:pPr lvl="1">
              <a:lnSpc>
                <a:spcPct val="100000"/>
              </a:lnSpc>
              <a:spcBef>
                <a:spcPct val="0"/>
              </a:spcBef>
            </a:pPr>
            <a:r>
              <a:rPr lang="pt-BR" sz="1600" dirty="0">
                <a:solidFill>
                  <a:schemeClr val="accent5">
                    <a:lumMod val="75000"/>
                  </a:schemeClr>
                </a:solidFill>
                <a:latin typeface="Bahnschrift Light" panose="020B0502040204020203" pitchFamily="34" charset="0"/>
                <a:ea typeface="+mj-ea"/>
                <a:cs typeface="+mj-cs"/>
              </a:rPr>
              <a:t>Um layout inadequado prejudica a eficiência da movimentação de material.</a:t>
            </a:r>
          </a:p>
        </p:txBody>
      </p:sp>
      <p:sp>
        <p:nvSpPr>
          <p:cNvPr id="38" name="Espaço Reservado para Conteúdo 2">
            <a:extLst>
              <a:ext uri="{FF2B5EF4-FFF2-40B4-BE49-F238E27FC236}">
                <a16:creationId xmlns:a16="http://schemas.microsoft.com/office/drawing/2014/main" id="{697B6140-02C3-142E-2088-459DC3385377}"/>
              </a:ext>
            </a:extLst>
          </p:cNvPr>
          <p:cNvSpPr txBox="1">
            <a:spLocks/>
          </p:cNvSpPr>
          <p:nvPr/>
        </p:nvSpPr>
        <p:spPr>
          <a:xfrm>
            <a:off x="8229480" y="2869287"/>
            <a:ext cx="2525415" cy="366900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Bef>
                <a:spcPct val="0"/>
              </a:spcBef>
              <a:buNone/>
            </a:pPr>
            <a:endParaRPr lang="pt-BR" sz="1600" dirty="0">
              <a:solidFill>
                <a:schemeClr val="accent5">
                  <a:lumMod val="75000"/>
                </a:schemeClr>
              </a:solidFill>
              <a:latin typeface="Bahnschrift Light" panose="020B0502040204020203" pitchFamily="34" charset="0"/>
              <a:ea typeface="+mj-ea"/>
              <a:cs typeface="+mj-cs"/>
            </a:endParaRPr>
          </a:p>
          <a:p>
            <a:pPr lvl="1">
              <a:lnSpc>
                <a:spcPct val="100000"/>
              </a:lnSpc>
              <a:spcBef>
                <a:spcPct val="0"/>
              </a:spcBef>
            </a:pPr>
            <a:r>
              <a:rPr lang="pt-BR" sz="1600" dirty="0">
                <a:solidFill>
                  <a:schemeClr val="accent5">
                    <a:lumMod val="75000"/>
                  </a:schemeClr>
                </a:solidFill>
                <a:latin typeface="Bahnschrift Light" panose="020B0502040204020203" pitchFamily="34" charset="0"/>
                <a:ea typeface="+mj-ea"/>
                <a:cs typeface="+mj-cs"/>
              </a:rPr>
              <a:t>Embalar e desembalar material entre operações.</a:t>
            </a:r>
          </a:p>
          <a:p>
            <a:pPr lvl="1">
              <a:lnSpc>
                <a:spcPct val="100000"/>
              </a:lnSpc>
              <a:spcBef>
                <a:spcPct val="0"/>
              </a:spcBef>
            </a:pPr>
            <a:r>
              <a:rPr lang="pt-BR" sz="1600" dirty="0">
                <a:solidFill>
                  <a:schemeClr val="accent5">
                    <a:lumMod val="75000"/>
                  </a:schemeClr>
                </a:solidFill>
                <a:latin typeface="Bahnschrift Light" panose="020B0502040204020203" pitchFamily="34" charset="0"/>
                <a:ea typeface="+mj-ea"/>
                <a:cs typeface="+mj-cs"/>
              </a:rPr>
              <a:t>Funcionário responsável pela movimentação entre operações. </a:t>
            </a:r>
          </a:p>
        </p:txBody>
      </p:sp>
      <p:sp>
        <p:nvSpPr>
          <p:cNvPr id="39" name="Espaço Reservado para Conteúdo 2">
            <a:extLst>
              <a:ext uri="{FF2B5EF4-FFF2-40B4-BE49-F238E27FC236}">
                <a16:creationId xmlns:a16="http://schemas.microsoft.com/office/drawing/2014/main" id="{00B45F1D-FE5E-3216-C842-4E60E9B30EA3}"/>
              </a:ext>
            </a:extLst>
          </p:cNvPr>
          <p:cNvSpPr txBox="1">
            <a:spLocks/>
          </p:cNvSpPr>
          <p:nvPr/>
        </p:nvSpPr>
        <p:spPr>
          <a:xfrm>
            <a:off x="3147545" y="2854445"/>
            <a:ext cx="2525415" cy="366900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Bef>
                <a:spcPct val="0"/>
              </a:spcBef>
              <a:buFont typeface="Arial" panose="020B0604020202020204" pitchFamily="34" charset="0"/>
              <a:buNone/>
            </a:pPr>
            <a:endParaRPr lang="pt-BR" sz="1600" b="1" dirty="0">
              <a:solidFill>
                <a:schemeClr val="accent5">
                  <a:lumMod val="75000"/>
                </a:schemeClr>
              </a:solidFill>
              <a:latin typeface="Bahnschrift Light" panose="020B0502040204020203" pitchFamily="34" charset="0"/>
              <a:ea typeface="+mj-ea"/>
              <a:cs typeface="+mj-cs"/>
            </a:endParaRPr>
          </a:p>
          <a:p>
            <a:pPr lvl="1">
              <a:lnSpc>
                <a:spcPct val="100000"/>
              </a:lnSpc>
              <a:spcBef>
                <a:spcPct val="0"/>
              </a:spcBef>
            </a:pPr>
            <a:r>
              <a:rPr lang="pt-BR" sz="1600" dirty="0">
                <a:solidFill>
                  <a:schemeClr val="accent5">
                    <a:lumMod val="75000"/>
                  </a:schemeClr>
                </a:solidFill>
                <a:latin typeface="Bahnschrift Light" panose="020B0502040204020203" pitchFamily="34" charset="0"/>
                <a:ea typeface="+mj-ea"/>
                <a:cs typeface="+mj-cs"/>
              </a:rPr>
              <a:t>Estoque em áreas opostas de recebimento e expedição.</a:t>
            </a:r>
          </a:p>
          <a:p>
            <a:pPr lvl="1">
              <a:lnSpc>
                <a:spcPct val="100000"/>
              </a:lnSpc>
              <a:spcBef>
                <a:spcPct val="0"/>
              </a:spcBef>
            </a:pPr>
            <a:r>
              <a:rPr lang="pt-BR" sz="1600" dirty="0">
                <a:solidFill>
                  <a:schemeClr val="accent5">
                    <a:lumMod val="75000"/>
                  </a:schemeClr>
                </a:solidFill>
                <a:latin typeface="Bahnschrift Light" panose="020B0502040204020203" pitchFamily="34" charset="0"/>
                <a:ea typeface="+mj-ea"/>
                <a:cs typeface="+mj-cs"/>
              </a:rPr>
              <a:t>Movimentação do material de forma ineficiente;</a:t>
            </a:r>
          </a:p>
        </p:txBody>
      </p:sp>
      <p:sp>
        <p:nvSpPr>
          <p:cNvPr id="40" name="Espaço Reservado para Conteúdo 2">
            <a:extLst>
              <a:ext uri="{FF2B5EF4-FFF2-40B4-BE49-F238E27FC236}">
                <a16:creationId xmlns:a16="http://schemas.microsoft.com/office/drawing/2014/main" id="{221656C6-CD8A-A4E7-4A24-9B7AC293C89A}"/>
              </a:ext>
            </a:extLst>
          </p:cNvPr>
          <p:cNvSpPr txBox="1">
            <a:spLocks/>
          </p:cNvSpPr>
          <p:nvPr/>
        </p:nvSpPr>
        <p:spPr>
          <a:xfrm>
            <a:off x="716562" y="2781173"/>
            <a:ext cx="2525415" cy="366900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spcBef>
                <a:spcPct val="0"/>
              </a:spcBef>
              <a:buFont typeface="Arial" panose="020B0604020202020204" pitchFamily="34" charset="0"/>
              <a:buNone/>
            </a:pPr>
            <a:endParaRPr lang="pt-BR" sz="1600" b="1" dirty="0">
              <a:solidFill>
                <a:schemeClr val="accent5">
                  <a:lumMod val="75000"/>
                </a:schemeClr>
              </a:solidFill>
              <a:latin typeface="Bahnschrift Light" panose="020B0502040204020203" pitchFamily="34" charset="0"/>
              <a:ea typeface="+mj-ea"/>
              <a:cs typeface="+mj-cs"/>
            </a:endParaRPr>
          </a:p>
          <a:p>
            <a:pPr lvl="1">
              <a:lnSpc>
                <a:spcPct val="100000"/>
              </a:lnSpc>
              <a:spcBef>
                <a:spcPct val="0"/>
              </a:spcBef>
            </a:pPr>
            <a:r>
              <a:rPr lang="pt-BR" sz="1600" dirty="0">
                <a:solidFill>
                  <a:schemeClr val="accent5">
                    <a:lumMod val="75000"/>
                  </a:schemeClr>
                </a:solidFill>
                <a:latin typeface="Bahnschrift Light" panose="020B0502040204020203" pitchFamily="34" charset="0"/>
                <a:ea typeface="+mj-ea"/>
                <a:cs typeface="+mj-cs"/>
              </a:rPr>
              <a:t>Produção sem prévia demanda;</a:t>
            </a:r>
          </a:p>
        </p:txBody>
      </p:sp>
    </p:spTree>
    <p:extLst>
      <p:ext uri="{BB962C8B-B14F-4D97-AF65-F5344CB8AC3E}">
        <p14:creationId xmlns:p14="http://schemas.microsoft.com/office/powerpoint/2010/main" val="4095106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839450"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Outra possível abordagem</a:t>
            </a:r>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6A64DFA6-7F6F-F799-EC59-C4A12BCA4A11}"/>
              </a:ext>
            </a:extLst>
          </p:cNvPr>
          <p:cNvSpPr>
            <a:spLocks noGrp="1"/>
          </p:cNvSpPr>
          <p:nvPr>
            <p:ph idx="1"/>
          </p:nvPr>
        </p:nvSpPr>
        <p:spPr>
          <a:xfrm>
            <a:off x="726439" y="1441052"/>
            <a:ext cx="9594719" cy="941348"/>
          </a:xfrm>
        </p:spPr>
        <p:txBody>
          <a:bodyPr vert="horz" lIns="91440" tIns="45720" rIns="91440" bIns="45720" rtlCol="0" anchor="t">
            <a:noAutofit/>
          </a:bodyPr>
          <a:lstStyle/>
          <a:p>
            <a:pPr marL="0" indent="0">
              <a:lnSpc>
                <a:spcPct val="100000"/>
              </a:lnSpc>
              <a:spcBef>
                <a:spcPct val="0"/>
              </a:spcBef>
              <a:buNone/>
            </a:pPr>
            <a:r>
              <a:rPr lang="pt-BR" b="1" dirty="0">
                <a:solidFill>
                  <a:schemeClr val="accent5">
                    <a:lumMod val="75000"/>
                  </a:schemeClr>
                </a:solidFill>
                <a:latin typeface="Bahnschrift Light" panose="020B0502040204020203" pitchFamily="34" charset="0"/>
                <a:ea typeface="+mj-ea"/>
                <a:cs typeface="+mj-cs"/>
              </a:rPr>
              <a:t>Revisão do layout em conjunto com grupos parceiros visando a aplicação do </a:t>
            </a:r>
            <a:r>
              <a:rPr lang="pt-BR" b="1" dirty="0" err="1">
                <a:solidFill>
                  <a:schemeClr val="accent5">
                    <a:lumMod val="75000"/>
                  </a:schemeClr>
                </a:solidFill>
                <a:latin typeface="Bahnschrift Light" panose="020B0502040204020203" pitchFamily="34" charset="0"/>
                <a:ea typeface="+mj-ea"/>
                <a:cs typeface="+mj-cs"/>
              </a:rPr>
              <a:t>Kanban</a:t>
            </a:r>
            <a:r>
              <a:rPr lang="pt-BR" b="1" dirty="0">
                <a:solidFill>
                  <a:schemeClr val="accent5">
                    <a:lumMod val="75000"/>
                  </a:schemeClr>
                </a:solidFill>
                <a:latin typeface="Bahnschrift Light" panose="020B0502040204020203" pitchFamily="34" charset="0"/>
                <a:ea typeface="+mj-ea"/>
                <a:cs typeface="+mj-cs"/>
              </a:rPr>
              <a:t>. </a:t>
            </a:r>
          </a:p>
        </p:txBody>
      </p:sp>
      <p:pic>
        <p:nvPicPr>
          <p:cNvPr id="10" name="Imagem 9">
            <a:extLst>
              <a:ext uri="{FF2B5EF4-FFF2-40B4-BE49-F238E27FC236}">
                <a16:creationId xmlns:a16="http://schemas.microsoft.com/office/drawing/2014/main" id="{B3BFD252-C105-D8E6-027A-EE549A427755}"/>
              </a:ext>
            </a:extLst>
          </p:cNvPr>
          <p:cNvPicPr>
            <a:picLocks noChangeAspect="1"/>
          </p:cNvPicPr>
          <p:nvPr/>
        </p:nvPicPr>
        <p:blipFill>
          <a:blip r:embed="rId5"/>
          <a:stretch>
            <a:fillRect/>
          </a:stretch>
        </p:blipFill>
        <p:spPr>
          <a:xfrm>
            <a:off x="1161576" y="2382400"/>
            <a:ext cx="10159429" cy="3794563"/>
          </a:xfrm>
          <a:prstGeom prst="rect">
            <a:avLst/>
          </a:prstGeom>
        </p:spPr>
      </p:pic>
    </p:spTree>
    <p:extLst>
      <p:ext uri="{BB962C8B-B14F-4D97-AF65-F5344CB8AC3E}">
        <p14:creationId xmlns:p14="http://schemas.microsoft.com/office/powerpoint/2010/main" val="61794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Etapas kaizen para atividades de negócios que melhoram continuamente todas  as funções | Vetor Premium">
            <a:extLst>
              <a:ext uri="{FF2B5EF4-FFF2-40B4-BE49-F238E27FC236}">
                <a16:creationId xmlns:a16="http://schemas.microsoft.com/office/drawing/2014/main" id="{E55EE9EE-4913-81B3-17B0-D04F7992C9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1664" y="1492663"/>
            <a:ext cx="5663488" cy="453079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Possíveis soluções</a:t>
            </a:r>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6A64DFA6-7F6F-F799-EC59-C4A12BCA4A11}"/>
              </a:ext>
            </a:extLst>
          </p:cNvPr>
          <p:cNvSpPr>
            <a:spLocks noGrp="1"/>
          </p:cNvSpPr>
          <p:nvPr>
            <p:ph idx="1"/>
          </p:nvPr>
        </p:nvSpPr>
        <p:spPr>
          <a:xfrm>
            <a:off x="726439" y="1441052"/>
            <a:ext cx="7125655" cy="4334908"/>
          </a:xfrm>
        </p:spPr>
        <p:txBody>
          <a:bodyPr vert="horz" lIns="91440" tIns="45720" rIns="91440" bIns="45720" rtlCol="0" anchor="t">
            <a:noAutofit/>
          </a:bodyPr>
          <a:lstStyle/>
          <a:p>
            <a:pPr marL="0" indent="0">
              <a:lnSpc>
                <a:spcPct val="100000"/>
              </a:lnSpc>
              <a:spcBef>
                <a:spcPct val="0"/>
              </a:spcBef>
              <a:buNone/>
            </a:pPr>
            <a:r>
              <a:rPr lang="pt-BR" b="1" dirty="0">
                <a:solidFill>
                  <a:schemeClr val="accent5">
                    <a:lumMod val="75000"/>
                  </a:schemeClr>
                </a:solidFill>
                <a:latin typeface="Bahnschrift Light" panose="020B0502040204020203" pitchFamily="34" charset="0"/>
                <a:ea typeface="+mj-ea"/>
                <a:cs typeface="+mj-cs"/>
              </a:rPr>
              <a:t>KAIZEN:</a:t>
            </a:r>
          </a:p>
          <a:p>
            <a:pPr>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Identificar e eliminar o gargalo!</a:t>
            </a:r>
          </a:p>
          <a:p>
            <a:pPr lvl="1">
              <a:lnSpc>
                <a:spcPct val="100000"/>
              </a:lnSpc>
              <a:spcBef>
                <a:spcPct val="0"/>
              </a:spcBef>
            </a:pPr>
            <a:r>
              <a:rPr lang="pt-BR" dirty="0">
                <a:solidFill>
                  <a:schemeClr val="accent5">
                    <a:lumMod val="75000"/>
                  </a:schemeClr>
                </a:solidFill>
                <a:latin typeface="Bahnschrift Light" panose="020B0502040204020203" pitchFamily="34" charset="0"/>
                <a:ea typeface="+mj-ea"/>
                <a:cs typeface="+mj-cs"/>
              </a:rPr>
              <a:t>Achar meios para tornar a produção mais eficiente.</a:t>
            </a:r>
          </a:p>
          <a:p>
            <a:pPr lvl="1">
              <a:lnSpc>
                <a:spcPct val="100000"/>
              </a:lnSpc>
              <a:spcBef>
                <a:spcPct val="0"/>
              </a:spcBef>
            </a:pPr>
            <a:r>
              <a:rPr lang="pt-BR" u="sng" dirty="0">
                <a:solidFill>
                  <a:schemeClr val="accent5">
                    <a:lumMod val="75000"/>
                  </a:schemeClr>
                </a:solidFill>
                <a:latin typeface="Bahnschrift Light" panose="020B0502040204020203" pitchFamily="34" charset="0"/>
                <a:ea typeface="+mj-ea"/>
                <a:cs typeface="+mj-cs"/>
              </a:rPr>
              <a:t>Reduz o estoque intermediário.</a:t>
            </a:r>
          </a:p>
          <a:p>
            <a:pPr marL="0" indent="0">
              <a:lnSpc>
                <a:spcPct val="100000"/>
              </a:lnSpc>
              <a:spcBef>
                <a:spcPct val="0"/>
              </a:spcBef>
              <a:buNone/>
            </a:pPr>
            <a:endParaRPr lang="pt-BR" dirty="0">
              <a:solidFill>
                <a:schemeClr val="accent5">
                  <a:lumMod val="75000"/>
                </a:schemeClr>
              </a:solidFill>
              <a:latin typeface="Bahnschrift Light" panose="020B0502040204020203" pitchFamily="34" charset="0"/>
              <a:ea typeface="+mj-ea"/>
              <a:cs typeface="+mj-cs"/>
            </a:endParaRPr>
          </a:p>
          <a:p>
            <a:pPr marL="0" indent="0">
              <a:lnSpc>
                <a:spcPct val="100000"/>
              </a:lnSpc>
              <a:spcBef>
                <a:spcPct val="0"/>
              </a:spcBef>
              <a:buNone/>
            </a:pPr>
            <a:r>
              <a:rPr lang="pt-BR" dirty="0">
                <a:solidFill>
                  <a:schemeClr val="accent5">
                    <a:lumMod val="75000"/>
                  </a:schemeClr>
                </a:solidFill>
                <a:latin typeface="Bahnschrift Light" panose="020B0502040204020203" pitchFamily="34" charset="0"/>
                <a:ea typeface="+mj-ea"/>
                <a:cs typeface="+mj-cs"/>
              </a:rPr>
              <a:t>	</a:t>
            </a:r>
            <a:endParaRPr lang="pt-BR" b="1" dirty="0">
              <a:solidFill>
                <a:schemeClr val="accent5">
                  <a:lumMod val="75000"/>
                </a:schemeClr>
              </a:solidFill>
              <a:latin typeface="Bahnschrift Light" panose="020B0502040204020203" pitchFamily="34" charset="0"/>
              <a:ea typeface="+mj-ea"/>
              <a:cs typeface="+mj-cs"/>
            </a:endParaRPr>
          </a:p>
        </p:txBody>
      </p:sp>
    </p:spTree>
    <p:extLst>
      <p:ext uri="{BB962C8B-B14F-4D97-AF65-F5344CB8AC3E}">
        <p14:creationId xmlns:p14="http://schemas.microsoft.com/office/powerpoint/2010/main" val="196383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Considerações Finais</a:t>
            </a:r>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6A64DFA6-7F6F-F799-EC59-C4A12BCA4A11}"/>
              </a:ext>
            </a:extLst>
          </p:cNvPr>
          <p:cNvSpPr>
            <a:spLocks noGrp="1"/>
          </p:cNvSpPr>
          <p:nvPr>
            <p:ph idx="1"/>
          </p:nvPr>
        </p:nvSpPr>
        <p:spPr>
          <a:xfrm>
            <a:off x="726439" y="1441052"/>
            <a:ext cx="10726923" cy="4334908"/>
          </a:xfrm>
        </p:spPr>
        <p:txBody>
          <a:bodyPr vert="horz" lIns="91440" tIns="45720" rIns="91440" bIns="45720" rtlCol="0" anchor="t">
            <a:noAutofit/>
          </a:bodyPr>
          <a:lstStyle/>
          <a:p>
            <a:pPr marL="0" indent="0">
              <a:lnSpc>
                <a:spcPct val="100000"/>
              </a:lnSpc>
              <a:spcBef>
                <a:spcPct val="0"/>
              </a:spcBef>
              <a:buNone/>
            </a:pPr>
            <a:endParaRPr lang="pt-BR" sz="1800" b="1" dirty="0">
              <a:solidFill>
                <a:schemeClr val="accent5">
                  <a:lumMod val="75000"/>
                </a:schemeClr>
              </a:solidFill>
              <a:latin typeface="Bahnschrift Light" panose="020B0502040204020203" pitchFamily="34" charset="0"/>
              <a:ea typeface="+mj-ea"/>
              <a:cs typeface="+mj-cs"/>
            </a:endParaRPr>
          </a:p>
          <a:p>
            <a:pPr marL="0" indent="0">
              <a:lnSpc>
                <a:spcPct val="100000"/>
              </a:lnSpc>
              <a:spcBef>
                <a:spcPct val="0"/>
              </a:spcBef>
              <a:buNone/>
            </a:pPr>
            <a:r>
              <a:rPr lang="pt-BR" sz="1800" dirty="0">
                <a:solidFill>
                  <a:schemeClr val="accent5">
                    <a:lumMod val="75000"/>
                  </a:schemeClr>
                </a:solidFill>
                <a:latin typeface="Bahnschrift Light" panose="020B0502040204020203" pitchFamily="34" charset="0"/>
                <a:ea typeface="+mj-ea"/>
                <a:cs typeface="+mj-cs"/>
              </a:rPr>
              <a:t>	</a:t>
            </a:r>
            <a:endParaRPr lang="pt-BR" sz="1800" b="1" dirty="0">
              <a:solidFill>
                <a:schemeClr val="accent5">
                  <a:lumMod val="75000"/>
                </a:schemeClr>
              </a:solidFill>
              <a:latin typeface="Bahnschrift Light" panose="020B0502040204020203" pitchFamily="34" charset="0"/>
              <a:ea typeface="+mj-ea"/>
              <a:cs typeface="+mj-cs"/>
            </a:endParaRPr>
          </a:p>
        </p:txBody>
      </p:sp>
      <p:sp>
        <p:nvSpPr>
          <p:cNvPr id="10" name="Espaço Reservado para Conteúdo 2">
            <a:extLst>
              <a:ext uri="{FF2B5EF4-FFF2-40B4-BE49-F238E27FC236}">
                <a16:creationId xmlns:a16="http://schemas.microsoft.com/office/drawing/2014/main" id="{ECC31E3E-5B91-B6FB-5D7E-B4FF40A2FFF5}"/>
              </a:ext>
            </a:extLst>
          </p:cNvPr>
          <p:cNvSpPr txBox="1">
            <a:spLocks/>
          </p:cNvSpPr>
          <p:nvPr/>
        </p:nvSpPr>
        <p:spPr>
          <a:xfrm>
            <a:off x="838200" y="1347945"/>
            <a:ext cx="10839450" cy="511319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ct val="0"/>
              </a:spcBef>
              <a:buFont typeface="+mj-lt"/>
              <a:buAutoNum type="arabicPeriod"/>
            </a:pPr>
            <a:r>
              <a:rPr lang="pt-BR" sz="2400" dirty="0">
                <a:solidFill>
                  <a:schemeClr val="accent5">
                    <a:lumMod val="75000"/>
                  </a:schemeClr>
                </a:solidFill>
                <a:latin typeface="Bahnschrift Light" panose="020B0502040204020203" pitchFamily="34" charset="0"/>
                <a:ea typeface="+mj-ea"/>
                <a:cs typeface="+mj-cs"/>
              </a:rPr>
              <a:t>Com base no mapeamento do fluxo de valor realizado, foi possível identificar as oportunidades de melhoria no processo produtivo da empresa, utilizando a metodologia kaizen e os conceitos de eliminação dos sete desperdícios. </a:t>
            </a:r>
          </a:p>
          <a:p>
            <a:pPr marL="457200" indent="-457200">
              <a:lnSpc>
                <a:spcPct val="100000"/>
              </a:lnSpc>
              <a:spcBef>
                <a:spcPct val="0"/>
              </a:spcBef>
              <a:buFont typeface="+mj-lt"/>
              <a:buAutoNum type="arabicPeriod"/>
            </a:pPr>
            <a:r>
              <a:rPr lang="pt-BR" sz="2400" dirty="0">
                <a:solidFill>
                  <a:schemeClr val="accent5">
                    <a:lumMod val="75000"/>
                  </a:schemeClr>
                </a:solidFill>
                <a:latin typeface="Bahnschrift Light" panose="020B0502040204020203" pitchFamily="34" charset="0"/>
                <a:ea typeface="+mj-ea"/>
                <a:cs typeface="+mj-cs"/>
              </a:rPr>
              <a:t>Algumas soluções propostas foram a revisão do processo puxado e a implementação do </a:t>
            </a:r>
            <a:r>
              <a:rPr lang="pt-BR" sz="2400" dirty="0" err="1">
                <a:solidFill>
                  <a:schemeClr val="accent5">
                    <a:lumMod val="75000"/>
                  </a:schemeClr>
                </a:solidFill>
                <a:latin typeface="Bahnschrift Light" panose="020B0502040204020203" pitchFamily="34" charset="0"/>
                <a:ea typeface="+mj-ea"/>
                <a:cs typeface="+mj-cs"/>
              </a:rPr>
              <a:t>Kanban</a:t>
            </a:r>
            <a:r>
              <a:rPr lang="pt-BR" sz="2400" dirty="0">
                <a:solidFill>
                  <a:schemeClr val="accent5">
                    <a:lumMod val="75000"/>
                  </a:schemeClr>
                </a:solidFill>
                <a:latin typeface="Bahnschrift Light" panose="020B0502040204020203" pitchFamily="34" charset="0"/>
                <a:ea typeface="+mj-ea"/>
                <a:cs typeface="+mj-cs"/>
              </a:rPr>
              <a:t>, isso, visando otimizar o fluxo de materiais e informações, reduzir os tempos de ciclo e estoque. </a:t>
            </a:r>
          </a:p>
          <a:p>
            <a:pPr marL="457200" indent="-457200">
              <a:lnSpc>
                <a:spcPct val="100000"/>
              </a:lnSpc>
              <a:spcBef>
                <a:spcPct val="0"/>
              </a:spcBef>
              <a:buFont typeface="+mj-lt"/>
              <a:buAutoNum type="arabicPeriod"/>
            </a:pPr>
            <a:r>
              <a:rPr lang="pt-BR" sz="2400" dirty="0">
                <a:solidFill>
                  <a:schemeClr val="accent5">
                    <a:lumMod val="75000"/>
                  </a:schemeClr>
                </a:solidFill>
                <a:latin typeface="Bahnschrift Light" panose="020B0502040204020203" pitchFamily="34" charset="0"/>
                <a:ea typeface="+mj-ea"/>
                <a:cs typeface="+mj-cs"/>
              </a:rPr>
              <a:t>Os próximos passos serão finalizar o mapeamento do fluxo de valor junto com a empresa, e marcar uma reunião para decidir qual a abordagem mais adequada para cada situação e qual a visão da empresa sobre o estoque intermediário.</a:t>
            </a:r>
            <a:endParaRPr lang="pt-BR" sz="2400" dirty="0"/>
          </a:p>
        </p:txBody>
      </p:sp>
    </p:spTree>
    <p:extLst>
      <p:ext uri="{BB962C8B-B14F-4D97-AF65-F5344CB8AC3E}">
        <p14:creationId xmlns:p14="http://schemas.microsoft.com/office/powerpoint/2010/main" val="70331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90763DAD-4F2E-4BCF-B460-D21D6F8AE0AE}"/>
              </a:ext>
            </a:extLst>
          </p:cNvPr>
          <p:cNvSpPr/>
          <p:nvPr/>
        </p:nvSpPr>
        <p:spPr>
          <a:xfrm>
            <a:off x="4105303" y="4393096"/>
            <a:ext cx="8107017" cy="1789044"/>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solidFill>
              <a:srgbClr val="E06D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3" name="Subtítulo 2"/>
          <p:cNvSpPr>
            <a:spLocks noGrp="1"/>
          </p:cNvSpPr>
          <p:nvPr>
            <p:ph type="subTitle" idx="1"/>
          </p:nvPr>
        </p:nvSpPr>
        <p:spPr>
          <a:xfrm>
            <a:off x="4472609" y="4562062"/>
            <a:ext cx="7719391" cy="1570383"/>
          </a:xfrm>
        </p:spPr>
        <p:txBody>
          <a:bodyPr vert="horz" lIns="91440" tIns="45720" rIns="91440" bIns="45720" rtlCol="0" anchor="b">
            <a:normAutofit lnSpcReduction="10000"/>
          </a:bodyPr>
          <a:lstStyle/>
          <a:p>
            <a:pPr>
              <a:spcBef>
                <a:spcPct val="0"/>
              </a:spcBef>
            </a:pPr>
            <a:r>
              <a:rPr lang="pt-BR" sz="2800" b="1" dirty="0">
                <a:solidFill>
                  <a:schemeClr val="bg1"/>
                </a:solidFill>
                <a:latin typeface="Bahnschrift Light" panose="020B0502040204020203" pitchFamily="34" charset="0"/>
                <a:ea typeface="+mj-ea"/>
                <a:cs typeface="+mj-cs"/>
              </a:rPr>
              <a:t>4º API – </a:t>
            </a:r>
            <a:r>
              <a:rPr lang="pt-BR" sz="2800" b="1" dirty="0" err="1">
                <a:solidFill>
                  <a:schemeClr val="bg1"/>
                </a:solidFill>
                <a:latin typeface="Bahnschrift Light" panose="020B0502040204020203" pitchFamily="34" charset="0"/>
                <a:ea typeface="+mj-ea"/>
                <a:cs typeface="+mj-cs"/>
              </a:rPr>
              <a:t>Freudenberg</a:t>
            </a:r>
            <a:endParaRPr lang="pt-BR" sz="2800" b="1" dirty="0">
              <a:solidFill>
                <a:schemeClr val="bg1"/>
              </a:solidFill>
              <a:latin typeface="Bahnschrift Light" panose="020B0502040204020203" pitchFamily="34" charset="0"/>
              <a:ea typeface="+mj-ea"/>
              <a:cs typeface="+mj-cs"/>
            </a:endParaRPr>
          </a:p>
          <a:p>
            <a:pPr algn="r">
              <a:spcBef>
                <a:spcPct val="0"/>
              </a:spcBef>
            </a:pPr>
            <a:endParaRPr lang="pt-BR" sz="2800" dirty="0">
              <a:solidFill>
                <a:schemeClr val="bg1"/>
              </a:solidFill>
              <a:latin typeface="Bahnschrift Light" panose="020B0502040204020203" pitchFamily="34" charset="0"/>
              <a:ea typeface="+mj-ea"/>
              <a:cs typeface="+mj-cs"/>
            </a:endParaRPr>
          </a:p>
          <a:p>
            <a:pPr algn="r">
              <a:spcBef>
                <a:spcPct val="0"/>
              </a:spcBef>
            </a:pPr>
            <a:r>
              <a:rPr lang="pt-BR" sz="2800" dirty="0" err="1">
                <a:solidFill>
                  <a:schemeClr val="bg1"/>
                </a:solidFill>
                <a:latin typeface="Bahnschrift Light" panose="020B0502040204020203" pitchFamily="34" charset="0"/>
                <a:ea typeface="+mj-ea"/>
                <a:cs typeface="+mj-cs"/>
              </a:rPr>
              <a:t>Edinelson</a:t>
            </a:r>
            <a:r>
              <a:rPr lang="pt-BR" sz="2800" dirty="0">
                <a:solidFill>
                  <a:schemeClr val="bg1"/>
                </a:solidFill>
                <a:latin typeface="Bahnschrift Light" panose="020B0502040204020203" pitchFamily="34" charset="0"/>
                <a:ea typeface="+mj-ea"/>
                <a:cs typeface="+mj-cs"/>
              </a:rPr>
              <a:t> Macedo, Igor Almeida,</a:t>
            </a:r>
          </a:p>
          <a:p>
            <a:pPr algn="r">
              <a:spcBef>
                <a:spcPct val="0"/>
              </a:spcBef>
            </a:pPr>
            <a:r>
              <a:rPr lang="pt-BR" sz="2800" dirty="0">
                <a:solidFill>
                  <a:schemeClr val="bg1"/>
                </a:solidFill>
                <a:latin typeface="Bahnschrift Light" panose="020B0502040204020203" pitchFamily="34" charset="0"/>
                <a:ea typeface="+mj-ea"/>
                <a:cs typeface="+mj-cs"/>
              </a:rPr>
              <a:t> Jardel Almeida, Oseias Silva, Renato Lima</a:t>
            </a:r>
          </a:p>
        </p:txBody>
      </p:sp>
      <p:pic>
        <p:nvPicPr>
          <p:cNvPr id="1028"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739C077A-0DA6-4B7B-A816-337A91767E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86" t="20247" r="20459" b="28346"/>
          <a:stretch/>
        </p:blipFill>
        <p:spPr bwMode="auto">
          <a:xfrm>
            <a:off x="371475" y="322638"/>
            <a:ext cx="3379826" cy="3116262"/>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a:extLst>
              <a:ext uri="{FF2B5EF4-FFF2-40B4-BE49-F238E27FC236}">
                <a16:creationId xmlns:a16="http://schemas.microsoft.com/office/drawing/2014/main" id="{762D5121-7830-462B-87F6-92BB8319C7B5}"/>
              </a:ext>
            </a:extLst>
          </p:cNvPr>
          <p:cNvSpPr/>
          <p:nvPr/>
        </p:nvSpPr>
        <p:spPr>
          <a:xfrm>
            <a:off x="0" y="3190425"/>
            <a:ext cx="12192000" cy="248514"/>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sp>
        <p:nvSpPr>
          <p:cNvPr id="2" name="Título 1"/>
          <p:cNvSpPr>
            <a:spLocks noGrp="1"/>
          </p:cNvSpPr>
          <p:nvPr>
            <p:ph type="ctrTitle"/>
          </p:nvPr>
        </p:nvSpPr>
        <p:spPr>
          <a:xfrm>
            <a:off x="2660635" y="1096652"/>
            <a:ext cx="4584271" cy="2382043"/>
          </a:xfrm>
        </p:spPr>
        <p:txBody>
          <a:bodyPr>
            <a:normAutofit/>
          </a:bodyPr>
          <a:lstStyle/>
          <a:p>
            <a:r>
              <a:rPr lang="pt-BR" sz="11500" dirty="0">
                <a:solidFill>
                  <a:schemeClr val="accent5">
                    <a:lumMod val="75000"/>
                  </a:schemeClr>
                </a:solidFill>
                <a:latin typeface="Bahnschrift Light" panose="020B0502040204020203" pitchFamily="34" charset="0"/>
              </a:rPr>
              <a:t>lpha</a:t>
            </a:r>
          </a:p>
        </p:txBody>
      </p:sp>
      <p:pic>
        <p:nvPicPr>
          <p:cNvPr id="1030" name="Picture 6" descr="FATEC SJC">
            <a:extLst>
              <a:ext uri="{FF2B5EF4-FFF2-40B4-BE49-F238E27FC236}">
                <a16:creationId xmlns:a16="http://schemas.microsoft.com/office/drawing/2014/main" id="{9214DB95-8D9E-4BC1-997F-65991C1D30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50"/>
          <a:stretch/>
        </p:blipFill>
        <p:spPr bwMode="auto">
          <a:xfrm>
            <a:off x="19309" y="5990810"/>
            <a:ext cx="1000385" cy="87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95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90763DAD-4F2E-4BCF-B460-D21D6F8AE0AE}"/>
              </a:ext>
            </a:extLst>
          </p:cNvPr>
          <p:cNvSpPr/>
          <p:nvPr/>
        </p:nvSpPr>
        <p:spPr>
          <a:xfrm>
            <a:off x="4105303" y="4393096"/>
            <a:ext cx="8107017" cy="1789044"/>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solidFill>
              <a:srgbClr val="E06D1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3" name="Subtítulo 2"/>
          <p:cNvSpPr>
            <a:spLocks noGrp="1"/>
          </p:cNvSpPr>
          <p:nvPr>
            <p:ph type="subTitle" idx="1"/>
          </p:nvPr>
        </p:nvSpPr>
        <p:spPr>
          <a:xfrm>
            <a:off x="4472609" y="4562062"/>
            <a:ext cx="7719391" cy="1570383"/>
          </a:xfrm>
        </p:spPr>
        <p:txBody>
          <a:bodyPr vert="horz" lIns="91440" tIns="45720" rIns="91440" bIns="45720" rtlCol="0" anchor="b">
            <a:normAutofit lnSpcReduction="10000"/>
          </a:bodyPr>
          <a:lstStyle/>
          <a:p>
            <a:pPr>
              <a:spcBef>
                <a:spcPct val="0"/>
              </a:spcBef>
            </a:pPr>
            <a:r>
              <a:rPr lang="pt-BR" sz="2800" b="1" dirty="0">
                <a:solidFill>
                  <a:schemeClr val="bg1"/>
                </a:solidFill>
                <a:latin typeface="Bahnschrift Light" panose="020B0502040204020203" pitchFamily="34" charset="0"/>
                <a:ea typeface="+mj-ea"/>
                <a:cs typeface="+mj-cs"/>
              </a:rPr>
              <a:t>2ª Sprint - 4º API – </a:t>
            </a:r>
            <a:r>
              <a:rPr lang="pt-BR" sz="2800" b="1" dirty="0" err="1">
                <a:solidFill>
                  <a:schemeClr val="bg1"/>
                </a:solidFill>
                <a:latin typeface="Bahnschrift Light" panose="020B0502040204020203" pitchFamily="34" charset="0"/>
                <a:ea typeface="+mj-ea"/>
                <a:cs typeface="+mj-cs"/>
              </a:rPr>
              <a:t>Freudenberg</a:t>
            </a:r>
            <a:endParaRPr lang="pt-BR" sz="2800" b="1" dirty="0">
              <a:solidFill>
                <a:schemeClr val="bg1"/>
              </a:solidFill>
              <a:latin typeface="Bahnschrift Light" panose="020B0502040204020203" pitchFamily="34" charset="0"/>
              <a:ea typeface="+mj-ea"/>
              <a:cs typeface="+mj-cs"/>
            </a:endParaRPr>
          </a:p>
          <a:p>
            <a:pPr algn="r">
              <a:spcBef>
                <a:spcPct val="0"/>
              </a:spcBef>
            </a:pPr>
            <a:endParaRPr lang="pt-BR" sz="2800" dirty="0">
              <a:solidFill>
                <a:schemeClr val="bg1"/>
              </a:solidFill>
              <a:latin typeface="Bahnschrift Light" panose="020B0502040204020203" pitchFamily="34" charset="0"/>
              <a:ea typeface="+mj-ea"/>
              <a:cs typeface="+mj-cs"/>
            </a:endParaRPr>
          </a:p>
          <a:p>
            <a:pPr algn="r">
              <a:spcBef>
                <a:spcPct val="0"/>
              </a:spcBef>
            </a:pPr>
            <a:r>
              <a:rPr lang="pt-BR" sz="2800" dirty="0" err="1">
                <a:solidFill>
                  <a:schemeClr val="bg1"/>
                </a:solidFill>
                <a:latin typeface="Bahnschrift Light" panose="020B0502040204020203" pitchFamily="34" charset="0"/>
                <a:ea typeface="+mj-ea"/>
                <a:cs typeface="+mj-cs"/>
              </a:rPr>
              <a:t>Edinelson</a:t>
            </a:r>
            <a:r>
              <a:rPr lang="pt-BR" sz="2800" dirty="0">
                <a:solidFill>
                  <a:schemeClr val="bg1"/>
                </a:solidFill>
                <a:latin typeface="Bahnschrift Light" panose="020B0502040204020203" pitchFamily="34" charset="0"/>
                <a:ea typeface="+mj-ea"/>
                <a:cs typeface="+mj-cs"/>
              </a:rPr>
              <a:t> Macedo, Igor Almeida,</a:t>
            </a:r>
          </a:p>
          <a:p>
            <a:pPr algn="r">
              <a:spcBef>
                <a:spcPct val="0"/>
              </a:spcBef>
            </a:pPr>
            <a:r>
              <a:rPr lang="pt-BR" sz="2800" dirty="0">
                <a:solidFill>
                  <a:schemeClr val="bg1"/>
                </a:solidFill>
                <a:latin typeface="Bahnschrift Light" panose="020B0502040204020203" pitchFamily="34" charset="0"/>
                <a:ea typeface="+mj-ea"/>
                <a:cs typeface="+mj-cs"/>
              </a:rPr>
              <a:t> Jardel Almeida, Oseias Silva, Renato Lima</a:t>
            </a:r>
          </a:p>
        </p:txBody>
      </p:sp>
      <p:pic>
        <p:nvPicPr>
          <p:cNvPr id="1028"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739C077A-0DA6-4B7B-A816-337A91767E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86" t="20247" r="20459" b="28346"/>
          <a:stretch/>
        </p:blipFill>
        <p:spPr bwMode="auto">
          <a:xfrm>
            <a:off x="371475" y="322638"/>
            <a:ext cx="3379826" cy="3116262"/>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6">
            <a:extLst>
              <a:ext uri="{FF2B5EF4-FFF2-40B4-BE49-F238E27FC236}">
                <a16:creationId xmlns:a16="http://schemas.microsoft.com/office/drawing/2014/main" id="{762D5121-7830-462B-87F6-92BB8319C7B5}"/>
              </a:ext>
            </a:extLst>
          </p:cNvPr>
          <p:cNvSpPr/>
          <p:nvPr/>
        </p:nvSpPr>
        <p:spPr>
          <a:xfrm>
            <a:off x="0" y="3190425"/>
            <a:ext cx="12192000" cy="248514"/>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sp>
        <p:nvSpPr>
          <p:cNvPr id="2" name="Título 1"/>
          <p:cNvSpPr>
            <a:spLocks noGrp="1"/>
          </p:cNvSpPr>
          <p:nvPr>
            <p:ph type="ctrTitle"/>
          </p:nvPr>
        </p:nvSpPr>
        <p:spPr>
          <a:xfrm>
            <a:off x="2660635" y="1096652"/>
            <a:ext cx="4584271" cy="2382043"/>
          </a:xfrm>
        </p:spPr>
        <p:txBody>
          <a:bodyPr>
            <a:normAutofit/>
          </a:bodyPr>
          <a:lstStyle/>
          <a:p>
            <a:r>
              <a:rPr lang="pt-BR" sz="11500" dirty="0">
                <a:solidFill>
                  <a:schemeClr val="accent5">
                    <a:lumMod val="75000"/>
                  </a:schemeClr>
                </a:solidFill>
                <a:latin typeface="Bahnschrift Light" panose="020B0502040204020203" pitchFamily="34" charset="0"/>
              </a:rPr>
              <a:t>lpha</a:t>
            </a:r>
          </a:p>
        </p:txBody>
      </p:sp>
      <p:pic>
        <p:nvPicPr>
          <p:cNvPr id="1030" name="Picture 6" descr="FATEC SJC">
            <a:extLst>
              <a:ext uri="{FF2B5EF4-FFF2-40B4-BE49-F238E27FC236}">
                <a16:creationId xmlns:a16="http://schemas.microsoft.com/office/drawing/2014/main" id="{9214DB95-8D9E-4BC1-997F-65991C1D30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50"/>
          <a:stretch/>
        </p:blipFill>
        <p:spPr bwMode="auto">
          <a:xfrm>
            <a:off x="19309" y="5990810"/>
            <a:ext cx="1000385" cy="87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0696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208" y="-14487"/>
            <a:ext cx="8467725" cy="862848"/>
          </a:xfrm>
        </p:spPr>
        <p:txBody>
          <a:bodyPr vert="horz" lIns="91440" tIns="45720" rIns="91440" bIns="45720" rtlCol="0" anchor="b">
            <a:noAutofit/>
          </a:bodyPr>
          <a:lstStyle/>
          <a:p>
            <a:r>
              <a:rPr lang="pt-BR" sz="4800" b="1" dirty="0">
                <a:solidFill>
                  <a:schemeClr val="accent5">
                    <a:lumMod val="75000"/>
                  </a:schemeClr>
                </a:solidFill>
                <a:latin typeface="Bahnschrift Light" panose="020B0502040204020203" pitchFamily="34" charset="0"/>
              </a:rPr>
              <a:t>Integrantes</a:t>
            </a:r>
          </a:p>
        </p:txBody>
      </p:sp>
      <p:sp>
        <p:nvSpPr>
          <p:cNvPr id="4" name="Retângulo 3">
            <a:extLst>
              <a:ext uri="{FF2B5EF4-FFF2-40B4-BE49-F238E27FC236}">
                <a16:creationId xmlns:a16="http://schemas.microsoft.com/office/drawing/2014/main" id="{B6D03652-D6D6-455D-AFF6-339E3AD69D33}"/>
              </a:ext>
            </a:extLst>
          </p:cNvPr>
          <p:cNvSpPr/>
          <p:nvPr/>
        </p:nvSpPr>
        <p:spPr>
          <a:xfrm>
            <a:off x="263472" y="0"/>
            <a:ext cx="131736" cy="4820134"/>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sp>
        <p:nvSpPr>
          <p:cNvPr id="7" name="Retângulo 7">
            <a:extLst>
              <a:ext uri="{FF2B5EF4-FFF2-40B4-BE49-F238E27FC236}">
                <a16:creationId xmlns:a16="http://schemas.microsoft.com/office/drawing/2014/main" id="{B8CFB0F9-A04C-471F-B1BA-FD450DB82DA1}"/>
              </a:ext>
            </a:extLst>
          </p:cNvPr>
          <p:cNvSpPr/>
          <p:nvPr/>
        </p:nvSpPr>
        <p:spPr>
          <a:xfrm rot="5400000">
            <a:off x="9771872" y="4838161"/>
            <a:ext cx="3942077" cy="10776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5" name="Título 1">
            <a:extLst>
              <a:ext uri="{FF2B5EF4-FFF2-40B4-BE49-F238E27FC236}">
                <a16:creationId xmlns:a16="http://schemas.microsoft.com/office/drawing/2014/main" id="{F393F76A-9670-4D2A-9D96-732E94CDC5B1}"/>
              </a:ext>
            </a:extLst>
          </p:cNvPr>
          <p:cNvSpPr txBox="1">
            <a:spLocks/>
          </p:cNvSpPr>
          <p:nvPr/>
        </p:nvSpPr>
        <p:spPr>
          <a:xfrm>
            <a:off x="2746883" y="2489579"/>
            <a:ext cx="2891879" cy="862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000" b="1" dirty="0">
                <a:solidFill>
                  <a:srgbClr val="CF4E17"/>
                </a:solidFill>
                <a:latin typeface="Bahnschrift Light" panose="020B0502040204020203" pitchFamily="34" charset="0"/>
              </a:rPr>
              <a:t>Scrum Master</a:t>
            </a:r>
          </a:p>
          <a:p>
            <a:pPr algn="ctr"/>
            <a:r>
              <a:rPr lang="pt-BR" sz="2000" dirty="0">
                <a:solidFill>
                  <a:srgbClr val="CF4E17"/>
                </a:solidFill>
                <a:latin typeface="Bahnschrift Light" panose="020B0502040204020203" pitchFamily="34" charset="0"/>
              </a:rPr>
              <a:t>Oseias Silva</a:t>
            </a:r>
          </a:p>
        </p:txBody>
      </p:sp>
      <p:sp>
        <p:nvSpPr>
          <p:cNvPr id="6" name="Título 1">
            <a:extLst>
              <a:ext uri="{FF2B5EF4-FFF2-40B4-BE49-F238E27FC236}">
                <a16:creationId xmlns:a16="http://schemas.microsoft.com/office/drawing/2014/main" id="{9895DD33-9F16-4895-A8DD-9D59E17CACA7}"/>
              </a:ext>
            </a:extLst>
          </p:cNvPr>
          <p:cNvSpPr txBox="1">
            <a:spLocks/>
          </p:cNvSpPr>
          <p:nvPr/>
        </p:nvSpPr>
        <p:spPr>
          <a:xfrm>
            <a:off x="6549568" y="2449106"/>
            <a:ext cx="2891879" cy="862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000" b="1" dirty="0" err="1">
                <a:solidFill>
                  <a:srgbClr val="CF4E17"/>
                </a:solidFill>
                <a:latin typeface="Bahnschrift Light" panose="020B0502040204020203" pitchFamily="34" charset="0"/>
              </a:rPr>
              <a:t>Product</a:t>
            </a:r>
            <a:r>
              <a:rPr lang="pt-BR" sz="2000" b="1" dirty="0">
                <a:solidFill>
                  <a:srgbClr val="CF4E17"/>
                </a:solidFill>
                <a:latin typeface="Bahnschrift Light" panose="020B0502040204020203" pitchFamily="34" charset="0"/>
              </a:rPr>
              <a:t> </a:t>
            </a:r>
            <a:r>
              <a:rPr lang="pt-BR" sz="2000" b="1" dirty="0" err="1">
                <a:solidFill>
                  <a:srgbClr val="CF4E17"/>
                </a:solidFill>
                <a:latin typeface="Bahnschrift Light" panose="020B0502040204020203" pitchFamily="34" charset="0"/>
              </a:rPr>
              <a:t>Owner</a:t>
            </a:r>
            <a:endParaRPr lang="pt-BR" sz="2000" b="1" dirty="0">
              <a:solidFill>
                <a:srgbClr val="CF4E17"/>
              </a:solidFill>
              <a:latin typeface="Bahnschrift Light" panose="020B0502040204020203" pitchFamily="34" charset="0"/>
            </a:endParaRPr>
          </a:p>
          <a:p>
            <a:pPr algn="ctr"/>
            <a:r>
              <a:rPr lang="pt-BR" sz="2000" dirty="0">
                <a:solidFill>
                  <a:srgbClr val="CF4E17"/>
                </a:solidFill>
                <a:latin typeface="Bahnschrift Light" panose="020B0502040204020203" pitchFamily="34" charset="0"/>
              </a:rPr>
              <a:t>Renato Lima</a:t>
            </a:r>
          </a:p>
        </p:txBody>
      </p:sp>
      <p:sp>
        <p:nvSpPr>
          <p:cNvPr id="8" name="Título 1">
            <a:extLst>
              <a:ext uri="{FF2B5EF4-FFF2-40B4-BE49-F238E27FC236}">
                <a16:creationId xmlns:a16="http://schemas.microsoft.com/office/drawing/2014/main" id="{5C22F2DD-5A49-4227-8963-687D65FED222}"/>
              </a:ext>
            </a:extLst>
          </p:cNvPr>
          <p:cNvSpPr txBox="1">
            <a:spLocks/>
          </p:cNvSpPr>
          <p:nvPr/>
        </p:nvSpPr>
        <p:spPr>
          <a:xfrm>
            <a:off x="1050163" y="4746316"/>
            <a:ext cx="2891879" cy="862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000" b="1" dirty="0">
                <a:solidFill>
                  <a:schemeClr val="accent5">
                    <a:lumMod val="75000"/>
                  </a:schemeClr>
                </a:solidFill>
                <a:latin typeface="Bahnschrift Light" panose="020B0502040204020203" pitchFamily="34" charset="0"/>
              </a:rPr>
              <a:t>Scrum Team</a:t>
            </a:r>
            <a:br>
              <a:rPr lang="pt-BR" sz="2000" b="1" dirty="0">
                <a:solidFill>
                  <a:schemeClr val="accent5">
                    <a:lumMod val="75000"/>
                  </a:schemeClr>
                </a:solidFill>
                <a:latin typeface="Bahnschrift Light" panose="020B0502040204020203" pitchFamily="34" charset="0"/>
              </a:rPr>
            </a:br>
            <a:r>
              <a:rPr lang="pt-BR" sz="2000" dirty="0" err="1">
                <a:solidFill>
                  <a:schemeClr val="accent5">
                    <a:lumMod val="75000"/>
                  </a:schemeClr>
                </a:solidFill>
                <a:latin typeface="Bahnschrift Light" panose="020B0502040204020203" pitchFamily="34" charset="0"/>
              </a:rPr>
              <a:t>Edinelson</a:t>
            </a:r>
            <a:r>
              <a:rPr lang="pt-BR" sz="2000" dirty="0">
                <a:solidFill>
                  <a:schemeClr val="accent5">
                    <a:lumMod val="75000"/>
                  </a:schemeClr>
                </a:solidFill>
                <a:latin typeface="Bahnschrift Light" panose="020B0502040204020203" pitchFamily="34" charset="0"/>
              </a:rPr>
              <a:t> Macedo</a:t>
            </a:r>
          </a:p>
        </p:txBody>
      </p:sp>
      <p:sp>
        <p:nvSpPr>
          <p:cNvPr id="9" name="Título 1">
            <a:extLst>
              <a:ext uri="{FF2B5EF4-FFF2-40B4-BE49-F238E27FC236}">
                <a16:creationId xmlns:a16="http://schemas.microsoft.com/office/drawing/2014/main" id="{11C9FB5C-F2A9-4060-BC78-29C7BDFDC25C}"/>
              </a:ext>
            </a:extLst>
          </p:cNvPr>
          <p:cNvSpPr txBox="1">
            <a:spLocks/>
          </p:cNvSpPr>
          <p:nvPr/>
        </p:nvSpPr>
        <p:spPr>
          <a:xfrm>
            <a:off x="4596384" y="4746316"/>
            <a:ext cx="2891879" cy="862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000" b="1" dirty="0">
                <a:solidFill>
                  <a:schemeClr val="accent5">
                    <a:lumMod val="75000"/>
                  </a:schemeClr>
                </a:solidFill>
                <a:latin typeface="Bahnschrift Light" panose="020B0502040204020203" pitchFamily="34" charset="0"/>
              </a:rPr>
              <a:t>Scrum Team</a:t>
            </a:r>
            <a:br>
              <a:rPr lang="pt-BR" sz="2000" b="1" dirty="0">
                <a:solidFill>
                  <a:schemeClr val="accent5">
                    <a:lumMod val="75000"/>
                  </a:schemeClr>
                </a:solidFill>
                <a:latin typeface="Bahnschrift Light" panose="020B0502040204020203" pitchFamily="34" charset="0"/>
              </a:rPr>
            </a:br>
            <a:r>
              <a:rPr lang="pt-BR" sz="2000" dirty="0">
                <a:solidFill>
                  <a:schemeClr val="accent5">
                    <a:lumMod val="75000"/>
                  </a:schemeClr>
                </a:solidFill>
                <a:latin typeface="Bahnschrift Light" panose="020B0502040204020203" pitchFamily="34" charset="0"/>
              </a:rPr>
              <a:t>Jardel Almeida</a:t>
            </a:r>
          </a:p>
        </p:txBody>
      </p:sp>
      <p:sp>
        <p:nvSpPr>
          <p:cNvPr id="10" name="Título 1">
            <a:extLst>
              <a:ext uri="{FF2B5EF4-FFF2-40B4-BE49-F238E27FC236}">
                <a16:creationId xmlns:a16="http://schemas.microsoft.com/office/drawing/2014/main" id="{8C5F7A89-90EE-4BF2-BF86-7DCB6F3FB8AF}"/>
              </a:ext>
            </a:extLst>
          </p:cNvPr>
          <p:cNvSpPr txBox="1">
            <a:spLocks/>
          </p:cNvSpPr>
          <p:nvPr/>
        </p:nvSpPr>
        <p:spPr>
          <a:xfrm>
            <a:off x="8142605" y="4746316"/>
            <a:ext cx="2891879" cy="862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2000" b="1" dirty="0">
                <a:solidFill>
                  <a:schemeClr val="accent5">
                    <a:lumMod val="75000"/>
                  </a:schemeClr>
                </a:solidFill>
                <a:latin typeface="Bahnschrift Light" panose="020B0502040204020203" pitchFamily="34" charset="0"/>
              </a:rPr>
              <a:t>Scrum Team</a:t>
            </a:r>
          </a:p>
          <a:p>
            <a:pPr algn="ctr"/>
            <a:r>
              <a:rPr lang="pt-BR" sz="2000" dirty="0">
                <a:solidFill>
                  <a:schemeClr val="accent5">
                    <a:lumMod val="75000"/>
                  </a:schemeClr>
                </a:solidFill>
                <a:latin typeface="Bahnschrift Light" panose="020B0502040204020203" pitchFamily="34" charset="0"/>
              </a:rPr>
              <a:t>Igor Almeida</a:t>
            </a:r>
          </a:p>
        </p:txBody>
      </p:sp>
      <p:pic>
        <p:nvPicPr>
          <p:cNvPr id="12" name="Imagem 11">
            <a:extLst>
              <a:ext uri="{FF2B5EF4-FFF2-40B4-BE49-F238E27FC236}">
                <a16:creationId xmlns:a16="http://schemas.microsoft.com/office/drawing/2014/main" id="{B2B93E7A-C229-47A1-BC25-238B2B6B4876}"/>
              </a:ext>
            </a:extLst>
          </p:cNvPr>
          <p:cNvPicPr>
            <a:picLocks noChangeAspect="1"/>
          </p:cNvPicPr>
          <p:nvPr/>
        </p:nvPicPr>
        <p:blipFill>
          <a:blip r:embed="rId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788415" y="6069792"/>
            <a:ext cx="615170" cy="615170"/>
          </a:xfrm>
          <a:prstGeom prst="rect">
            <a:avLst/>
          </a:prstGeom>
        </p:spPr>
      </p:pic>
      <p:pic>
        <p:nvPicPr>
          <p:cNvPr id="11" name="Imagem 10" descr="Pessoa em pé sorrindo&#10;&#10;Descrição gerada automaticamente">
            <a:extLst>
              <a:ext uri="{FF2B5EF4-FFF2-40B4-BE49-F238E27FC236}">
                <a16:creationId xmlns:a16="http://schemas.microsoft.com/office/drawing/2014/main" id="{BB7A0613-5EC9-2384-0366-68ECA051B7A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854"/>
          <a:stretch/>
        </p:blipFill>
        <p:spPr>
          <a:xfrm>
            <a:off x="8862835" y="3376207"/>
            <a:ext cx="1451419" cy="1536492"/>
          </a:xfrm>
          <a:prstGeom prst="rect">
            <a:avLst/>
          </a:prstGeom>
          <a:ln w="19050">
            <a:solidFill>
              <a:srgbClr val="041452"/>
            </a:solidFill>
          </a:ln>
        </p:spPr>
      </p:pic>
      <p:pic>
        <p:nvPicPr>
          <p:cNvPr id="14" name="Imagem 13" descr="Homem de terno e gravata&#10;&#10;Descrição gerada automaticamente">
            <a:extLst>
              <a:ext uri="{FF2B5EF4-FFF2-40B4-BE49-F238E27FC236}">
                <a16:creationId xmlns:a16="http://schemas.microsoft.com/office/drawing/2014/main" id="{BAB456AA-9716-8A22-C0F8-C4AF51B6245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9930" b="9930"/>
          <a:stretch/>
        </p:blipFill>
        <p:spPr>
          <a:xfrm>
            <a:off x="5316614" y="3341158"/>
            <a:ext cx="1451418" cy="1550883"/>
          </a:xfrm>
          <a:prstGeom prst="rect">
            <a:avLst/>
          </a:prstGeom>
          <a:ln w="19050">
            <a:solidFill>
              <a:srgbClr val="041452"/>
            </a:solidFill>
          </a:ln>
        </p:spPr>
      </p:pic>
      <p:pic>
        <p:nvPicPr>
          <p:cNvPr id="1026" name="Picture 2">
            <a:extLst>
              <a:ext uri="{FF2B5EF4-FFF2-40B4-BE49-F238E27FC236}">
                <a16:creationId xmlns:a16="http://schemas.microsoft.com/office/drawing/2014/main" id="{20A8F432-95E4-DD7B-4A14-7597BB6C70F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121" r="3121"/>
          <a:stretch/>
        </p:blipFill>
        <p:spPr bwMode="auto">
          <a:xfrm>
            <a:off x="3461098" y="1119555"/>
            <a:ext cx="1463447" cy="1560886"/>
          </a:xfrm>
          <a:prstGeom prst="rect">
            <a:avLst/>
          </a:prstGeom>
          <a:ln w="19050">
            <a:solidFill>
              <a:srgbClr val="041452"/>
            </a:solidFill>
          </a:ln>
          <a:extLst>
            <a:ext uri="{909E8E84-426E-40DD-AFC4-6F175D3DCCD1}">
              <a14:hiddenFill xmlns:a14="http://schemas.microsoft.com/office/drawing/2010/main">
                <a:solidFill>
                  <a:srgbClr val="FFFFFF"/>
                </a:solidFill>
              </a14:hiddenFill>
            </a:ext>
          </a:extLst>
        </p:spPr>
      </p:pic>
      <p:pic>
        <p:nvPicPr>
          <p:cNvPr id="16" name="Imagem 15" descr="Homem pousando para foto&#10;&#10;Descrição gerada automaticamente">
            <a:extLst>
              <a:ext uri="{FF2B5EF4-FFF2-40B4-BE49-F238E27FC236}">
                <a16:creationId xmlns:a16="http://schemas.microsoft.com/office/drawing/2014/main" id="{D45756FF-6009-286D-3FAD-EE3B54086B5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7361" b="16045"/>
          <a:stretch/>
        </p:blipFill>
        <p:spPr>
          <a:xfrm>
            <a:off x="7226235" y="1119555"/>
            <a:ext cx="1528400" cy="1560886"/>
          </a:xfrm>
          <a:prstGeom prst="rect">
            <a:avLst/>
          </a:prstGeom>
          <a:ln w="19050">
            <a:solidFill>
              <a:srgbClr val="041452"/>
            </a:solidFill>
          </a:ln>
        </p:spPr>
      </p:pic>
      <p:pic>
        <p:nvPicPr>
          <p:cNvPr id="18" name="Imagem 17" descr="Homem de camisa preta&#10;&#10;Descrição gerada automaticamente">
            <a:extLst>
              <a:ext uri="{FF2B5EF4-FFF2-40B4-BE49-F238E27FC236}">
                <a16:creationId xmlns:a16="http://schemas.microsoft.com/office/drawing/2014/main" id="{0AEE1098-70F6-4900-A9EC-5D35A733742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18260" b="5147"/>
          <a:stretch/>
        </p:blipFill>
        <p:spPr>
          <a:xfrm>
            <a:off x="1714061" y="3352427"/>
            <a:ext cx="1528400" cy="1560887"/>
          </a:xfrm>
          <a:prstGeom prst="rect">
            <a:avLst/>
          </a:prstGeom>
          <a:ln w="19050">
            <a:solidFill>
              <a:srgbClr val="041452"/>
            </a:solidFill>
          </a:ln>
        </p:spPr>
      </p:pic>
    </p:spTree>
    <p:extLst>
      <p:ext uri="{BB962C8B-B14F-4D97-AF65-F5344CB8AC3E}">
        <p14:creationId xmlns:p14="http://schemas.microsoft.com/office/powerpoint/2010/main" val="347649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Índice</a:t>
            </a:r>
          </a:p>
        </p:txBody>
      </p:sp>
      <p:sp>
        <p:nvSpPr>
          <p:cNvPr id="3" name="Espaço Reservado para Conteúdo 2"/>
          <p:cNvSpPr>
            <a:spLocks noGrp="1"/>
          </p:cNvSpPr>
          <p:nvPr>
            <p:ph idx="1"/>
          </p:nvPr>
        </p:nvSpPr>
        <p:spPr>
          <a:xfrm>
            <a:off x="937763" y="1492663"/>
            <a:ext cx="10515600" cy="3093354"/>
          </a:xfrm>
        </p:spPr>
        <p:txBody>
          <a:bodyPr vert="horz" lIns="91440" tIns="45720" rIns="91440" bIns="45720" rtlCol="0" anchor="b">
            <a:noAutofit/>
          </a:bodyPr>
          <a:lstStyle/>
          <a:p>
            <a:pPr>
              <a:lnSpc>
                <a:spcPct val="150000"/>
              </a:lnSpc>
              <a:spcBef>
                <a:spcPct val="0"/>
              </a:spcBef>
            </a:pPr>
            <a:r>
              <a:rPr lang="pt-BR" dirty="0">
                <a:solidFill>
                  <a:schemeClr val="accent5">
                    <a:lumMod val="75000"/>
                  </a:schemeClr>
                </a:solidFill>
                <a:latin typeface="Bahnschrift Light" panose="020B0502040204020203" pitchFamily="34" charset="0"/>
                <a:ea typeface="+mj-ea"/>
                <a:cs typeface="+mj-cs"/>
              </a:rPr>
              <a:t>Visita na empresa;	</a:t>
            </a:r>
          </a:p>
          <a:p>
            <a:pPr>
              <a:lnSpc>
                <a:spcPct val="150000"/>
              </a:lnSpc>
              <a:spcBef>
                <a:spcPct val="0"/>
              </a:spcBef>
            </a:pPr>
            <a:r>
              <a:rPr lang="pt-BR" dirty="0">
                <a:solidFill>
                  <a:schemeClr val="accent5">
                    <a:lumMod val="75000"/>
                  </a:schemeClr>
                </a:solidFill>
                <a:latin typeface="Bahnschrift Light" panose="020B0502040204020203" pitchFamily="34" charset="0"/>
                <a:ea typeface="+mj-ea"/>
                <a:cs typeface="+mj-cs"/>
              </a:rPr>
              <a:t>Inicio do VSM;</a:t>
            </a:r>
          </a:p>
          <a:p>
            <a:pPr>
              <a:lnSpc>
                <a:spcPct val="150000"/>
              </a:lnSpc>
              <a:spcBef>
                <a:spcPct val="0"/>
              </a:spcBef>
            </a:pPr>
            <a:r>
              <a:rPr lang="pt-BR" dirty="0">
                <a:solidFill>
                  <a:schemeClr val="accent5">
                    <a:lumMod val="75000"/>
                  </a:schemeClr>
                </a:solidFill>
                <a:latin typeface="Bahnschrift Light" panose="020B0502040204020203" pitchFamily="34" charset="0"/>
                <a:ea typeface="+mj-ea"/>
                <a:cs typeface="+mj-cs"/>
              </a:rPr>
              <a:t>Identificação de novos pontos;</a:t>
            </a:r>
            <a:endParaRPr lang="pt-BR" sz="2400" dirty="0">
              <a:solidFill>
                <a:schemeClr val="accent5">
                  <a:lumMod val="75000"/>
                </a:schemeClr>
              </a:solidFill>
              <a:latin typeface="Bahnschrift Light" panose="020B0502040204020203" pitchFamily="34" charset="0"/>
              <a:ea typeface="+mj-ea"/>
              <a:cs typeface="+mj-cs"/>
            </a:endParaRPr>
          </a:p>
          <a:p>
            <a:pPr>
              <a:lnSpc>
                <a:spcPct val="150000"/>
              </a:lnSpc>
              <a:spcBef>
                <a:spcPct val="0"/>
              </a:spcBef>
            </a:pPr>
            <a:r>
              <a:rPr lang="pt-BR" sz="2800" dirty="0">
                <a:solidFill>
                  <a:schemeClr val="accent5">
                    <a:lumMod val="75000"/>
                  </a:schemeClr>
                </a:solidFill>
                <a:latin typeface="Bahnschrift Light" panose="020B0502040204020203" pitchFamily="34" charset="0"/>
                <a:ea typeface="+mj-ea"/>
                <a:cs typeface="+mj-cs"/>
              </a:rPr>
              <a:t>Considerações finais e próximos passos.</a:t>
            </a:r>
            <a:endParaRPr lang="pt-BR" dirty="0"/>
          </a:p>
          <a:p>
            <a:pPr lvl="1"/>
            <a:endParaRPr lang="pt-BR" dirty="0"/>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pic>
        <p:nvPicPr>
          <p:cNvPr id="10" name="Gráfico 9" descr="Brainstorm estrutura de tópicos">
            <a:extLst>
              <a:ext uri="{FF2B5EF4-FFF2-40B4-BE49-F238E27FC236}">
                <a16:creationId xmlns:a16="http://schemas.microsoft.com/office/drawing/2014/main" id="{16B48937-0CBB-8321-1740-512A7403DF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43560" y="1525397"/>
            <a:ext cx="1671320" cy="1671320"/>
          </a:xfrm>
          <a:prstGeom prst="rect">
            <a:avLst/>
          </a:prstGeom>
        </p:spPr>
      </p:pic>
      <p:pic>
        <p:nvPicPr>
          <p:cNvPr id="12" name="Gráfico 11" descr="Gráfico exponencial estrutura de tópicos">
            <a:extLst>
              <a:ext uri="{FF2B5EF4-FFF2-40B4-BE49-F238E27FC236}">
                <a16:creationId xmlns:a16="http://schemas.microsoft.com/office/drawing/2014/main" id="{1D2D0F73-7155-12A7-A0CB-6EBEA306A0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43560" y="4148455"/>
            <a:ext cx="1671320" cy="1671320"/>
          </a:xfrm>
          <a:prstGeom prst="rect">
            <a:avLst/>
          </a:prstGeom>
        </p:spPr>
      </p:pic>
      <p:pic>
        <p:nvPicPr>
          <p:cNvPr id="14" name="Gráfico 13" descr="Livros estrutura de tópicos">
            <a:extLst>
              <a:ext uri="{FF2B5EF4-FFF2-40B4-BE49-F238E27FC236}">
                <a16:creationId xmlns:a16="http://schemas.microsoft.com/office/drawing/2014/main" id="{2132CAD4-0ED7-8944-D593-0320BFA3BF5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30920" y="2695916"/>
            <a:ext cx="1671320" cy="1671320"/>
          </a:xfrm>
          <a:prstGeom prst="rect">
            <a:avLst/>
          </a:prstGeom>
        </p:spPr>
      </p:pic>
    </p:spTree>
    <p:extLst>
      <p:ext uri="{BB962C8B-B14F-4D97-AF65-F5344CB8AC3E}">
        <p14:creationId xmlns:p14="http://schemas.microsoft.com/office/powerpoint/2010/main" val="34974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5208" y="-14487"/>
            <a:ext cx="8467725" cy="862848"/>
          </a:xfrm>
        </p:spPr>
        <p:txBody>
          <a:bodyPr vert="horz" lIns="91440" tIns="45720" rIns="91440" bIns="45720" rtlCol="0" anchor="b">
            <a:noAutofit/>
          </a:bodyPr>
          <a:lstStyle/>
          <a:p>
            <a:r>
              <a:rPr lang="pt-BR" sz="4800" b="1" dirty="0">
                <a:solidFill>
                  <a:schemeClr val="accent5">
                    <a:lumMod val="75000"/>
                  </a:schemeClr>
                </a:solidFill>
                <a:latin typeface="Bahnschrift Light" panose="020B0502040204020203" pitchFamily="34" charset="0"/>
              </a:rPr>
              <a:t>Visita a empresa</a:t>
            </a:r>
          </a:p>
        </p:txBody>
      </p:sp>
      <p:sp>
        <p:nvSpPr>
          <p:cNvPr id="4" name="Retângulo 3">
            <a:extLst>
              <a:ext uri="{FF2B5EF4-FFF2-40B4-BE49-F238E27FC236}">
                <a16:creationId xmlns:a16="http://schemas.microsoft.com/office/drawing/2014/main" id="{B6D03652-D6D6-455D-AFF6-339E3AD69D33}"/>
              </a:ext>
            </a:extLst>
          </p:cNvPr>
          <p:cNvSpPr/>
          <p:nvPr/>
        </p:nvSpPr>
        <p:spPr>
          <a:xfrm>
            <a:off x="263472" y="0"/>
            <a:ext cx="131736" cy="4820134"/>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sp>
        <p:nvSpPr>
          <p:cNvPr id="7" name="Retângulo 7">
            <a:extLst>
              <a:ext uri="{FF2B5EF4-FFF2-40B4-BE49-F238E27FC236}">
                <a16:creationId xmlns:a16="http://schemas.microsoft.com/office/drawing/2014/main" id="{B8CFB0F9-A04C-471F-B1BA-FD450DB82DA1}"/>
              </a:ext>
            </a:extLst>
          </p:cNvPr>
          <p:cNvSpPr/>
          <p:nvPr/>
        </p:nvSpPr>
        <p:spPr>
          <a:xfrm rot="5400000">
            <a:off x="9771872" y="4838161"/>
            <a:ext cx="3942077" cy="10776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1028" name="Picture 4">
            <a:extLst>
              <a:ext uri="{FF2B5EF4-FFF2-40B4-BE49-F238E27FC236}">
                <a16:creationId xmlns:a16="http://schemas.microsoft.com/office/drawing/2014/main" id="{E7D97C80-43C1-25DE-C671-FBA1822547F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3040" b="33360"/>
          <a:stretch/>
        </p:blipFill>
        <p:spPr bwMode="auto">
          <a:xfrm>
            <a:off x="3445930" y="5858957"/>
            <a:ext cx="2299852" cy="4293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8675A1AE-1B4E-B32F-0ED9-00B1369F286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86" t="20247" r="20459" b="28346"/>
          <a:stretch/>
        </p:blipFill>
        <p:spPr bwMode="auto">
          <a:xfrm>
            <a:off x="997898" y="5283232"/>
            <a:ext cx="928376" cy="85598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ector: Angulado 15">
            <a:extLst>
              <a:ext uri="{FF2B5EF4-FFF2-40B4-BE49-F238E27FC236}">
                <a16:creationId xmlns:a16="http://schemas.microsoft.com/office/drawing/2014/main" id="{3DCA6A24-98B3-55C6-C24F-06BF75560953}"/>
              </a:ext>
            </a:extLst>
          </p:cNvPr>
          <p:cNvCxnSpPr>
            <a:cxnSpLocks/>
            <a:stCxn id="14" idx="3"/>
            <a:endCxn id="1028" idx="1"/>
          </p:cNvCxnSpPr>
          <p:nvPr/>
        </p:nvCxnSpPr>
        <p:spPr>
          <a:xfrm>
            <a:off x="1926274" y="5711222"/>
            <a:ext cx="1519656" cy="362388"/>
          </a:xfrm>
          <a:prstGeom prst="bentConnector3">
            <a:avLst>
              <a:gd name="adj1" fmla="val 50000"/>
            </a:avLst>
          </a:prstGeom>
          <a:ln w="76200">
            <a:solidFill>
              <a:srgbClr val="CF4E17"/>
            </a:solidFill>
            <a:tailEnd type="triangle"/>
          </a:ln>
        </p:spPr>
        <p:style>
          <a:lnRef idx="1">
            <a:schemeClr val="accent1"/>
          </a:lnRef>
          <a:fillRef idx="0">
            <a:schemeClr val="accent1"/>
          </a:fillRef>
          <a:effectRef idx="0">
            <a:schemeClr val="accent1"/>
          </a:effectRef>
          <a:fontRef idx="minor">
            <a:schemeClr val="tx1"/>
          </a:fontRef>
        </p:style>
      </p:cxnSp>
      <p:sp>
        <p:nvSpPr>
          <p:cNvPr id="19" name="Espaço Reservado para Conteúdo 2">
            <a:extLst>
              <a:ext uri="{FF2B5EF4-FFF2-40B4-BE49-F238E27FC236}">
                <a16:creationId xmlns:a16="http://schemas.microsoft.com/office/drawing/2014/main" id="{FFAC1F13-B521-0D0C-DA55-82C2BDC88D9D}"/>
              </a:ext>
            </a:extLst>
          </p:cNvPr>
          <p:cNvSpPr>
            <a:spLocks noGrp="1"/>
          </p:cNvSpPr>
          <p:nvPr>
            <p:ph idx="1"/>
          </p:nvPr>
        </p:nvSpPr>
        <p:spPr>
          <a:xfrm>
            <a:off x="6020158" y="3150948"/>
            <a:ext cx="5357363" cy="1197308"/>
          </a:xfrm>
        </p:spPr>
        <p:txBody>
          <a:bodyPr vert="horz" lIns="91440" tIns="45720" rIns="91440" bIns="45720" rtlCol="0" anchor="b">
            <a:noAutofit/>
          </a:bodyPr>
          <a:lstStyle/>
          <a:p>
            <a:pPr>
              <a:lnSpc>
                <a:spcPct val="150000"/>
              </a:lnSpc>
              <a:spcBef>
                <a:spcPct val="0"/>
              </a:spcBef>
            </a:pPr>
            <a:r>
              <a:rPr lang="pt-BR" dirty="0">
                <a:solidFill>
                  <a:schemeClr val="accent5">
                    <a:lumMod val="75000"/>
                  </a:schemeClr>
                </a:solidFill>
                <a:latin typeface="Bahnschrift Light" panose="020B0502040204020203" pitchFamily="34" charset="0"/>
                <a:ea typeface="+mj-ea"/>
                <a:cs typeface="+mj-cs"/>
              </a:rPr>
              <a:t>Início da confecção do VSM do PN0001 junto a empresa.	</a:t>
            </a:r>
          </a:p>
        </p:txBody>
      </p:sp>
      <p:pic>
        <p:nvPicPr>
          <p:cNvPr id="24" name="Imagem 23" descr="Diagrama, Desenho técnico&#10;&#10;Descrição gerada automaticamente">
            <a:extLst>
              <a:ext uri="{FF2B5EF4-FFF2-40B4-BE49-F238E27FC236}">
                <a16:creationId xmlns:a16="http://schemas.microsoft.com/office/drawing/2014/main" id="{B9398DB6-9773-B956-5857-B740346DAB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1486273" y="651486"/>
            <a:ext cx="3749193" cy="499892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88251407"/>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Diagrama, Desenho técnico&#10;&#10;Descrição gerada automaticamente">
            <a:extLst>
              <a:ext uri="{FF2B5EF4-FFF2-40B4-BE49-F238E27FC236}">
                <a16:creationId xmlns:a16="http://schemas.microsoft.com/office/drawing/2014/main" id="{3BA2FF15-E6FC-098C-3F9B-ECD5A2B03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08" y="981618"/>
            <a:ext cx="11271008" cy="5400000"/>
          </a:xfrm>
          <a:prstGeom prst="rect">
            <a:avLst/>
          </a:prstGeom>
        </p:spPr>
      </p:pic>
      <p:sp>
        <p:nvSpPr>
          <p:cNvPr id="2" name="Título 1"/>
          <p:cNvSpPr>
            <a:spLocks noGrp="1"/>
          </p:cNvSpPr>
          <p:nvPr>
            <p:ph type="title"/>
          </p:nvPr>
        </p:nvSpPr>
        <p:spPr>
          <a:xfrm>
            <a:off x="395208" y="-14487"/>
            <a:ext cx="8467725" cy="862848"/>
          </a:xfrm>
        </p:spPr>
        <p:txBody>
          <a:bodyPr vert="horz" lIns="91440" tIns="45720" rIns="91440" bIns="45720" rtlCol="0" anchor="b">
            <a:noAutofit/>
          </a:bodyPr>
          <a:lstStyle/>
          <a:p>
            <a:r>
              <a:rPr lang="pt-BR" sz="4800" b="1" dirty="0">
                <a:solidFill>
                  <a:schemeClr val="accent5">
                    <a:lumMod val="75000"/>
                  </a:schemeClr>
                </a:solidFill>
                <a:latin typeface="Bahnschrift Light" panose="020B0502040204020203" pitchFamily="34" charset="0"/>
              </a:rPr>
              <a:t>VSM</a:t>
            </a:r>
          </a:p>
        </p:txBody>
      </p:sp>
      <p:sp>
        <p:nvSpPr>
          <p:cNvPr id="4" name="Retângulo 3">
            <a:extLst>
              <a:ext uri="{FF2B5EF4-FFF2-40B4-BE49-F238E27FC236}">
                <a16:creationId xmlns:a16="http://schemas.microsoft.com/office/drawing/2014/main" id="{B6D03652-D6D6-455D-AFF6-339E3AD69D33}"/>
              </a:ext>
            </a:extLst>
          </p:cNvPr>
          <p:cNvSpPr/>
          <p:nvPr/>
        </p:nvSpPr>
        <p:spPr>
          <a:xfrm>
            <a:off x="263472" y="0"/>
            <a:ext cx="131736" cy="4820134"/>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sp>
        <p:nvSpPr>
          <p:cNvPr id="7" name="Retângulo 7">
            <a:extLst>
              <a:ext uri="{FF2B5EF4-FFF2-40B4-BE49-F238E27FC236}">
                <a16:creationId xmlns:a16="http://schemas.microsoft.com/office/drawing/2014/main" id="{B8CFB0F9-A04C-471F-B1BA-FD450DB82DA1}"/>
              </a:ext>
            </a:extLst>
          </p:cNvPr>
          <p:cNvSpPr/>
          <p:nvPr/>
        </p:nvSpPr>
        <p:spPr>
          <a:xfrm rot="5400000">
            <a:off x="9771872" y="4838161"/>
            <a:ext cx="3942077" cy="10776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Tree>
    <p:extLst>
      <p:ext uri="{BB962C8B-B14F-4D97-AF65-F5344CB8AC3E}">
        <p14:creationId xmlns:p14="http://schemas.microsoft.com/office/powerpoint/2010/main" val="4220718084"/>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Diagrama&#10;&#10;Descrição gerada automaticamente">
            <a:extLst>
              <a:ext uri="{FF2B5EF4-FFF2-40B4-BE49-F238E27FC236}">
                <a16:creationId xmlns:a16="http://schemas.microsoft.com/office/drawing/2014/main" id="{93748416-09A6-AB51-97D4-482AC7C7F0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08" y="980440"/>
            <a:ext cx="11271008" cy="5400000"/>
          </a:xfrm>
          <a:prstGeom prst="rect">
            <a:avLst/>
          </a:prstGeom>
        </p:spPr>
      </p:pic>
      <p:sp>
        <p:nvSpPr>
          <p:cNvPr id="2" name="Título 1"/>
          <p:cNvSpPr>
            <a:spLocks noGrp="1"/>
          </p:cNvSpPr>
          <p:nvPr>
            <p:ph type="title"/>
          </p:nvPr>
        </p:nvSpPr>
        <p:spPr>
          <a:xfrm>
            <a:off x="395208" y="-14487"/>
            <a:ext cx="8467725" cy="862848"/>
          </a:xfrm>
        </p:spPr>
        <p:txBody>
          <a:bodyPr vert="horz" lIns="91440" tIns="45720" rIns="91440" bIns="45720" rtlCol="0" anchor="b">
            <a:noAutofit/>
          </a:bodyPr>
          <a:lstStyle/>
          <a:p>
            <a:r>
              <a:rPr lang="pt-BR" sz="4800" b="1" dirty="0">
                <a:solidFill>
                  <a:schemeClr val="accent5">
                    <a:lumMod val="75000"/>
                  </a:schemeClr>
                </a:solidFill>
                <a:latin typeface="Bahnschrift Light" panose="020B0502040204020203" pitchFamily="34" charset="0"/>
              </a:rPr>
              <a:t>VSM</a:t>
            </a:r>
          </a:p>
        </p:txBody>
      </p:sp>
      <p:sp>
        <p:nvSpPr>
          <p:cNvPr id="4" name="Retângulo 3">
            <a:extLst>
              <a:ext uri="{FF2B5EF4-FFF2-40B4-BE49-F238E27FC236}">
                <a16:creationId xmlns:a16="http://schemas.microsoft.com/office/drawing/2014/main" id="{B6D03652-D6D6-455D-AFF6-339E3AD69D33}"/>
              </a:ext>
            </a:extLst>
          </p:cNvPr>
          <p:cNvSpPr/>
          <p:nvPr/>
        </p:nvSpPr>
        <p:spPr>
          <a:xfrm>
            <a:off x="263472" y="0"/>
            <a:ext cx="131736" cy="4820134"/>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sp>
        <p:nvSpPr>
          <p:cNvPr id="7" name="Retângulo 7">
            <a:extLst>
              <a:ext uri="{FF2B5EF4-FFF2-40B4-BE49-F238E27FC236}">
                <a16:creationId xmlns:a16="http://schemas.microsoft.com/office/drawing/2014/main" id="{B8CFB0F9-A04C-471F-B1BA-FD450DB82DA1}"/>
              </a:ext>
            </a:extLst>
          </p:cNvPr>
          <p:cNvSpPr/>
          <p:nvPr/>
        </p:nvSpPr>
        <p:spPr>
          <a:xfrm rot="5400000">
            <a:off x="9771872" y="4838161"/>
            <a:ext cx="3942077" cy="10776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Tree>
    <p:extLst>
      <p:ext uri="{BB962C8B-B14F-4D97-AF65-F5344CB8AC3E}">
        <p14:creationId xmlns:p14="http://schemas.microsoft.com/office/powerpoint/2010/main" val="229796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descr="Diagrama, Desenho técnico&#10;&#10;Descrição gerada automaticamente">
            <a:extLst>
              <a:ext uri="{FF2B5EF4-FFF2-40B4-BE49-F238E27FC236}">
                <a16:creationId xmlns:a16="http://schemas.microsoft.com/office/drawing/2014/main" id="{DC5AA457-CE76-29DA-47A4-1D9934BFB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910" y="976792"/>
            <a:ext cx="11271008" cy="5400000"/>
          </a:xfrm>
          <a:prstGeom prst="rect">
            <a:avLst/>
          </a:prstGeom>
        </p:spPr>
      </p:pic>
      <p:sp>
        <p:nvSpPr>
          <p:cNvPr id="2" name="Título 1"/>
          <p:cNvSpPr>
            <a:spLocks noGrp="1"/>
          </p:cNvSpPr>
          <p:nvPr>
            <p:ph type="title"/>
          </p:nvPr>
        </p:nvSpPr>
        <p:spPr>
          <a:xfrm>
            <a:off x="395208" y="-14487"/>
            <a:ext cx="8467725" cy="862848"/>
          </a:xfrm>
        </p:spPr>
        <p:txBody>
          <a:bodyPr vert="horz" lIns="91440" tIns="45720" rIns="91440" bIns="45720" rtlCol="0" anchor="b">
            <a:noAutofit/>
          </a:bodyPr>
          <a:lstStyle/>
          <a:p>
            <a:r>
              <a:rPr lang="pt-BR" sz="4800" b="1" dirty="0">
                <a:solidFill>
                  <a:schemeClr val="accent5">
                    <a:lumMod val="75000"/>
                  </a:schemeClr>
                </a:solidFill>
                <a:latin typeface="Bahnschrift Light" panose="020B0502040204020203" pitchFamily="34" charset="0"/>
              </a:rPr>
              <a:t>VSM</a:t>
            </a:r>
          </a:p>
        </p:txBody>
      </p:sp>
      <p:sp>
        <p:nvSpPr>
          <p:cNvPr id="4" name="Retângulo 3">
            <a:extLst>
              <a:ext uri="{FF2B5EF4-FFF2-40B4-BE49-F238E27FC236}">
                <a16:creationId xmlns:a16="http://schemas.microsoft.com/office/drawing/2014/main" id="{B6D03652-D6D6-455D-AFF6-339E3AD69D33}"/>
              </a:ext>
            </a:extLst>
          </p:cNvPr>
          <p:cNvSpPr/>
          <p:nvPr/>
        </p:nvSpPr>
        <p:spPr>
          <a:xfrm>
            <a:off x="263472" y="0"/>
            <a:ext cx="131736" cy="4820134"/>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sp>
        <p:nvSpPr>
          <p:cNvPr id="7" name="Retângulo 7">
            <a:extLst>
              <a:ext uri="{FF2B5EF4-FFF2-40B4-BE49-F238E27FC236}">
                <a16:creationId xmlns:a16="http://schemas.microsoft.com/office/drawing/2014/main" id="{B8CFB0F9-A04C-471F-B1BA-FD450DB82DA1}"/>
              </a:ext>
            </a:extLst>
          </p:cNvPr>
          <p:cNvSpPr/>
          <p:nvPr/>
        </p:nvSpPr>
        <p:spPr>
          <a:xfrm rot="5400000">
            <a:off x="9771872" y="4838161"/>
            <a:ext cx="3942077" cy="10776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8" name="Retângulo 7">
            <a:extLst>
              <a:ext uri="{FF2B5EF4-FFF2-40B4-BE49-F238E27FC236}">
                <a16:creationId xmlns:a16="http://schemas.microsoft.com/office/drawing/2014/main" id="{583F5D45-C11D-2640-6713-34E0ACD49A8B}"/>
              </a:ext>
            </a:extLst>
          </p:cNvPr>
          <p:cNvSpPr/>
          <p:nvPr/>
        </p:nvSpPr>
        <p:spPr>
          <a:xfrm>
            <a:off x="1524000" y="3605048"/>
            <a:ext cx="4782207" cy="2680138"/>
          </a:xfrm>
          <a:custGeom>
            <a:avLst/>
            <a:gdLst>
              <a:gd name="connsiteX0" fmla="*/ 0 w 4782207"/>
              <a:gd name="connsiteY0" fmla="*/ 0 h 2680138"/>
              <a:gd name="connsiteX1" fmla="*/ 693420 w 4782207"/>
              <a:gd name="connsiteY1" fmla="*/ 0 h 2680138"/>
              <a:gd name="connsiteX2" fmla="*/ 1291196 w 4782207"/>
              <a:gd name="connsiteY2" fmla="*/ 0 h 2680138"/>
              <a:gd name="connsiteX3" fmla="*/ 1984616 w 4782207"/>
              <a:gd name="connsiteY3" fmla="*/ 0 h 2680138"/>
              <a:gd name="connsiteX4" fmla="*/ 2582392 w 4782207"/>
              <a:gd name="connsiteY4" fmla="*/ 0 h 2680138"/>
              <a:gd name="connsiteX5" fmla="*/ 3180168 w 4782207"/>
              <a:gd name="connsiteY5" fmla="*/ 0 h 2680138"/>
              <a:gd name="connsiteX6" fmla="*/ 3634477 w 4782207"/>
              <a:gd name="connsiteY6" fmla="*/ 0 h 2680138"/>
              <a:gd name="connsiteX7" fmla="*/ 4184431 w 4782207"/>
              <a:gd name="connsiteY7" fmla="*/ 0 h 2680138"/>
              <a:gd name="connsiteX8" fmla="*/ 4782207 w 4782207"/>
              <a:gd name="connsiteY8" fmla="*/ 0 h 2680138"/>
              <a:gd name="connsiteX9" fmla="*/ 4782207 w 4782207"/>
              <a:gd name="connsiteY9" fmla="*/ 509226 h 2680138"/>
              <a:gd name="connsiteX10" fmla="*/ 4782207 w 4782207"/>
              <a:gd name="connsiteY10" fmla="*/ 991651 h 2680138"/>
              <a:gd name="connsiteX11" fmla="*/ 4782207 w 4782207"/>
              <a:gd name="connsiteY11" fmla="*/ 1527679 h 2680138"/>
              <a:gd name="connsiteX12" fmla="*/ 4782207 w 4782207"/>
              <a:gd name="connsiteY12" fmla="*/ 2036905 h 2680138"/>
              <a:gd name="connsiteX13" fmla="*/ 4782207 w 4782207"/>
              <a:gd name="connsiteY13" fmla="*/ 2680138 h 2680138"/>
              <a:gd name="connsiteX14" fmla="*/ 4088787 w 4782207"/>
              <a:gd name="connsiteY14" fmla="*/ 2680138 h 2680138"/>
              <a:gd name="connsiteX15" fmla="*/ 3538833 w 4782207"/>
              <a:gd name="connsiteY15" fmla="*/ 2680138 h 2680138"/>
              <a:gd name="connsiteX16" fmla="*/ 3036701 w 4782207"/>
              <a:gd name="connsiteY16" fmla="*/ 2680138 h 2680138"/>
              <a:gd name="connsiteX17" fmla="*/ 2534570 w 4782207"/>
              <a:gd name="connsiteY17" fmla="*/ 2680138 h 2680138"/>
              <a:gd name="connsiteX18" fmla="*/ 2080260 w 4782207"/>
              <a:gd name="connsiteY18" fmla="*/ 2680138 h 2680138"/>
              <a:gd name="connsiteX19" fmla="*/ 1578128 w 4782207"/>
              <a:gd name="connsiteY19" fmla="*/ 2680138 h 2680138"/>
              <a:gd name="connsiteX20" fmla="*/ 1028175 w 4782207"/>
              <a:gd name="connsiteY20" fmla="*/ 2680138 h 2680138"/>
              <a:gd name="connsiteX21" fmla="*/ 0 w 4782207"/>
              <a:gd name="connsiteY21" fmla="*/ 2680138 h 2680138"/>
              <a:gd name="connsiteX22" fmla="*/ 0 w 4782207"/>
              <a:gd name="connsiteY22" fmla="*/ 2170912 h 2680138"/>
              <a:gd name="connsiteX23" fmla="*/ 0 w 4782207"/>
              <a:gd name="connsiteY23" fmla="*/ 1581281 h 2680138"/>
              <a:gd name="connsiteX24" fmla="*/ 0 w 4782207"/>
              <a:gd name="connsiteY24" fmla="*/ 991651 h 2680138"/>
              <a:gd name="connsiteX25" fmla="*/ 0 w 4782207"/>
              <a:gd name="connsiteY25" fmla="*/ 0 h 268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82207" h="2680138" extrusionOk="0">
                <a:moveTo>
                  <a:pt x="0" y="0"/>
                </a:moveTo>
                <a:cubicBezTo>
                  <a:pt x="213410" y="-36669"/>
                  <a:pt x="507996" y="36524"/>
                  <a:pt x="693420" y="0"/>
                </a:cubicBezTo>
                <a:cubicBezTo>
                  <a:pt x="878844" y="-36524"/>
                  <a:pt x="1149193" y="69633"/>
                  <a:pt x="1291196" y="0"/>
                </a:cubicBezTo>
                <a:cubicBezTo>
                  <a:pt x="1433199" y="-69633"/>
                  <a:pt x="1649705" y="39030"/>
                  <a:pt x="1984616" y="0"/>
                </a:cubicBezTo>
                <a:cubicBezTo>
                  <a:pt x="2319527" y="-39030"/>
                  <a:pt x="2440591" y="18931"/>
                  <a:pt x="2582392" y="0"/>
                </a:cubicBezTo>
                <a:cubicBezTo>
                  <a:pt x="2724193" y="-18931"/>
                  <a:pt x="3015394" y="33482"/>
                  <a:pt x="3180168" y="0"/>
                </a:cubicBezTo>
                <a:cubicBezTo>
                  <a:pt x="3344942" y="-33482"/>
                  <a:pt x="3480739" y="8334"/>
                  <a:pt x="3634477" y="0"/>
                </a:cubicBezTo>
                <a:cubicBezTo>
                  <a:pt x="3788215" y="-8334"/>
                  <a:pt x="4009650" y="34078"/>
                  <a:pt x="4184431" y="0"/>
                </a:cubicBezTo>
                <a:cubicBezTo>
                  <a:pt x="4359212" y="-34078"/>
                  <a:pt x="4581212" y="7457"/>
                  <a:pt x="4782207" y="0"/>
                </a:cubicBezTo>
                <a:cubicBezTo>
                  <a:pt x="4793932" y="253284"/>
                  <a:pt x="4755166" y="349042"/>
                  <a:pt x="4782207" y="509226"/>
                </a:cubicBezTo>
                <a:cubicBezTo>
                  <a:pt x="4809248" y="669410"/>
                  <a:pt x="4767647" y="810554"/>
                  <a:pt x="4782207" y="991651"/>
                </a:cubicBezTo>
                <a:cubicBezTo>
                  <a:pt x="4796767" y="1172749"/>
                  <a:pt x="4753221" y="1331040"/>
                  <a:pt x="4782207" y="1527679"/>
                </a:cubicBezTo>
                <a:cubicBezTo>
                  <a:pt x="4811193" y="1724318"/>
                  <a:pt x="4765922" y="1881251"/>
                  <a:pt x="4782207" y="2036905"/>
                </a:cubicBezTo>
                <a:cubicBezTo>
                  <a:pt x="4798492" y="2192559"/>
                  <a:pt x="4736818" y="2363156"/>
                  <a:pt x="4782207" y="2680138"/>
                </a:cubicBezTo>
                <a:cubicBezTo>
                  <a:pt x="4477198" y="2727558"/>
                  <a:pt x="4358025" y="2597068"/>
                  <a:pt x="4088787" y="2680138"/>
                </a:cubicBezTo>
                <a:cubicBezTo>
                  <a:pt x="3819549" y="2763208"/>
                  <a:pt x="3728412" y="2622035"/>
                  <a:pt x="3538833" y="2680138"/>
                </a:cubicBezTo>
                <a:cubicBezTo>
                  <a:pt x="3349254" y="2738241"/>
                  <a:pt x="3162483" y="2655007"/>
                  <a:pt x="3036701" y="2680138"/>
                </a:cubicBezTo>
                <a:cubicBezTo>
                  <a:pt x="2910919" y="2705269"/>
                  <a:pt x="2656450" y="2675871"/>
                  <a:pt x="2534570" y="2680138"/>
                </a:cubicBezTo>
                <a:cubicBezTo>
                  <a:pt x="2412690" y="2684405"/>
                  <a:pt x="2198736" y="2649227"/>
                  <a:pt x="2080260" y="2680138"/>
                </a:cubicBezTo>
                <a:cubicBezTo>
                  <a:pt x="1961784" y="2711049"/>
                  <a:pt x="1805046" y="2640179"/>
                  <a:pt x="1578128" y="2680138"/>
                </a:cubicBezTo>
                <a:cubicBezTo>
                  <a:pt x="1351210" y="2720097"/>
                  <a:pt x="1156892" y="2665613"/>
                  <a:pt x="1028175" y="2680138"/>
                </a:cubicBezTo>
                <a:cubicBezTo>
                  <a:pt x="899458" y="2694663"/>
                  <a:pt x="321342" y="2678417"/>
                  <a:pt x="0" y="2680138"/>
                </a:cubicBezTo>
                <a:cubicBezTo>
                  <a:pt x="-17505" y="2462005"/>
                  <a:pt x="3715" y="2397583"/>
                  <a:pt x="0" y="2170912"/>
                </a:cubicBezTo>
                <a:cubicBezTo>
                  <a:pt x="-3715" y="1944241"/>
                  <a:pt x="19280" y="1840636"/>
                  <a:pt x="0" y="1581281"/>
                </a:cubicBezTo>
                <a:cubicBezTo>
                  <a:pt x="-19280" y="1321926"/>
                  <a:pt x="1418" y="1219263"/>
                  <a:pt x="0" y="991651"/>
                </a:cubicBezTo>
                <a:cubicBezTo>
                  <a:pt x="-1418" y="764039"/>
                  <a:pt x="45982" y="316256"/>
                  <a:pt x="0" y="0"/>
                </a:cubicBezTo>
                <a:close/>
              </a:path>
            </a:pathLst>
          </a:custGeom>
          <a:noFill/>
          <a:ln w="57150">
            <a:solidFill>
              <a:srgbClr val="FF0000"/>
            </a:solidFill>
            <a:extLst>
              <a:ext uri="{C807C97D-BFC1-408E-A445-0C87EB9F89A2}">
                <ask:lineSketchStyleProps xmlns:ask="http://schemas.microsoft.com/office/drawing/2018/sketchyshapes" sd="3618707280">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65312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8467725" cy="1038225"/>
          </a:xfrm>
        </p:spPr>
        <p:txBody>
          <a:bodyPr vert="horz" lIns="91440" tIns="45720" rIns="91440" bIns="45720" rtlCol="0" anchor="b">
            <a:noAutofit/>
          </a:bodyPr>
          <a:lstStyle/>
          <a:p>
            <a:r>
              <a:rPr lang="pt-BR" sz="5400" b="1" dirty="0">
                <a:solidFill>
                  <a:schemeClr val="accent5">
                    <a:lumMod val="75000"/>
                  </a:schemeClr>
                </a:solidFill>
                <a:latin typeface="Bahnschrift Light" panose="020B0502040204020203" pitchFamily="34" charset="0"/>
              </a:rPr>
              <a:t>Outras abordagens</a:t>
            </a:r>
          </a:p>
        </p:txBody>
      </p:sp>
      <p:sp>
        <p:nvSpPr>
          <p:cNvPr id="4" name="Retângulo 3">
            <a:extLst>
              <a:ext uri="{FF2B5EF4-FFF2-40B4-BE49-F238E27FC236}">
                <a16:creationId xmlns:a16="http://schemas.microsoft.com/office/drawing/2014/main" id="{B6D03652-D6D6-455D-AFF6-339E3AD69D33}"/>
              </a:ext>
            </a:extLst>
          </p:cNvPr>
          <p:cNvSpPr/>
          <p:nvPr/>
        </p:nvSpPr>
        <p:spPr>
          <a:xfrm>
            <a:off x="0" y="1038225"/>
            <a:ext cx="11677650" cy="113920"/>
          </a:xfrm>
          <a:prstGeom prst="rect">
            <a:avLst/>
          </a:prstGeom>
          <a:gradFill flip="none" rotWithShape="1">
            <a:gsLst>
              <a:gs pos="0">
                <a:srgbClr val="E07521"/>
              </a:gs>
              <a:gs pos="100000">
                <a:srgbClr val="CF4E17"/>
              </a:gs>
              <a:gs pos="100000">
                <a:srgbClr val="CF4E17"/>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a:solidFill>
                <a:schemeClr val="bg1"/>
              </a:solidFill>
            </a:endParaRPr>
          </a:p>
        </p:txBody>
      </p:sp>
      <p:pic>
        <p:nvPicPr>
          <p:cNvPr id="6" name="Picture 6" descr="FATEC SJC">
            <a:extLst>
              <a:ext uri="{FF2B5EF4-FFF2-40B4-BE49-F238E27FC236}">
                <a16:creationId xmlns:a16="http://schemas.microsoft.com/office/drawing/2014/main" id="{CE9E5DB4-DE3D-428F-B404-007CE5D82F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50"/>
          <a:stretch/>
        </p:blipFill>
        <p:spPr bwMode="auto">
          <a:xfrm>
            <a:off x="28834" y="5971760"/>
            <a:ext cx="1000385" cy="876715"/>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7">
            <a:extLst>
              <a:ext uri="{FF2B5EF4-FFF2-40B4-BE49-F238E27FC236}">
                <a16:creationId xmlns:a16="http://schemas.microsoft.com/office/drawing/2014/main" id="{B8CFB0F9-A04C-471F-B1BA-FD450DB82DA1}"/>
              </a:ext>
            </a:extLst>
          </p:cNvPr>
          <p:cNvSpPr/>
          <p:nvPr/>
        </p:nvSpPr>
        <p:spPr>
          <a:xfrm>
            <a:off x="2310262" y="6517481"/>
            <a:ext cx="9881738" cy="113921"/>
          </a:xfrm>
          <a:custGeom>
            <a:avLst/>
            <a:gdLst>
              <a:gd name="connsiteX0" fmla="*/ 0 w 8107017"/>
              <a:gd name="connsiteY0" fmla="*/ 0 h 1769166"/>
              <a:gd name="connsiteX1" fmla="*/ 8107017 w 8107017"/>
              <a:gd name="connsiteY1" fmla="*/ 0 h 1769166"/>
              <a:gd name="connsiteX2" fmla="*/ 8107017 w 8107017"/>
              <a:gd name="connsiteY2" fmla="*/ 1769166 h 1769166"/>
              <a:gd name="connsiteX3" fmla="*/ 0 w 8107017"/>
              <a:gd name="connsiteY3" fmla="*/ 1769166 h 1769166"/>
              <a:gd name="connsiteX4" fmla="*/ 0 w 8107017"/>
              <a:gd name="connsiteY4" fmla="*/ 0 h 1769166"/>
              <a:gd name="connsiteX0" fmla="*/ 0 w 8107017"/>
              <a:gd name="connsiteY0" fmla="*/ 0 h 1789044"/>
              <a:gd name="connsiteX1" fmla="*/ 8107017 w 8107017"/>
              <a:gd name="connsiteY1" fmla="*/ 0 h 1789044"/>
              <a:gd name="connsiteX2" fmla="*/ 8107017 w 8107017"/>
              <a:gd name="connsiteY2" fmla="*/ 1769166 h 1789044"/>
              <a:gd name="connsiteX3" fmla="*/ 1123122 w 8107017"/>
              <a:gd name="connsiteY3" fmla="*/ 1789044 h 1789044"/>
              <a:gd name="connsiteX4" fmla="*/ 0 w 8107017"/>
              <a:gd name="connsiteY4" fmla="*/ 0 h 1789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7017" h="1789044">
                <a:moveTo>
                  <a:pt x="0" y="0"/>
                </a:moveTo>
                <a:lnTo>
                  <a:pt x="8107017" y="0"/>
                </a:lnTo>
                <a:lnTo>
                  <a:pt x="8107017" y="1769166"/>
                </a:lnTo>
                <a:lnTo>
                  <a:pt x="1123122" y="1789044"/>
                </a:lnTo>
                <a:lnTo>
                  <a:pt x="0" y="0"/>
                </a:lnTo>
                <a:close/>
              </a:path>
            </a:pathLst>
          </a:custGeom>
          <a:gradFill flip="none" rotWithShape="1">
            <a:gsLst>
              <a:gs pos="0">
                <a:srgbClr val="006F9A"/>
              </a:gs>
              <a:gs pos="100000">
                <a:srgbClr val="041452"/>
              </a:gs>
              <a:gs pos="100000">
                <a:srgbClr val="006F9A">
                  <a:tint val="23500"/>
                  <a:satMod val="160000"/>
                </a:srgbClr>
              </a:gs>
            </a:gsLst>
            <a:lin ang="0" scaled="1"/>
            <a:tileRect/>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pic>
        <p:nvPicPr>
          <p:cNvPr id="5" name="Picture 4" descr="Um logo com a letra A, com a cor laranja e azul, com uma visão mais voltada para industrial e fundo branco sólido, para a empresa alpha de consultoria em excelência de gestão de produção industrial, com maior qualidade de imagem">
            <a:extLst>
              <a:ext uri="{FF2B5EF4-FFF2-40B4-BE49-F238E27FC236}">
                <a16:creationId xmlns:a16="http://schemas.microsoft.com/office/drawing/2014/main" id="{F4546D94-71CD-42D4-B116-741A7D08A18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786" t="20247" r="20459" b="28346"/>
          <a:stretch/>
        </p:blipFill>
        <p:spPr bwMode="auto">
          <a:xfrm>
            <a:off x="11453363" y="6176963"/>
            <a:ext cx="738637" cy="681037"/>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Agrupar 27">
            <a:extLst>
              <a:ext uri="{FF2B5EF4-FFF2-40B4-BE49-F238E27FC236}">
                <a16:creationId xmlns:a16="http://schemas.microsoft.com/office/drawing/2014/main" id="{D95045B4-61D7-DC84-F642-2A07EB2F8239}"/>
              </a:ext>
            </a:extLst>
          </p:cNvPr>
          <p:cNvGrpSpPr/>
          <p:nvPr/>
        </p:nvGrpSpPr>
        <p:grpSpPr>
          <a:xfrm>
            <a:off x="1248466" y="4331464"/>
            <a:ext cx="1080000" cy="1587096"/>
            <a:chOff x="1248466" y="4331464"/>
            <a:chExt cx="1080000" cy="1587096"/>
          </a:xfrm>
        </p:grpSpPr>
        <p:pic>
          <p:nvPicPr>
            <p:cNvPr id="15" name="Imagem 14">
              <a:extLst>
                <a:ext uri="{FF2B5EF4-FFF2-40B4-BE49-F238E27FC236}">
                  <a16:creationId xmlns:a16="http://schemas.microsoft.com/office/drawing/2014/main" id="{B024FCE5-A7B8-7AA9-45F1-EA668549AAA1}"/>
                </a:ext>
              </a:extLst>
            </p:cNvPr>
            <p:cNvPicPr>
              <a:picLocks noChangeAspect="1"/>
            </p:cNvPicPr>
            <p:nvPr/>
          </p:nvPicPr>
          <p:blipFill>
            <a:blip r:embed="rId5">
              <a:duotone>
                <a:schemeClr val="accent5">
                  <a:shade val="45000"/>
                  <a:satMod val="135000"/>
                </a:schemeClr>
                <a:prstClr val="white"/>
              </a:duotone>
            </a:blip>
            <a:stretch>
              <a:fillRect/>
            </a:stretch>
          </p:blipFill>
          <p:spPr>
            <a:xfrm>
              <a:off x="1248466" y="4331464"/>
              <a:ext cx="1080000" cy="1080000"/>
            </a:xfrm>
            <a:prstGeom prst="rect">
              <a:avLst/>
            </a:prstGeom>
          </p:spPr>
        </p:pic>
        <p:sp>
          <p:nvSpPr>
            <p:cNvPr id="16" name="CaixaDeTexto 15">
              <a:extLst>
                <a:ext uri="{FF2B5EF4-FFF2-40B4-BE49-F238E27FC236}">
                  <a16:creationId xmlns:a16="http://schemas.microsoft.com/office/drawing/2014/main" id="{49397AF3-EDB5-C723-AA57-2B9DE9067AA6}"/>
                </a:ext>
              </a:extLst>
            </p:cNvPr>
            <p:cNvSpPr txBox="1"/>
            <p:nvPr/>
          </p:nvSpPr>
          <p:spPr>
            <a:xfrm>
              <a:off x="1248466" y="5549228"/>
              <a:ext cx="1080000" cy="369332"/>
            </a:xfrm>
            <a:prstGeom prst="rect">
              <a:avLst/>
            </a:prstGeom>
            <a:noFill/>
          </p:spPr>
          <p:txBody>
            <a:bodyPr wrap="square" rtlCol="0">
              <a:spAutoFit/>
            </a:bodyPr>
            <a:lstStyle/>
            <a:p>
              <a:pPr algn="ctr"/>
              <a:r>
                <a:rPr lang="pt-BR" dirty="0">
                  <a:solidFill>
                    <a:srgbClr val="2F5597"/>
                  </a:solidFill>
                </a:rPr>
                <a:t>Espera</a:t>
              </a:r>
            </a:p>
          </p:txBody>
        </p:sp>
      </p:grpSp>
      <p:grpSp>
        <p:nvGrpSpPr>
          <p:cNvPr id="27" name="Agrupar 26">
            <a:extLst>
              <a:ext uri="{FF2B5EF4-FFF2-40B4-BE49-F238E27FC236}">
                <a16:creationId xmlns:a16="http://schemas.microsoft.com/office/drawing/2014/main" id="{78B8FA43-E672-4257-4568-5EF9FEFB82BF}"/>
              </a:ext>
            </a:extLst>
          </p:cNvPr>
          <p:cNvGrpSpPr/>
          <p:nvPr/>
        </p:nvGrpSpPr>
        <p:grpSpPr>
          <a:xfrm>
            <a:off x="2229765" y="2190370"/>
            <a:ext cx="1740824" cy="1587096"/>
            <a:chOff x="2229765" y="2190370"/>
            <a:chExt cx="1740824" cy="1587096"/>
          </a:xfrm>
        </p:grpSpPr>
        <p:pic>
          <p:nvPicPr>
            <p:cNvPr id="10" name="Imagem 9">
              <a:extLst>
                <a:ext uri="{FF2B5EF4-FFF2-40B4-BE49-F238E27FC236}">
                  <a16:creationId xmlns:a16="http://schemas.microsoft.com/office/drawing/2014/main" id="{4FDB3965-8C0F-79F5-5552-1A658961AA91}"/>
                </a:ext>
              </a:extLst>
            </p:cNvPr>
            <p:cNvPicPr>
              <a:picLocks noChangeAspect="1"/>
            </p:cNvPicPr>
            <p:nvPr/>
          </p:nvPicPr>
          <p:blipFill>
            <a:blip r:embed="rId6">
              <a:duotone>
                <a:schemeClr val="accent5">
                  <a:shade val="45000"/>
                  <a:satMod val="135000"/>
                </a:schemeClr>
                <a:prstClr val="white"/>
              </a:duotone>
            </a:blip>
            <a:stretch>
              <a:fillRect/>
            </a:stretch>
          </p:blipFill>
          <p:spPr>
            <a:xfrm>
              <a:off x="2560177" y="2190370"/>
              <a:ext cx="1080000" cy="1080000"/>
            </a:xfrm>
            <a:prstGeom prst="rect">
              <a:avLst/>
            </a:prstGeom>
          </p:spPr>
        </p:pic>
        <p:sp>
          <p:nvSpPr>
            <p:cNvPr id="17" name="CaixaDeTexto 16">
              <a:extLst>
                <a:ext uri="{FF2B5EF4-FFF2-40B4-BE49-F238E27FC236}">
                  <a16:creationId xmlns:a16="http://schemas.microsoft.com/office/drawing/2014/main" id="{D3C4A05D-1C9C-32D7-2C2A-1196A7B66840}"/>
                </a:ext>
              </a:extLst>
            </p:cNvPr>
            <p:cNvSpPr txBox="1"/>
            <p:nvPr/>
          </p:nvSpPr>
          <p:spPr>
            <a:xfrm>
              <a:off x="2229765" y="3408134"/>
              <a:ext cx="1740824" cy="369332"/>
            </a:xfrm>
            <a:prstGeom prst="rect">
              <a:avLst/>
            </a:prstGeom>
            <a:noFill/>
          </p:spPr>
          <p:txBody>
            <a:bodyPr wrap="square" rtlCol="0">
              <a:spAutoFit/>
            </a:bodyPr>
            <a:lstStyle>
              <a:defPPr>
                <a:defRPr lang="pt-BR"/>
              </a:defPPr>
              <a:lvl1pPr algn="ctr">
                <a:defRPr>
                  <a:solidFill>
                    <a:srgbClr val="2F5597"/>
                  </a:solidFill>
                </a:defRPr>
              </a:lvl1pPr>
            </a:lstStyle>
            <a:p>
              <a:r>
                <a:rPr lang="pt-BR" dirty="0"/>
                <a:t>Superprodução</a:t>
              </a:r>
            </a:p>
          </p:txBody>
        </p:sp>
      </p:grpSp>
      <p:grpSp>
        <p:nvGrpSpPr>
          <p:cNvPr id="29" name="Agrupar 28">
            <a:extLst>
              <a:ext uri="{FF2B5EF4-FFF2-40B4-BE49-F238E27FC236}">
                <a16:creationId xmlns:a16="http://schemas.microsoft.com/office/drawing/2014/main" id="{46B18C2C-E644-FE41-8057-8DE840761762}"/>
              </a:ext>
            </a:extLst>
          </p:cNvPr>
          <p:cNvGrpSpPr/>
          <p:nvPr/>
        </p:nvGrpSpPr>
        <p:grpSpPr>
          <a:xfrm>
            <a:off x="3793330" y="4331464"/>
            <a:ext cx="1248004" cy="1587096"/>
            <a:chOff x="3793330" y="4331464"/>
            <a:chExt cx="1248004" cy="1587096"/>
          </a:xfrm>
        </p:grpSpPr>
        <p:pic>
          <p:nvPicPr>
            <p:cNvPr id="11" name="Imagem 10">
              <a:extLst>
                <a:ext uri="{FF2B5EF4-FFF2-40B4-BE49-F238E27FC236}">
                  <a16:creationId xmlns:a16="http://schemas.microsoft.com/office/drawing/2014/main" id="{2379FAF3-8E0B-641D-2EC9-C5D98CC50442}"/>
                </a:ext>
              </a:extLst>
            </p:cNvPr>
            <p:cNvPicPr>
              <a:picLocks noChangeAspect="1"/>
            </p:cNvPicPr>
            <p:nvPr/>
          </p:nvPicPr>
          <p:blipFill>
            <a:blip r:embed="rId7">
              <a:duotone>
                <a:schemeClr val="accent5">
                  <a:shade val="45000"/>
                  <a:satMod val="135000"/>
                </a:schemeClr>
                <a:prstClr val="white"/>
              </a:duotone>
            </a:blip>
            <a:stretch>
              <a:fillRect/>
            </a:stretch>
          </p:blipFill>
          <p:spPr>
            <a:xfrm>
              <a:off x="3871888" y="4331464"/>
              <a:ext cx="1080000" cy="1080000"/>
            </a:xfrm>
            <a:prstGeom prst="rect">
              <a:avLst/>
            </a:prstGeom>
          </p:spPr>
        </p:pic>
        <p:sp>
          <p:nvSpPr>
            <p:cNvPr id="18" name="CaixaDeTexto 17">
              <a:extLst>
                <a:ext uri="{FF2B5EF4-FFF2-40B4-BE49-F238E27FC236}">
                  <a16:creationId xmlns:a16="http://schemas.microsoft.com/office/drawing/2014/main" id="{A173DBAB-1E39-B8B1-E218-585555DB1819}"/>
                </a:ext>
              </a:extLst>
            </p:cNvPr>
            <p:cNvSpPr txBox="1"/>
            <p:nvPr/>
          </p:nvSpPr>
          <p:spPr>
            <a:xfrm>
              <a:off x="3793330" y="5549228"/>
              <a:ext cx="1248004" cy="369332"/>
            </a:xfrm>
            <a:prstGeom prst="rect">
              <a:avLst/>
            </a:prstGeom>
            <a:noFill/>
          </p:spPr>
          <p:txBody>
            <a:bodyPr wrap="square" rtlCol="0">
              <a:spAutoFit/>
            </a:bodyPr>
            <a:lstStyle>
              <a:defPPr>
                <a:defRPr lang="pt-BR"/>
              </a:defPPr>
              <a:lvl1pPr algn="ctr">
                <a:defRPr>
                  <a:solidFill>
                    <a:srgbClr val="2F5597"/>
                  </a:solidFill>
                </a:defRPr>
              </a:lvl1pPr>
            </a:lstStyle>
            <a:p>
              <a:r>
                <a:rPr lang="pt-BR" dirty="0"/>
                <a:t>Estoque</a:t>
              </a:r>
            </a:p>
          </p:txBody>
        </p:sp>
      </p:grpSp>
      <p:grpSp>
        <p:nvGrpSpPr>
          <p:cNvPr id="30" name="Agrupar 29">
            <a:extLst>
              <a:ext uri="{FF2B5EF4-FFF2-40B4-BE49-F238E27FC236}">
                <a16:creationId xmlns:a16="http://schemas.microsoft.com/office/drawing/2014/main" id="{6ABD1141-2213-CA7D-8D8E-C51C00153142}"/>
              </a:ext>
            </a:extLst>
          </p:cNvPr>
          <p:cNvGrpSpPr/>
          <p:nvPr/>
        </p:nvGrpSpPr>
        <p:grpSpPr>
          <a:xfrm>
            <a:off x="6161492" y="4331464"/>
            <a:ext cx="1612296" cy="1587096"/>
            <a:chOff x="6161492" y="4331464"/>
            <a:chExt cx="1612296" cy="1587096"/>
          </a:xfrm>
        </p:grpSpPr>
        <p:pic>
          <p:nvPicPr>
            <p:cNvPr id="13" name="Imagem 12">
              <a:extLst>
                <a:ext uri="{FF2B5EF4-FFF2-40B4-BE49-F238E27FC236}">
                  <a16:creationId xmlns:a16="http://schemas.microsoft.com/office/drawing/2014/main" id="{D777A000-C357-5EE1-F4A6-165AE45DDE5C}"/>
                </a:ext>
              </a:extLst>
            </p:cNvPr>
            <p:cNvPicPr>
              <a:picLocks noChangeAspect="1"/>
            </p:cNvPicPr>
            <p:nvPr/>
          </p:nvPicPr>
          <p:blipFill>
            <a:blip r:embed="rId8">
              <a:duotone>
                <a:schemeClr val="accent5">
                  <a:shade val="45000"/>
                  <a:satMod val="135000"/>
                </a:schemeClr>
                <a:prstClr val="white"/>
              </a:duotone>
            </a:blip>
            <a:stretch>
              <a:fillRect/>
            </a:stretch>
          </p:blipFill>
          <p:spPr>
            <a:xfrm>
              <a:off x="6427640" y="4331464"/>
              <a:ext cx="1080000" cy="1080000"/>
            </a:xfrm>
            <a:prstGeom prst="rect">
              <a:avLst/>
            </a:prstGeom>
          </p:spPr>
        </p:pic>
        <p:sp>
          <p:nvSpPr>
            <p:cNvPr id="20" name="CaixaDeTexto 19">
              <a:extLst>
                <a:ext uri="{FF2B5EF4-FFF2-40B4-BE49-F238E27FC236}">
                  <a16:creationId xmlns:a16="http://schemas.microsoft.com/office/drawing/2014/main" id="{148DA3D0-1100-88F0-9F95-584EE707D198}"/>
                </a:ext>
              </a:extLst>
            </p:cNvPr>
            <p:cNvSpPr txBox="1"/>
            <p:nvPr/>
          </p:nvSpPr>
          <p:spPr>
            <a:xfrm>
              <a:off x="6161492" y="5549228"/>
              <a:ext cx="1612296" cy="369332"/>
            </a:xfrm>
            <a:prstGeom prst="rect">
              <a:avLst/>
            </a:prstGeom>
            <a:noFill/>
          </p:spPr>
          <p:txBody>
            <a:bodyPr wrap="square" rtlCol="0">
              <a:spAutoFit/>
            </a:bodyPr>
            <a:lstStyle/>
            <a:p>
              <a:pPr algn="ctr"/>
              <a:r>
                <a:rPr lang="pt-BR" dirty="0">
                  <a:solidFill>
                    <a:srgbClr val="2F5597"/>
                  </a:solidFill>
                </a:rPr>
                <a:t>Movimentação</a:t>
              </a:r>
            </a:p>
          </p:txBody>
        </p:sp>
      </p:grpSp>
      <p:grpSp>
        <p:nvGrpSpPr>
          <p:cNvPr id="25" name="Agrupar 24">
            <a:extLst>
              <a:ext uri="{FF2B5EF4-FFF2-40B4-BE49-F238E27FC236}">
                <a16:creationId xmlns:a16="http://schemas.microsoft.com/office/drawing/2014/main" id="{E16BD69B-EEE8-7949-4D65-F62A5FD1CF2A}"/>
              </a:ext>
            </a:extLst>
          </p:cNvPr>
          <p:cNvGrpSpPr/>
          <p:nvPr/>
        </p:nvGrpSpPr>
        <p:grpSpPr>
          <a:xfrm>
            <a:off x="7408939" y="2190370"/>
            <a:ext cx="1740824" cy="1816075"/>
            <a:chOff x="7408939" y="2190370"/>
            <a:chExt cx="1740824" cy="1816075"/>
          </a:xfrm>
        </p:grpSpPr>
        <p:pic>
          <p:nvPicPr>
            <p:cNvPr id="12" name="Imagem 11">
              <a:extLst>
                <a:ext uri="{FF2B5EF4-FFF2-40B4-BE49-F238E27FC236}">
                  <a16:creationId xmlns:a16="http://schemas.microsoft.com/office/drawing/2014/main" id="{32468A1D-F683-0CF4-D78D-33BFAFD0199D}"/>
                </a:ext>
              </a:extLst>
            </p:cNvPr>
            <p:cNvPicPr>
              <a:picLocks noChangeAspect="1"/>
            </p:cNvPicPr>
            <p:nvPr/>
          </p:nvPicPr>
          <p:blipFill>
            <a:blip r:embed="rId9">
              <a:duotone>
                <a:schemeClr val="accent5">
                  <a:shade val="45000"/>
                  <a:satMod val="135000"/>
                </a:schemeClr>
                <a:prstClr val="white"/>
              </a:duotone>
            </a:blip>
            <a:stretch>
              <a:fillRect/>
            </a:stretch>
          </p:blipFill>
          <p:spPr>
            <a:xfrm>
              <a:off x="7739351" y="2190370"/>
              <a:ext cx="1080000" cy="1080000"/>
            </a:xfrm>
            <a:prstGeom prst="rect">
              <a:avLst/>
            </a:prstGeom>
          </p:spPr>
        </p:pic>
        <p:sp>
          <p:nvSpPr>
            <p:cNvPr id="21" name="CaixaDeTexto 20">
              <a:extLst>
                <a:ext uri="{FF2B5EF4-FFF2-40B4-BE49-F238E27FC236}">
                  <a16:creationId xmlns:a16="http://schemas.microsoft.com/office/drawing/2014/main" id="{8AE1D844-5255-7804-B123-DC573F1FB38B}"/>
                </a:ext>
              </a:extLst>
            </p:cNvPr>
            <p:cNvSpPr txBox="1"/>
            <p:nvPr/>
          </p:nvSpPr>
          <p:spPr>
            <a:xfrm>
              <a:off x="7408939" y="3360114"/>
              <a:ext cx="1740824" cy="646331"/>
            </a:xfrm>
            <a:prstGeom prst="rect">
              <a:avLst/>
            </a:prstGeom>
            <a:noFill/>
          </p:spPr>
          <p:txBody>
            <a:bodyPr wrap="square" rtlCol="0">
              <a:spAutoFit/>
            </a:bodyPr>
            <a:lstStyle/>
            <a:p>
              <a:pPr algn="ctr"/>
              <a:r>
                <a:rPr lang="pt-BR" dirty="0">
                  <a:solidFill>
                    <a:srgbClr val="2F5597"/>
                  </a:solidFill>
                </a:rPr>
                <a:t>Processo desnecessário</a:t>
              </a:r>
            </a:p>
          </p:txBody>
        </p:sp>
      </p:grpSp>
      <p:grpSp>
        <p:nvGrpSpPr>
          <p:cNvPr id="31" name="Agrupar 30">
            <a:extLst>
              <a:ext uri="{FF2B5EF4-FFF2-40B4-BE49-F238E27FC236}">
                <a16:creationId xmlns:a16="http://schemas.microsoft.com/office/drawing/2014/main" id="{B897EE8C-4E2F-7003-E82A-C6160B74E57C}"/>
              </a:ext>
            </a:extLst>
          </p:cNvPr>
          <p:cNvGrpSpPr/>
          <p:nvPr/>
        </p:nvGrpSpPr>
        <p:grpSpPr>
          <a:xfrm>
            <a:off x="9051060" y="4331464"/>
            <a:ext cx="1082239" cy="1578295"/>
            <a:chOff x="9051060" y="4331464"/>
            <a:chExt cx="1082239" cy="1578295"/>
          </a:xfrm>
        </p:grpSpPr>
        <p:pic>
          <p:nvPicPr>
            <p:cNvPr id="14" name="Imagem 13">
              <a:extLst>
                <a:ext uri="{FF2B5EF4-FFF2-40B4-BE49-F238E27FC236}">
                  <a16:creationId xmlns:a16="http://schemas.microsoft.com/office/drawing/2014/main" id="{B69165E4-A235-FEA4-86F1-375545E01E36}"/>
                </a:ext>
              </a:extLst>
            </p:cNvPr>
            <p:cNvPicPr>
              <a:picLocks noChangeAspect="1"/>
            </p:cNvPicPr>
            <p:nvPr/>
          </p:nvPicPr>
          <p:blipFill>
            <a:blip r:embed="rId10">
              <a:duotone>
                <a:schemeClr val="accent5">
                  <a:shade val="45000"/>
                  <a:satMod val="135000"/>
                </a:schemeClr>
                <a:prstClr val="white"/>
              </a:duotone>
            </a:blip>
            <a:stretch>
              <a:fillRect/>
            </a:stretch>
          </p:blipFill>
          <p:spPr>
            <a:xfrm>
              <a:off x="9051060" y="4331464"/>
              <a:ext cx="1080000" cy="1080000"/>
            </a:xfrm>
            <a:prstGeom prst="rect">
              <a:avLst/>
            </a:prstGeom>
          </p:spPr>
        </p:pic>
        <p:sp>
          <p:nvSpPr>
            <p:cNvPr id="22" name="CaixaDeTexto 21">
              <a:extLst>
                <a:ext uri="{FF2B5EF4-FFF2-40B4-BE49-F238E27FC236}">
                  <a16:creationId xmlns:a16="http://schemas.microsoft.com/office/drawing/2014/main" id="{72D4AA2F-6AC1-0748-11E1-D44360421DA4}"/>
                </a:ext>
              </a:extLst>
            </p:cNvPr>
            <p:cNvSpPr txBox="1"/>
            <p:nvPr/>
          </p:nvSpPr>
          <p:spPr>
            <a:xfrm>
              <a:off x="9053299" y="5540427"/>
              <a:ext cx="1080000" cy="369332"/>
            </a:xfrm>
            <a:prstGeom prst="rect">
              <a:avLst/>
            </a:prstGeom>
            <a:noFill/>
          </p:spPr>
          <p:txBody>
            <a:bodyPr wrap="square" rtlCol="0">
              <a:spAutoFit/>
            </a:bodyPr>
            <a:lstStyle/>
            <a:p>
              <a:pPr algn="ctr"/>
              <a:r>
                <a:rPr lang="pt-BR" dirty="0">
                  <a:solidFill>
                    <a:srgbClr val="2F5597"/>
                  </a:solidFill>
                </a:rPr>
                <a:t>Defeito</a:t>
              </a:r>
            </a:p>
          </p:txBody>
        </p:sp>
      </p:grpSp>
      <p:grpSp>
        <p:nvGrpSpPr>
          <p:cNvPr id="26" name="Agrupar 25">
            <a:extLst>
              <a:ext uri="{FF2B5EF4-FFF2-40B4-BE49-F238E27FC236}">
                <a16:creationId xmlns:a16="http://schemas.microsoft.com/office/drawing/2014/main" id="{CA690FF6-4247-E45C-3B75-F847C6063B7B}"/>
              </a:ext>
            </a:extLst>
          </p:cNvPr>
          <p:cNvGrpSpPr/>
          <p:nvPr/>
        </p:nvGrpSpPr>
        <p:grpSpPr>
          <a:xfrm>
            <a:off x="5090846" y="2190370"/>
            <a:ext cx="1361877" cy="1589685"/>
            <a:chOff x="5090846" y="2190370"/>
            <a:chExt cx="1361877" cy="1589685"/>
          </a:xfrm>
        </p:grpSpPr>
        <p:sp>
          <p:nvSpPr>
            <p:cNvPr id="19" name="CaixaDeTexto 18">
              <a:extLst>
                <a:ext uri="{FF2B5EF4-FFF2-40B4-BE49-F238E27FC236}">
                  <a16:creationId xmlns:a16="http://schemas.microsoft.com/office/drawing/2014/main" id="{9647C188-3932-D825-B8A1-54E051DCA20D}"/>
                </a:ext>
              </a:extLst>
            </p:cNvPr>
            <p:cNvSpPr txBox="1"/>
            <p:nvPr/>
          </p:nvSpPr>
          <p:spPr>
            <a:xfrm>
              <a:off x="5090846" y="3410723"/>
              <a:ext cx="1361877" cy="369332"/>
            </a:xfrm>
            <a:prstGeom prst="rect">
              <a:avLst/>
            </a:prstGeom>
            <a:noFill/>
          </p:spPr>
          <p:txBody>
            <a:bodyPr wrap="square" rtlCol="0">
              <a:spAutoFit/>
            </a:bodyPr>
            <a:lstStyle>
              <a:defPPr>
                <a:defRPr lang="pt-BR"/>
              </a:defPPr>
              <a:lvl1pPr algn="ctr">
                <a:defRPr>
                  <a:solidFill>
                    <a:srgbClr val="2F5597"/>
                  </a:solidFill>
                </a:defRPr>
              </a:lvl1pPr>
            </a:lstStyle>
            <a:p>
              <a:r>
                <a:rPr lang="pt-BR" dirty="0"/>
                <a:t>Transporte</a:t>
              </a:r>
            </a:p>
          </p:txBody>
        </p:sp>
        <p:pic>
          <p:nvPicPr>
            <p:cNvPr id="23" name="Imagem 22">
              <a:extLst>
                <a:ext uri="{FF2B5EF4-FFF2-40B4-BE49-F238E27FC236}">
                  <a16:creationId xmlns:a16="http://schemas.microsoft.com/office/drawing/2014/main" id="{DE76CB75-0571-917C-0D09-16F5EA57C53B}"/>
                </a:ext>
              </a:extLst>
            </p:cNvPr>
            <p:cNvPicPr>
              <a:picLocks noChangeAspect="1"/>
            </p:cNvPicPr>
            <p:nvPr/>
          </p:nvPicPr>
          <p:blipFill>
            <a:blip r:embed="rId11">
              <a:duotone>
                <a:schemeClr val="accent5">
                  <a:shade val="45000"/>
                  <a:satMod val="135000"/>
                </a:schemeClr>
                <a:prstClr val="white"/>
              </a:duotone>
            </a:blip>
            <a:stretch>
              <a:fillRect/>
            </a:stretch>
          </p:blipFill>
          <p:spPr>
            <a:xfrm>
              <a:off x="5231785" y="2190370"/>
              <a:ext cx="1080000" cy="1080000"/>
            </a:xfrm>
            <a:prstGeom prst="rect">
              <a:avLst/>
            </a:prstGeom>
          </p:spPr>
        </p:pic>
      </p:grpSp>
      <p:sp>
        <p:nvSpPr>
          <p:cNvPr id="24" name="Espaço Reservado para Conteúdo 2">
            <a:extLst>
              <a:ext uri="{FF2B5EF4-FFF2-40B4-BE49-F238E27FC236}">
                <a16:creationId xmlns:a16="http://schemas.microsoft.com/office/drawing/2014/main" id="{C2F3303A-0A9E-D0A1-F813-CD686E65C96D}"/>
              </a:ext>
            </a:extLst>
          </p:cNvPr>
          <p:cNvSpPr>
            <a:spLocks noGrp="1"/>
          </p:cNvSpPr>
          <p:nvPr>
            <p:ph idx="1"/>
          </p:nvPr>
        </p:nvSpPr>
        <p:spPr>
          <a:xfrm>
            <a:off x="726440" y="1441052"/>
            <a:ext cx="4505345" cy="608965"/>
          </a:xfrm>
        </p:spPr>
        <p:txBody>
          <a:bodyPr vert="horz" lIns="91440" tIns="45720" rIns="91440" bIns="45720" rtlCol="0" anchor="t">
            <a:noAutofit/>
          </a:bodyPr>
          <a:lstStyle/>
          <a:p>
            <a:pPr marL="0" indent="0">
              <a:lnSpc>
                <a:spcPct val="100000"/>
              </a:lnSpc>
              <a:spcBef>
                <a:spcPct val="0"/>
              </a:spcBef>
              <a:buNone/>
            </a:pPr>
            <a:r>
              <a:rPr lang="pt-BR" b="1" dirty="0">
                <a:solidFill>
                  <a:schemeClr val="accent5">
                    <a:lumMod val="75000"/>
                  </a:schemeClr>
                </a:solidFill>
                <a:latin typeface="Bahnschrift Light" panose="020B0502040204020203" pitchFamily="34" charset="0"/>
                <a:ea typeface="+mj-ea"/>
                <a:cs typeface="+mj-cs"/>
              </a:rPr>
              <a:t>7 desperdícios do Lean:</a:t>
            </a:r>
            <a:endParaRPr lang="pt-BR" dirty="0">
              <a:solidFill>
                <a:schemeClr val="accent5">
                  <a:lumMod val="75000"/>
                </a:schemeClr>
              </a:solidFill>
              <a:latin typeface="Bahnschrift Light" panose="020B0502040204020203" pitchFamily="34" charset="0"/>
              <a:ea typeface="+mj-ea"/>
              <a:cs typeface="+mj-cs"/>
            </a:endParaRPr>
          </a:p>
        </p:txBody>
      </p:sp>
    </p:spTree>
    <p:extLst>
      <p:ext uri="{BB962C8B-B14F-4D97-AF65-F5344CB8AC3E}">
        <p14:creationId xmlns:p14="http://schemas.microsoft.com/office/powerpoint/2010/main" val="380636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2C705C51D22EA46A93DBD1077C57859" ma:contentTypeVersion="8" ma:contentTypeDescription="Crie um novo documento." ma:contentTypeScope="" ma:versionID="301b440b982946c2b50b1efeff0a3467">
  <xsd:schema xmlns:xsd="http://www.w3.org/2001/XMLSchema" xmlns:xs="http://www.w3.org/2001/XMLSchema" xmlns:p="http://schemas.microsoft.com/office/2006/metadata/properties" xmlns:ns2="80095c83-e941-4054-a04c-f6101111da17" targetNamespace="http://schemas.microsoft.com/office/2006/metadata/properties" ma:root="true" ma:fieldsID="43f7c2bfad8595e51a2b32fba7205da3" ns2:_="">
    <xsd:import namespace="80095c83-e941-4054-a04c-f6101111da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095c83-e941-4054-a04c-f6101111da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B4D896-CC0B-468D-A695-E1BB83E7668B}">
  <ds:schemaRefs>
    <ds:schemaRef ds:uri="http://schemas.microsoft.com/sharepoint/v3/contenttype/forms"/>
  </ds:schemaRefs>
</ds:datastoreItem>
</file>

<file path=customXml/itemProps2.xml><?xml version="1.0" encoding="utf-8"?>
<ds:datastoreItem xmlns:ds="http://schemas.openxmlformats.org/officeDocument/2006/customXml" ds:itemID="{0336C958-6C61-4573-A5F6-008E8CFDD6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095c83-e941-4054-a04c-f6101111da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21A3CE-31E1-4A2B-9825-FF831DEC509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937</TotalTime>
  <Words>339</Words>
  <Application>Microsoft Office PowerPoint</Application>
  <PresentationFormat>Widescreen</PresentationFormat>
  <Paragraphs>69</Paragraphs>
  <Slides>14</Slides>
  <Notes>0</Notes>
  <HiddenSlides>0</HiddenSlides>
  <MMClips>0</MMClips>
  <ScaleCrop>false</ScaleCrop>
  <HeadingPairs>
    <vt:vector size="4" baseType="variant">
      <vt:variant>
        <vt:lpstr>Tema</vt:lpstr>
      </vt:variant>
      <vt:variant>
        <vt:i4>1</vt:i4>
      </vt:variant>
      <vt:variant>
        <vt:lpstr>Títulos de slides</vt:lpstr>
      </vt:variant>
      <vt:variant>
        <vt:i4>14</vt:i4>
      </vt:variant>
    </vt:vector>
  </HeadingPairs>
  <TitlesOfParts>
    <vt:vector size="15" baseType="lpstr">
      <vt:lpstr>Tema do Office</vt:lpstr>
      <vt:lpstr>Apresentação do PowerPoint</vt:lpstr>
      <vt:lpstr>lpha</vt:lpstr>
      <vt:lpstr>Integrantes</vt:lpstr>
      <vt:lpstr>Índice</vt:lpstr>
      <vt:lpstr>Visita a empresa</vt:lpstr>
      <vt:lpstr>VSM</vt:lpstr>
      <vt:lpstr>VSM</vt:lpstr>
      <vt:lpstr>VSM</vt:lpstr>
      <vt:lpstr>Outras abordagens</vt:lpstr>
      <vt:lpstr>Outras abordagens</vt:lpstr>
      <vt:lpstr>Outra possível abordagem</vt:lpstr>
      <vt:lpstr>Possíveis soluções</vt:lpstr>
      <vt:lpstr>Considerações Finais</vt:lpstr>
      <vt:lpstr>lpha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dc:title>
  <dc:creator>meupc</dc:creator>
  <cp:lastModifiedBy>IGOR ALMEIDA MARTINS DA SILVA</cp:lastModifiedBy>
  <cp:revision>39</cp:revision>
  <dcterms:created xsi:type="dcterms:W3CDTF">2023-09-18T19:12:04Z</dcterms:created>
  <dcterms:modified xsi:type="dcterms:W3CDTF">2023-10-16T23:27:04Z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0x01010002C705C51D22EA46A93DBD1077C57859</vt:lpwstr>
  </property>
</Properties>
</file>