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65A65-9ACF-4A6A-BB8B-8A27897C44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FB48F2-25AF-4087-B020-EDCE4C1554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1CE27F-3D61-4FB6-8BFE-9C62B04A9412}"/>
              </a:ext>
            </a:extLst>
          </p:cNvPr>
          <p:cNvSpPr>
            <a:spLocks noGrp="1"/>
          </p:cNvSpPr>
          <p:nvPr>
            <p:ph type="dt" sz="half" idx="10"/>
          </p:nvPr>
        </p:nvSpPr>
        <p:spPr/>
        <p:txBody>
          <a:bodyPr/>
          <a:lstStyle/>
          <a:p>
            <a:fld id="{49C7BADA-7BE2-4004-9E2A-A46D10D65AFE}" type="datetimeFigureOut">
              <a:rPr lang="en-US" smtClean="0"/>
              <a:t>1/26/2021</a:t>
            </a:fld>
            <a:endParaRPr lang="en-US"/>
          </a:p>
        </p:txBody>
      </p:sp>
      <p:sp>
        <p:nvSpPr>
          <p:cNvPr id="5" name="Footer Placeholder 4">
            <a:extLst>
              <a:ext uri="{FF2B5EF4-FFF2-40B4-BE49-F238E27FC236}">
                <a16:creationId xmlns:a16="http://schemas.microsoft.com/office/drawing/2014/main" id="{491956F7-6A06-4073-B33A-B67E1C8E0A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23E58B-B50B-4D43-99E3-56DAEED88A6F}"/>
              </a:ext>
            </a:extLst>
          </p:cNvPr>
          <p:cNvSpPr>
            <a:spLocks noGrp="1"/>
          </p:cNvSpPr>
          <p:nvPr>
            <p:ph type="sldNum" sz="quarter" idx="12"/>
          </p:nvPr>
        </p:nvSpPr>
        <p:spPr/>
        <p:txBody>
          <a:bodyPr/>
          <a:lstStyle/>
          <a:p>
            <a:fld id="{052C9DAD-5AF0-4EEB-92D8-62789E5AC2E8}" type="slidenum">
              <a:rPr lang="en-US" smtClean="0"/>
              <a:t>‹#›</a:t>
            </a:fld>
            <a:endParaRPr lang="en-US"/>
          </a:p>
        </p:txBody>
      </p:sp>
    </p:spTree>
    <p:extLst>
      <p:ext uri="{BB962C8B-B14F-4D97-AF65-F5344CB8AC3E}">
        <p14:creationId xmlns:p14="http://schemas.microsoft.com/office/powerpoint/2010/main" val="1782404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553BA-3107-4BCA-8407-555E82DD69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53E75A-CCB8-4FB4-BD2A-8158B033C1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E87843-F5B3-442F-ACC1-1B755A3BE99A}"/>
              </a:ext>
            </a:extLst>
          </p:cNvPr>
          <p:cNvSpPr>
            <a:spLocks noGrp="1"/>
          </p:cNvSpPr>
          <p:nvPr>
            <p:ph type="dt" sz="half" idx="10"/>
          </p:nvPr>
        </p:nvSpPr>
        <p:spPr/>
        <p:txBody>
          <a:bodyPr/>
          <a:lstStyle/>
          <a:p>
            <a:fld id="{49C7BADA-7BE2-4004-9E2A-A46D10D65AFE}" type="datetimeFigureOut">
              <a:rPr lang="en-US" smtClean="0"/>
              <a:t>1/26/2021</a:t>
            </a:fld>
            <a:endParaRPr lang="en-US"/>
          </a:p>
        </p:txBody>
      </p:sp>
      <p:sp>
        <p:nvSpPr>
          <p:cNvPr id="5" name="Footer Placeholder 4">
            <a:extLst>
              <a:ext uri="{FF2B5EF4-FFF2-40B4-BE49-F238E27FC236}">
                <a16:creationId xmlns:a16="http://schemas.microsoft.com/office/drawing/2014/main" id="{D5F5154F-A2A4-4831-B66D-1FCA9A9348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B35EBD-B3B0-4E95-87CB-2F100DEFD785}"/>
              </a:ext>
            </a:extLst>
          </p:cNvPr>
          <p:cNvSpPr>
            <a:spLocks noGrp="1"/>
          </p:cNvSpPr>
          <p:nvPr>
            <p:ph type="sldNum" sz="quarter" idx="12"/>
          </p:nvPr>
        </p:nvSpPr>
        <p:spPr/>
        <p:txBody>
          <a:bodyPr/>
          <a:lstStyle/>
          <a:p>
            <a:fld id="{052C9DAD-5AF0-4EEB-92D8-62789E5AC2E8}" type="slidenum">
              <a:rPr lang="en-US" smtClean="0"/>
              <a:t>‹#›</a:t>
            </a:fld>
            <a:endParaRPr lang="en-US"/>
          </a:p>
        </p:txBody>
      </p:sp>
    </p:spTree>
    <p:extLst>
      <p:ext uri="{BB962C8B-B14F-4D97-AF65-F5344CB8AC3E}">
        <p14:creationId xmlns:p14="http://schemas.microsoft.com/office/powerpoint/2010/main" val="2171147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33488E-3C7A-4FC8-901F-90537D2123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1412BA-41A2-48BA-AEBE-5E17EF44C2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4F0958-B6F4-47FE-8ECC-0BC97F779367}"/>
              </a:ext>
            </a:extLst>
          </p:cNvPr>
          <p:cNvSpPr>
            <a:spLocks noGrp="1"/>
          </p:cNvSpPr>
          <p:nvPr>
            <p:ph type="dt" sz="half" idx="10"/>
          </p:nvPr>
        </p:nvSpPr>
        <p:spPr/>
        <p:txBody>
          <a:bodyPr/>
          <a:lstStyle/>
          <a:p>
            <a:fld id="{49C7BADA-7BE2-4004-9E2A-A46D10D65AFE}" type="datetimeFigureOut">
              <a:rPr lang="en-US" smtClean="0"/>
              <a:t>1/26/2021</a:t>
            </a:fld>
            <a:endParaRPr lang="en-US"/>
          </a:p>
        </p:txBody>
      </p:sp>
      <p:sp>
        <p:nvSpPr>
          <p:cNvPr id="5" name="Footer Placeholder 4">
            <a:extLst>
              <a:ext uri="{FF2B5EF4-FFF2-40B4-BE49-F238E27FC236}">
                <a16:creationId xmlns:a16="http://schemas.microsoft.com/office/drawing/2014/main" id="{AEAF9C06-11B7-49BF-BA21-27AB7D5CE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9C9342-07C3-4620-ABFF-0E714774F91A}"/>
              </a:ext>
            </a:extLst>
          </p:cNvPr>
          <p:cNvSpPr>
            <a:spLocks noGrp="1"/>
          </p:cNvSpPr>
          <p:nvPr>
            <p:ph type="sldNum" sz="quarter" idx="12"/>
          </p:nvPr>
        </p:nvSpPr>
        <p:spPr/>
        <p:txBody>
          <a:bodyPr/>
          <a:lstStyle/>
          <a:p>
            <a:fld id="{052C9DAD-5AF0-4EEB-92D8-62789E5AC2E8}" type="slidenum">
              <a:rPr lang="en-US" smtClean="0"/>
              <a:t>‹#›</a:t>
            </a:fld>
            <a:endParaRPr lang="en-US"/>
          </a:p>
        </p:txBody>
      </p:sp>
    </p:spTree>
    <p:extLst>
      <p:ext uri="{BB962C8B-B14F-4D97-AF65-F5344CB8AC3E}">
        <p14:creationId xmlns:p14="http://schemas.microsoft.com/office/powerpoint/2010/main" val="2744607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A0D8E-3929-43A3-86CC-8D784892D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60C836-6FD0-40E5-BF11-40FA0D18A5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55EA27-12F1-400D-96C6-38A64967BB73}"/>
              </a:ext>
            </a:extLst>
          </p:cNvPr>
          <p:cNvSpPr>
            <a:spLocks noGrp="1"/>
          </p:cNvSpPr>
          <p:nvPr>
            <p:ph type="dt" sz="half" idx="10"/>
          </p:nvPr>
        </p:nvSpPr>
        <p:spPr/>
        <p:txBody>
          <a:bodyPr/>
          <a:lstStyle/>
          <a:p>
            <a:fld id="{49C7BADA-7BE2-4004-9E2A-A46D10D65AFE}" type="datetimeFigureOut">
              <a:rPr lang="en-US" smtClean="0"/>
              <a:t>1/26/2021</a:t>
            </a:fld>
            <a:endParaRPr lang="en-US"/>
          </a:p>
        </p:txBody>
      </p:sp>
      <p:sp>
        <p:nvSpPr>
          <p:cNvPr id="5" name="Footer Placeholder 4">
            <a:extLst>
              <a:ext uri="{FF2B5EF4-FFF2-40B4-BE49-F238E27FC236}">
                <a16:creationId xmlns:a16="http://schemas.microsoft.com/office/drawing/2014/main" id="{4E11ABAF-CAC6-43CA-AB37-A3197AFA04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1C27B2-3991-4D92-8587-CB411E00A5BE}"/>
              </a:ext>
            </a:extLst>
          </p:cNvPr>
          <p:cNvSpPr>
            <a:spLocks noGrp="1"/>
          </p:cNvSpPr>
          <p:nvPr>
            <p:ph type="sldNum" sz="quarter" idx="12"/>
          </p:nvPr>
        </p:nvSpPr>
        <p:spPr/>
        <p:txBody>
          <a:bodyPr/>
          <a:lstStyle/>
          <a:p>
            <a:fld id="{052C9DAD-5AF0-4EEB-92D8-62789E5AC2E8}" type="slidenum">
              <a:rPr lang="en-US" smtClean="0"/>
              <a:t>‹#›</a:t>
            </a:fld>
            <a:endParaRPr lang="en-US"/>
          </a:p>
        </p:txBody>
      </p:sp>
    </p:spTree>
    <p:extLst>
      <p:ext uri="{BB962C8B-B14F-4D97-AF65-F5344CB8AC3E}">
        <p14:creationId xmlns:p14="http://schemas.microsoft.com/office/powerpoint/2010/main" val="4096936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CB6C2-33BA-4C91-A31F-B509F184F6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332386-FE8F-43C7-BEC8-D701C2F2C7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A9C1FA-44A6-4D1A-BC73-9FACBF58560C}"/>
              </a:ext>
            </a:extLst>
          </p:cNvPr>
          <p:cNvSpPr>
            <a:spLocks noGrp="1"/>
          </p:cNvSpPr>
          <p:nvPr>
            <p:ph type="dt" sz="half" idx="10"/>
          </p:nvPr>
        </p:nvSpPr>
        <p:spPr/>
        <p:txBody>
          <a:bodyPr/>
          <a:lstStyle/>
          <a:p>
            <a:fld id="{49C7BADA-7BE2-4004-9E2A-A46D10D65AFE}" type="datetimeFigureOut">
              <a:rPr lang="en-US" smtClean="0"/>
              <a:t>1/26/2021</a:t>
            </a:fld>
            <a:endParaRPr lang="en-US"/>
          </a:p>
        </p:txBody>
      </p:sp>
      <p:sp>
        <p:nvSpPr>
          <p:cNvPr id="5" name="Footer Placeholder 4">
            <a:extLst>
              <a:ext uri="{FF2B5EF4-FFF2-40B4-BE49-F238E27FC236}">
                <a16:creationId xmlns:a16="http://schemas.microsoft.com/office/drawing/2014/main" id="{E7619F37-FDF8-47B2-B132-FE8BE156E4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D00BB-99FF-4CC6-B774-A01BA4D4C21A}"/>
              </a:ext>
            </a:extLst>
          </p:cNvPr>
          <p:cNvSpPr>
            <a:spLocks noGrp="1"/>
          </p:cNvSpPr>
          <p:nvPr>
            <p:ph type="sldNum" sz="quarter" idx="12"/>
          </p:nvPr>
        </p:nvSpPr>
        <p:spPr/>
        <p:txBody>
          <a:bodyPr/>
          <a:lstStyle/>
          <a:p>
            <a:fld id="{052C9DAD-5AF0-4EEB-92D8-62789E5AC2E8}" type="slidenum">
              <a:rPr lang="en-US" smtClean="0"/>
              <a:t>‹#›</a:t>
            </a:fld>
            <a:endParaRPr lang="en-US"/>
          </a:p>
        </p:txBody>
      </p:sp>
    </p:spTree>
    <p:extLst>
      <p:ext uri="{BB962C8B-B14F-4D97-AF65-F5344CB8AC3E}">
        <p14:creationId xmlns:p14="http://schemas.microsoft.com/office/powerpoint/2010/main" val="3394244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6445B-2484-42AA-A08A-66FD778C8E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9EF1FE-A4E3-4589-ABB4-1A2607E394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7153DC-5A6D-4031-B42F-61159AA8FA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47B1FB-777E-43DE-A9BB-F4761911AE41}"/>
              </a:ext>
            </a:extLst>
          </p:cNvPr>
          <p:cNvSpPr>
            <a:spLocks noGrp="1"/>
          </p:cNvSpPr>
          <p:nvPr>
            <p:ph type="dt" sz="half" idx="10"/>
          </p:nvPr>
        </p:nvSpPr>
        <p:spPr/>
        <p:txBody>
          <a:bodyPr/>
          <a:lstStyle/>
          <a:p>
            <a:fld id="{49C7BADA-7BE2-4004-9E2A-A46D10D65AFE}" type="datetimeFigureOut">
              <a:rPr lang="en-US" smtClean="0"/>
              <a:t>1/26/2021</a:t>
            </a:fld>
            <a:endParaRPr lang="en-US"/>
          </a:p>
        </p:txBody>
      </p:sp>
      <p:sp>
        <p:nvSpPr>
          <p:cNvPr id="6" name="Footer Placeholder 5">
            <a:extLst>
              <a:ext uri="{FF2B5EF4-FFF2-40B4-BE49-F238E27FC236}">
                <a16:creationId xmlns:a16="http://schemas.microsoft.com/office/drawing/2014/main" id="{64524744-9E80-4F23-9A89-80CD07A30E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D35873-319A-4207-80A4-FB9B46164539}"/>
              </a:ext>
            </a:extLst>
          </p:cNvPr>
          <p:cNvSpPr>
            <a:spLocks noGrp="1"/>
          </p:cNvSpPr>
          <p:nvPr>
            <p:ph type="sldNum" sz="quarter" idx="12"/>
          </p:nvPr>
        </p:nvSpPr>
        <p:spPr/>
        <p:txBody>
          <a:bodyPr/>
          <a:lstStyle/>
          <a:p>
            <a:fld id="{052C9DAD-5AF0-4EEB-92D8-62789E5AC2E8}" type="slidenum">
              <a:rPr lang="en-US" smtClean="0"/>
              <a:t>‹#›</a:t>
            </a:fld>
            <a:endParaRPr lang="en-US"/>
          </a:p>
        </p:txBody>
      </p:sp>
    </p:spTree>
    <p:extLst>
      <p:ext uri="{BB962C8B-B14F-4D97-AF65-F5344CB8AC3E}">
        <p14:creationId xmlns:p14="http://schemas.microsoft.com/office/powerpoint/2010/main" val="3992070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43AD2-B753-4B5B-BF9C-ABD574899C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2636B9-A136-42FA-B917-C4B02CF67D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0B6D55-0449-4790-97E9-2FC71D4129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80C29D-0229-4B36-8E6D-CD8F917168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EB5C6D-A6DB-4C23-8393-63F0577CA4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2C8901-00BC-4B49-9516-465BB40C6F29}"/>
              </a:ext>
            </a:extLst>
          </p:cNvPr>
          <p:cNvSpPr>
            <a:spLocks noGrp="1"/>
          </p:cNvSpPr>
          <p:nvPr>
            <p:ph type="dt" sz="half" idx="10"/>
          </p:nvPr>
        </p:nvSpPr>
        <p:spPr/>
        <p:txBody>
          <a:bodyPr/>
          <a:lstStyle/>
          <a:p>
            <a:fld id="{49C7BADA-7BE2-4004-9E2A-A46D10D65AFE}" type="datetimeFigureOut">
              <a:rPr lang="en-US" smtClean="0"/>
              <a:t>1/26/2021</a:t>
            </a:fld>
            <a:endParaRPr lang="en-US"/>
          </a:p>
        </p:txBody>
      </p:sp>
      <p:sp>
        <p:nvSpPr>
          <p:cNvPr id="8" name="Footer Placeholder 7">
            <a:extLst>
              <a:ext uri="{FF2B5EF4-FFF2-40B4-BE49-F238E27FC236}">
                <a16:creationId xmlns:a16="http://schemas.microsoft.com/office/drawing/2014/main" id="{406CE1A2-3287-4AEA-8871-19AEFB795C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0E22A7-23B2-4C9E-8EF6-DB2A87C5ADE1}"/>
              </a:ext>
            </a:extLst>
          </p:cNvPr>
          <p:cNvSpPr>
            <a:spLocks noGrp="1"/>
          </p:cNvSpPr>
          <p:nvPr>
            <p:ph type="sldNum" sz="quarter" idx="12"/>
          </p:nvPr>
        </p:nvSpPr>
        <p:spPr/>
        <p:txBody>
          <a:bodyPr/>
          <a:lstStyle/>
          <a:p>
            <a:fld id="{052C9DAD-5AF0-4EEB-92D8-62789E5AC2E8}" type="slidenum">
              <a:rPr lang="en-US" smtClean="0"/>
              <a:t>‹#›</a:t>
            </a:fld>
            <a:endParaRPr lang="en-US"/>
          </a:p>
        </p:txBody>
      </p:sp>
    </p:spTree>
    <p:extLst>
      <p:ext uri="{BB962C8B-B14F-4D97-AF65-F5344CB8AC3E}">
        <p14:creationId xmlns:p14="http://schemas.microsoft.com/office/powerpoint/2010/main" val="2090080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DA6F8-FC39-47F8-BDDA-D7572DBD7C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E89319-BF8E-4F28-B4A7-6528687A0626}"/>
              </a:ext>
            </a:extLst>
          </p:cNvPr>
          <p:cNvSpPr>
            <a:spLocks noGrp="1"/>
          </p:cNvSpPr>
          <p:nvPr>
            <p:ph type="dt" sz="half" idx="10"/>
          </p:nvPr>
        </p:nvSpPr>
        <p:spPr/>
        <p:txBody>
          <a:bodyPr/>
          <a:lstStyle/>
          <a:p>
            <a:fld id="{49C7BADA-7BE2-4004-9E2A-A46D10D65AFE}" type="datetimeFigureOut">
              <a:rPr lang="en-US" smtClean="0"/>
              <a:t>1/26/2021</a:t>
            </a:fld>
            <a:endParaRPr lang="en-US"/>
          </a:p>
        </p:txBody>
      </p:sp>
      <p:sp>
        <p:nvSpPr>
          <p:cNvPr id="4" name="Footer Placeholder 3">
            <a:extLst>
              <a:ext uri="{FF2B5EF4-FFF2-40B4-BE49-F238E27FC236}">
                <a16:creationId xmlns:a16="http://schemas.microsoft.com/office/drawing/2014/main" id="{05B0488E-F58A-447B-8DC8-A1E129BC37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0BBF53-C168-4A84-B914-932F9F6C72C1}"/>
              </a:ext>
            </a:extLst>
          </p:cNvPr>
          <p:cNvSpPr>
            <a:spLocks noGrp="1"/>
          </p:cNvSpPr>
          <p:nvPr>
            <p:ph type="sldNum" sz="quarter" idx="12"/>
          </p:nvPr>
        </p:nvSpPr>
        <p:spPr/>
        <p:txBody>
          <a:bodyPr/>
          <a:lstStyle/>
          <a:p>
            <a:fld id="{052C9DAD-5AF0-4EEB-92D8-62789E5AC2E8}" type="slidenum">
              <a:rPr lang="en-US" smtClean="0"/>
              <a:t>‹#›</a:t>
            </a:fld>
            <a:endParaRPr lang="en-US"/>
          </a:p>
        </p:txBody>
      </p:sp>
    </p:spTree>
    <p:extLst>
      <p:ext uri="{BB962C8B-B14F-4D97-AF65-F5344CB8AC3E}">
        <p14:creationId xmlns:p14="http://schemas.microsoft.com/office/powerpoint/2010/main" val="2868675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702D60-BED9-46AD-AC9D-8B7856A3B593}"/>
              </a:ext>
            </a:extLst>
          </p:cNvPr>
          <p:cNvSpPr>
            <a:spLocks noGrp="1"/>
          </p:cNvSpPr>
          <p:nvPr>
            <p:ph type="dt" sz="half" idx="10"/>
          </p:nvPr>
        </p:nvSpPr>
        <p:spPr/>
        <p:txBody>
          <a:bodyPr/>
          <a:lstStyle/>
          <a:p>
            <a:fld id="{49C7BADA-7BE2-4004-9E2A-A46D10D65AFE}" type="datetimeFigureOut">
              <a:rPr lang="en-US" smtClean="0"/>
              <a:t>1/26/2021</a:t>
            </a:fld>
            <a:endParaRPr lang="en-US"/>
          </a:p>
        </p:txBody>
      </p:sp>
      <p:sp>
        <p:nvSpPr>
          <p:cNvPr id="3" name="Footer Placeholder 2">
            <a:extLst>
              <a:ext uri="{FF2B5EF4-FFF2-40B4-BE49-F238E27FC236}">
                <a16:creationId xmlns:a16="http://schemas.microsoft.com/office/drawing/2014/main" id="{F107C0EA-973E-4155-BC70-FB062F55E1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05A739-AB35-412C-9E1F-DA1184FE9D39}"/>
              </a:ext>
            </a:extLst>
          </p:cNvPr>
          <p:cNvSpPr>
            <a:spLocks noGrp="1"/>
          </p:cNvSpPr>
          <p:nvPr>
            <p:ph type="sldNum" sz="quarter" idx="12"/>
          </p:nvPr>
        </p:nvSpPr>
        <p:spPr/>
        <p:txBody>
          <a:bodyPr/>
          <a:lstStyle/>
          <a:p>
            <a:fld id="{052C9DAD-5AF0-4EEB-92D8-62789E5AC2E8}" type="slidenum">
              <a:rPr lang="en-US" smtClean="0"/>
              <a:t>‹#›</a:t>
            </a:fld>
            <a:endParaRPr lang="en-US"/>
          </a:p>
        </p:txBody>
      </p:sp>
    </p:spTree>
    <p:extLst>
      <p:ext uri="{BB962C8B-B14F-4D97-AF65-F5344CB8AC3E}">
        <p14:creationId xmlns:p14="http://schemas.microsoft.com/office/powerpoint/2010/main" val="281229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44257-BE3F-44CA-A9E4-7C09DE866D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2E2F0D-772D-4299-9354-2A7C17E187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DE6C68-FFAE-47A1-AC3D-67F0C812B5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5F04C0-70B2-4364-97FE-519A55F0DE86}"/>
              </a:ext>
            </a:extLst>
          </p:cNvPr>
          <p:cNvSpPr>
            <a:spLocks noGrp="1"/>
          </p:cNvSpPr>
          <p:nvPr>
            <p:ph type="dt" sz="half" idx="10"/>
          </p:nvPr>
        </p:nvSpPr>
        <p:spPr/>
        <p:txBody>
          <a:bodyPr/>
          <a:lstStyle/>
          <a:p>
            <a:fld id="{49C7BADA-7BE2-4004-9E2A-A46D10D65AFE}" type="datetimeFigureOut">
              <a:rPr lang="en-US" smtClean="0"/>
              <a:t>1/26/2021</a:t>
            </a:fld>
            <a:endParaRPr lang="en-US"/>
          </a:p>
        </p:txBody>
      </p:sp>
      <p:sp>
        <p:nvSpPr>
          <p:cNvPr id="6" name="Footer Placeholder 5">
            <a:extLst>
              <a:ext uri="{FF2B5EF4-FFF2-40B4-BE49-F238E27FC236}">
                <a16:creationId xmlns:a16="http://schemas.microsoft.com/office/drawing/2014/main" id="{D220C1FC-841D-42AF-8983-D8AE431C38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53EFB9-00C2-4C68-94FE-921BA43F4930}"/>
              </a:ext>
            </a:extLst>
          </p:cNvPr>
          <p:cNvSpPr>
            <a:spLocks noGrp="1"/>
          </p:cNvSpPr>
          <p:nvPr>
            <p:ph type="sldNum" sz="quarter" idx="12"/>
          </p:nvPr>
        </p:nvSpPr>
        <p:spPr/>
        <p:txBody>
          <a:bodyPr/>
          <a:lstStyle/>
          <a:p>
            <a:fld id="{052C9DAD-5AF0-4EEB-92D8-62789E5AC2E8}" type="slidenum">
              <a:rPr lang="en-US" smtClean="0"/>
              <a:t>‹#›</a:t>
            </a:fld>
            <a:endParaRPr lang="en-US"/>
          </a:p>
        </p:txBody>
      </p:sp>
    </p:spTree>
    <p:extLst>
      <p:ext uri="{BB962C8B-B14F-4D97-AF65-F5344CB8AC3E}">
        <p14:creationId xmlns:p14="http://schemas.microsoft.com/office/powerpoint/2010/main" val="2829414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A5A74-3FE1-4CE9-A462-319149535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137428-2D6D-40D0-8AE7-EB2A4CBFB9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5CCB2C-40AF-47E4-AC75-F9DA94286E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5CD40F-13FF-49CF-BC03-3ED12C51F1CB}"/>
              </a:ext>
            </a:extLst>
          </p:cNvPr>
          <p:cNvSpPr>
            <a:spLocks noGrp="1"/>
          </p:cNvSpPr>
          <p:nvPr>
            <p:ph type="dt" sz="half" idx="10"/>
          </p:nvPr>
        </p:nvSpPr>
        <p:spPr/>
        <p:txBody>
          <a:bodyPr/>
          <a:lstStyle/>
          <a:p>
            <a:fld id="{49C7BADA-7BE2-4004-9E2A-A46D10D65AFE}" type="datetimeFigureOut">
              <a:rPr lang="en-US" smtClean="0"/>
              <a:t>1/26/2021</a:t>
            </a:fld>
            <a:endParaRPr lang="en-US"/>
          </a:p>
        </p:txBody>
      </p:sp>
      <p:sp>
        <p:nvSpPr>
          <p:cNvPr id="6" name="Footer Placeholder 5">
            <a:extLst>
              <a:ext uri="{FF2B5EF4-FFF2-40B4-BE49-F238E27FC236}">
                <a16:creationId xmlns:a16="http://schemas.microsoft.com/office/drawing/2014/main" id="{86FAFD49-0BBD-4F1A-9402-EFCDE6B37B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7BDD50-9645-4A60-B02E-061171F6F711}"/>
              </a:ext>
            </a:extLst>
          </p:cNvPr>
          <p:cNvSpPr>
            <a:spLocks noGrp="1"/>
          </p:cNvSpPr>
          <p:nvPr>
            <p:ph type="sldNum" sz="quarter" idx="12"/>
          </p:nvPr>
        </p:nvSpPr>
        <p:spPr/>
        <p:txBody>
          <a:bodyPr/>
          <a:lstStyle/>
          <a:p>
            <a:fld id="{052C9DAD-5AF0-4EEB-92D8-62789E5AC2E8}" type="slidenum">
              <a:rPr lang="en-US" smtClean="0"/>
              <a:t>‹#›</a:t>
            </a:fld>
            <a:endParaRPr lang="en-US"/>
          </a:p>
        </p:txBody>
      </p:sp>
    </p:spTree>
    <p:extLst>
      <p:ext uri="{BB962C8B-B14F-4D97-AF65-F5344CB8AC3E}">
        <p14:creationId xmlns:p14="http://schemas.microsoft.com/office/powerpoint/2010/main" val="3806763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EB4FB9-6D7D-4F0F-ABBD-3DBEB32942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B6FDCF-657C-460A-86FB-DC990FB89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A15E1-9C33-44FB-843A-AD2A3E3741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C7BADA-7BE2-4004-9E2A-A46D10D65AFE}" type="datetimeFigureOut">
              <a:rPr lang="en-US" smtClean="0"/>
              <a:t>1/26/2021</a:t>
            </a:fld>
            <a:endParaRPr lang="en-US"/>
          </a:p>
        </p:txBody>
      </p:sp>
      <p:sp>
        <p:nvSpPr>
          <p:cNvPr id="5" name="Footer Placeholder 4">
            <a:extLst>
              <a:ext uri="{FF2B5EF4-FFF2-40B4-BE49-F238E27FC236}">
                <a16:creationId xmlns:a16="http://schemas.microsoft.com/office/drawing/2014/main" id="{5F58B1E4-36D8-47F4-94D0-48E79FD710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03F479-F1E8-4E42-B197-55F3239F70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2C9DAD-5AF0-4EEB-92D8-62789E5AC2E8}" type="slidenum">
              <a:rPr lang="en-US" smtClean="0"/>
              <a:t>‹#›</a:t>
            </a:fld>
            <a:endParaRPr lang="en-US"/>
          </a:p>
        </p:txBody>
      </p:sp>
    </p:spTree>
    <p:extLst>
      <p:ext uri="{BB962C8B-B14F-4D97-AF65-F5344CB8AC3E}">
        <p14:creationId xmlns:p14="http://schemas.microsoft.com/office/powerpoint/2010/main" val="2386023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ocs.aws.amazon.com/lambda/latest/dg/welcom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s.aws.amazon.com/lambda/latest/dg/runtimes-context.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ws.amazon.com/ru/lambda/pricing/" TargetMode="External"/><Relationship Id="rId2" Type="http://schemas.openxmlformats.org/officeDocument/2006/relationships/hyperlink" Target="https://docs.aws.amazon.com/lambda/latest/dg/gettingstarted-limits.html"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ws.amazon.com/ru/api-gateway/pric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aws.amazon.com/apigateway/latest/developerguide/getting-started-lambda-non-proxy-integration.html" TargetMode="External"/><Relationship Id="rId2" Type="http://schemas.openxmlformats.org/officeDocument/2006/relationships/hyperlink" Target="https://docs.aws.amazon.com/apigateway/latest/developerguide/api-gateway-create-api-as-simple-proxy-for-lambda.html"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docs.aws.amazon.com/apigateway/latest/developerguide/limits.html" TargetMode="External"/><Relationship Id="rId4" Type="http://schemas.openxmlformats.org/officeDocument/2006/relationships/hyperlink" Target="https://docs.aws.amazon.com/apigateway/latest/developerguide/set-up-lambda-integration-async.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9A62C46-8545-4717-AAC4-E2B9778FA157}"/>
              </a:ext>
            </a:extLst>
          </p:cNvPr>
          <p:cNvSpPr>
            <a:spLocks noGrp="1"/>
          </p:cNvSpPr>
          <p:nvPr>
            <p:ph type="title"/>
          </p:nvPr>
        </p:nvSpPr>
        <p:spPr>
          <a:xfrm>
            <a:off x="804672" y="476250"/>
            <a:ext cx="10625328" cy="6019800"/>
          </a:xfrm>
        </p:spPr>
        <p:txBody>
          <a:bodyPr vert="horz" lIns="91440" tIns="45720" rIns="91440" bIns="45720" rtlCol="0" anchor="ctr">
            <a:normAutofit/>
          </a:bodyPr>
          <a:lstStyle/>
          <a:p>
            <a:r>
              <a:rPr lang="en-US" sz="3600" b="0" i="0" u="none" strike="noStrike" dirty="0">
                <a:solidFill>
                  <a:srgbClr val="16191F"/>
                </a:solidFill>
                <a:effectLst/>
                <a:latin typeface="Amazon Ember"/>
              </a:rPr>
              <a:t>What is AWS Lambda?</a:t>
            </a:r>
            <a:br>
              <a:rPr lang="en-US" sz="1600" b="0" i="0" u="none" strike="noStrike" dirty="0">
                <a:solidFill>
                  <a:srgbClr val="16191F"/>
                </a:solidFill>
                <a:effectLst/>
                <a:latin typeface="Amazon Ember"/>
              </a:rPr>
            </a:br>
            <a:r>
              <a:rPr lang="en-US" sz="2400" b="0" i="0" dirty="0">
                <a:solidFill>
                  <a:srgbClr val="16191F"/>
                </a:solidFill>
                <a:effectLst/>
                <a:latin typeface="Amazon Ember"/>
              </a:rPr>
              <a:t>AWS Lambda is a compute service that lets you run code without provisioning or managing servers. Lambda runs your code only when needed and scales automatically, from a few requests per day to thousands per second. You pay only for the compute time that you consume—there is no charge when your code is not running.</a:t>
            </a:r>
            <a:br>
              <a:rPr lang="en-US" sz="2400" b="0" i="0" u="none" strike="noStrike" dirty="0">
                <a:solidFill>
                  <a:srgbClr val="16191F"/>
                </a:solidFill>
                <a:effectLst/>
                <a:latin typeface="Amazon Ember"/>
              </a:rPr>
            </a:br>
            <a:br>
              <a:rPr lang="en-US" sz="2400" b="0" i="0" u="none" strike="noStrike" dirty="0">
                <a:solidFill>
                  <a:srgbClr val="16191F"/>
                </a:solidFill>
                <a:effectLst/>
                <a:latin typeface="Amazon Ember"/>
              </a:rPr>
            </a:br>
            <a:br>
              <a:rPr lang="en-US" sz="2400" b="0" i="0" u="none" strike="noStrike" dirty="0">
                <a:solidFill>
                  <a:srgbClr val="16191F"/>
                </a:solidFill>
                <a:effectLst/>
                <a:latin typeface="Amazon Ember"/>
              </a:rPr>
            </a:br>
            <a:r>
              <a:rPr lang="en-US" sz="1800" b="0" i="0" dirty="0">
                <a:solidFill>
                  <a:srgbClr val="687078"/>
                </a:solidFill>
                <a:effectLst/>
                <a:latin typeface="Amazon Ember"/>
              </a:rPr>
              <a:t>Developer Guide</a:t>
            </a:r>
            <a:r>
              <a:rPr lang="en-US" sz="1800" b="0" i="0" u="none" strike="noStrike" dirty="0">
                <a:solidFill>
                  <a:srgbClr val="16191F"/>
                </a:solidFill>
                <a:effectLst/>
                <a:latin typeface="Amazon Ember"/>
              </a:rPr>
              <a:t>: </a:t>
            </a:r>
            <a:r>
              <a:rPr lang="en-US" sz="1600" b="0" i="0" u="none" strike="noStrike" dirty="0">
                <a:solidFill>
                  <a:srgbClr val="16191F"/>
                </a:solidFill>
                <a:effectLst/>
                <a:latin typeface="Amazon Ember"/>
                <a:hlinkClick r:id="rId2"/>
              </a:rPr>
              <a:t>https://docs.aws.amazon.com/lambda/latest/dg/welcome.html</a:t>
            </a:r>
            <a:endParaRPr lang="en-US" sz="1600" kern="1200" dirty="0">
              <a:solidFill>
                <a:schemeClr val="tx2"/>
              </a:solidFill>
              <a:latin typeface="+mj-lt"/>
              <a:ea typeface="+mj-ea"/>
              <a:cs typeface="+mj-cs"/>
            </a:endParaRPr>
          </a:p>
        </p:txBody>
      </p:sp>
    </p:spTree>
    <p:extLst>
      <p:ext uri="{BB962C8B-B14F-4D97-AF65-F5344CB8AC3E}">
        <p14:creationId xmlns:p14="http://schemas.microsoft.com/office/powerpoint/2010/main" val="715786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2C46-8545-4717-AAC4-E2B9778FA157}"/>
              </a:ext>
            </a:extLst>
          </p:cNvPr>
          <p:cNvSpPr>
            <a:spLocks noGrp="1"/>
          </p:cNvSpPr>
          <p:nvPr>
            <p:ph type="title"/>
          </p:nvPr>
        </p:nvSpPr>
        <p:spPr>
          <a:xfrm>
            <a:off x="804672" y="476250"/>
            <a:ext cx="10625328" cy="6019800"/>
          </a:xfrm>
        </p:spPr>
        <p:txBody>
          <a:bodyPr vert="horz" lIns="91440" tIns="45720" rIns="91440" bIns="45720" rtlCol="0" anchor="ctr">
            <a:normAutofit/>
          </a:bodyPr>
          <a:lstStyle/>
          <a:p>
            <a:r>
              <a:rPr lang="en-US" sz="3600" b="0" i="0" u="none" strike="noStrike" dirty="0">
                <a:solidFill>
                  <a:srgbClr val="16191F"/>
                </a:solidFill>
                <a:effectLst/>
                <a:latin typeface="Amazon Ember"/>
              </a:rPr>
              <a:t>Lambda execution environment lifecycle:</a:t>
            </a:r>
            <a:br>
              <a:rPr lang="en-US" sz="1050" b="0" i="0" u="none" strike="noStrike" dirty="0">
                <a:solidFill>
                  <a:srgbClr val="16191F"/>
                </a:solidFill>
                <a:effectLst/>
                <a:latin typeface="Amazon Ember"/>
              </a:rPr>
            </a:br>
            <a:r>
              <a:rPr lang="en-US" sz="2400" b="1" i="0" u="none" strike="noStrike" dirty="0">
                <a:solidFill>
                  <a:srgbClr val="16191F"/>
                </a:solidFill>
                <a:effectLst/>
                <a:latin typeface="Amazon Ember"/>
              </a:rPr>
              <a:t>Init</a:t>
            </a:r>
            <a:r>
              <a:rPr lang="en-US" sz="2400" b="0" i="0" u="none" strike="noStrike" dirty="0">
                <a:solidFill>
                  <a:srgbClr val="16191F"/>
                </a:solidFill>
                <a:effectLst/>
                <a:latin typeface="Amazon Ember"/>
              </a:rPr>
              <a:t>: In this phase, Lambda creates or unfreezes an execution environment with the configured resources.</a:t>
            </a:r>
            <a:br>
              <a:rPr lang="en-US" sz="2400" b="0" i="0" u="none" strike="noStrike" dirty="0">
                <a:solidFill>
                  <a:srgbClr val="16191F"/>
                </a:solidFill>
                <a:effectLst/>
                <a:latin typeface="Amazon Ember"/>
              </a:rPr>
            </a:br>
            <a:r>
              <a:rPr lang="en-US" sz="2400" b="1" i="0" u="none" strike="noStrike" dirty="0">
                <a:solidFill>
                  <a:srgbClr val="16191F"/>
                </a:solidFill>
                <a:effectLst/>
                <a:latin typeface="Amazon Ember"/>
              </a:rPr>
              <a:t>Invoke</a:t>
            </a:r>
            <a:r>
              <a:rPr lang="en-US" sz="2400" b="0" i="0" u="none" strike="noStrike" dirty="0">
                <a:solidFill>
                  <a:srgbClr val="16191F"/>
                </a:solidFill>
                <a:effectLst/>
                <a:latin typeface="Amazon Ember"/>
              </a:rPr>
              <a:t>: In this phase, Lambda invokes the function handler.</a:t>
            </a:r>
            <a:br>
              <a:rPr lang="en-US" sz="2400" b="0" i="0" u="none" strike="noStrike" dirty="0">
                <a:solidFill>
                  <a:srgbClr val="16191F"/>
                </a:solidFill>
                <a:effectLst/>
                <a:latin typeface="Amazon Ember"/>
              </a:rPr>
            </a:br>
            <a:r>
              <a:rPr lang="en-US" sz="2400" b="1" i="0" u="none" strike="noStrike" dirty="0">
                <a:solidFill>
                  <a:srgbClr val="16191F"/>
                </a:solidFill>
                <a:effectLst/>
                <a:latin typeface="Amazon Ember"/>
              </a:rPr>
              <a:t>Shutdown</a:t>
            </a:r>
            <a:r>
              <a:rPr lang="en-US" sz="2400" b="0" i="0" u="none" strike="noStrike" dirty="0">
                <a:solidFill>
                  <a:srgbClr val="16191F"/>
                </a:solidFill>
                <a:effectLst/>
                <a:latin typeface="Amazon Ember"/>
              </a:rPr>
              <a:t>: This phase is triggered if the Lambda function does not receive any invocations for a period of time.</a:t>
            </a:r>
            <a:br>
              <a:rPr lang="en-US" sz="2400" b="0" i="0" u="none" strike="noStrike" dirty="0">
                <a:solidFill>
                  <a:srgbClr val="16191F"/>
                </a:solidFill>
                <a:effectLst/>
                <a:latin typeface="Amazon Ember"/>
              </a:rPr>
            </a:br>
            <a:br>
              <a:rPr lang="en-US" sz="2400" b="0" i="0" u="none" strike="noStrike" dirty="0">
                <a:solidFill>
                  <a:srgbClr val="16191F"/>
                </a:solidFill>
                <a:effectLst/>
                <a:latin typeface="Amazon Ember"/>
              </a:rPr>
            </a:br>
            <a:br>
              <a:rPr lang="en-US" sz="2400" b="0" i="0" u="none" strike="noStrike" dirty="0">
                <a:solidFill>
                  <a:srgbClr val="16191F"/>
                </a:solidFill>
                <a:effectLst/>
                <a:latin typeface="Amazon Ember"/>
              </a:rPr>
            </a:br>
            <a:br>
              <a:rPr lang="en-US" sz="2400" b="0" i="0" u="none" strike="noStrike" dirty="0">
                <a:solidFill>
                  <a:srgbClr val="16191F"/>
                </a:solidFill>
                <a:effectLst/>
                <a:latin typeface="Amazon Ember"/>
              </a:rPr>
            </a:br>
            <a:br>
              <a:rPr lang="en-US" sz="2400" b="0" i="0" u="none" strike="noStrike" dirty="0">
                <a:solidFill>
                  <a:srgbClr val="16191F"/>
                </a:solidFill>
                <a:effectLst/>
                <a:latin typeface="Amazon Ember"/>
              </a:rPr>
            </a:br>
            <a:br>
              <a:rPr lang="en-US" sz="2400" b="0" i="0" u="none" strike="noStrike" dirty="0">
                <a:solidFill>
                  <a:srgbClr val="16191F"/>
                </a:solidFill>
                <a:effectLst/>
                <a:latin typeface="Amazon Ember"/>
              </a:rPr>
            </a:br>
            <a:r>
              <a:rPr lang="en-US" sz="2400" b="0" i="0" u="none" strike="noStrike" dirty="0">
                <a:solidFill>
                  <a:srgbClr val="16191F"/>
                </a:solidFill>
                <a:effectLst/>
                <a:latin typeface="Amazon Ember"/>
              </a:rPr>
              <a:t>Extensions provide a method for monitoring, security, and other tools to integrate with the Lambda execution environment.</a:t>
            </a:r>
            <a:br>
              <a:rPr lang="en-US" sz="2400" b="0" i="0" u="none" strike="noStrike" dirty="0">
                <a:solidFill>
                  <a:srgbClr val="16191F"/>
                </a:solidFill>
                <a:effectLst/>
                <a:latin typeface="Amazon Ember"/>
              </a:rPr>
            </a:br>
            <a:r>
              <a:rPr lang="en-US" sz="2400" b="0" i="0" dirty="0">
                <a:solidFill>
                  <a:srgbClr val="16191F"/>
                </a:solidFill>
                <a:effectLst/>
                <a:latin typeface="Amazon Ember"/>
              </a:rPr>
              <a:t>Lambda supports multiple languages through the use of runtimes. </a:t>
            </a:r>
            <a:br>
              <a:rPr lang="en-US" sz="2400" b="0" i="0" dirty="0">
                <a:solidFill>
                  <a:srgbClr val="16191F"/>
                </a:solidFill>
                <a:effectLst/>
                <a:latin typeface="Amazon Ember"/>
              </a:rPr>
            </a:br>
            <a:br>
              <a:rPr lang="en-US" sz="2400" b="0" i="0" dirty="0">
                <a:solidFill>
                  <a:srgbClr val="16191F"/>
                </a:solidFill>
                <a:effectLst/>
                <a:latin typeface="Amazon Ember"/>
              </a:rPr>
            </a:br>
            <a:r>
              <a:rPr lang="en-US" sz="1800" b="0" i="0" dirty="0">
                <a:solidFill>
                  <a:srgbClr val="687078"/>
                </a:solidFill>
                <a:effectLst/>
                <a:latin typeface="Amazon Ember"/>
              </a:rPr>
              <a:t>Developer Guide</a:t>
            </a:r>
            <a:r>
              <a:rPr lang="en-US" sz="1800" b="0" i="0" u="none" strike="noStrike" dirty="0">
                <a:solidFill>
                  <a:srgbClr val="16191F"/>
                </a:solidFill>
                <a:effectLst/>
                <a:latin typeface="Amazon Ember"/>
              </a:rPr>
              <a:t>: </a:t>
            </a:r>
            <a:r>
              <a:rPr lang="en-US" sz="1600" b="0" i="0" dirty="0">
                <a:solidFill>
                  <a:srgbClr val="16191F"/>
                </a:solidFill>
                <a:effectLst/>
                <a:latin typeface="Amazon Ember"/>
                <a:hlinkClick r:id="rId2"/>
              </a:rPr>
              <a:t>https://docs.aws.amazon.com/lambda/latest/dg/runtimes-context.html</a:t>
            </a:r>
            <a:endParaRPr lang="en-US" sz="1600" kern="1200" dirty="0">
              <a:solidFill>
                <a:schemeClr val="tx2"/>
              </a:solidFill>
              <a:latin typeface="+mj-lt"/>
              <a:ea typeface="+mj-ea"/>
              <a:cs typeface="+mj-cs"/>
            </a:endParaRPr>
          </a:p>
        </p:txBody>
      </p:sp>
      <p:pic>
        <p:nvPicPr>
          <p:cNvPr id="5" name="Picture 4">
            <a:extLst>
              <a:ext uri="{FF2B5EF4-FFF2-40B4-BE49-F238E27FC236}">
                <a16:creationId xmlns:a16="http://schemas.microsoft.com/office/drawing/2014/main" id="{ED2AE3EC-F089-481C-BC7B-3F16F2CF1385}"/>
              </a:ext>
            </a:extLst>
          </p:cNvPr>
          <p:cNvPicPr>
            <a:picLocks noChangeAspect="1"/>
          </p:cNvPicPr>
          <p:nvPr/>
        </p:nvPicPr>
        <p:blipFill>
          <a:blip r:embed="rId3"/>
          <a:stretch>
            <a:fillRect/>
          </a:stretch>
        </p:blipFill>
        <p:spPr>
          <a:xfrm>
            <a:off x="2249333" y="3345355"/>
            <a:ext cx="7000875" cy="1285875"/>
          </a:xfrm>
          <a:prstGeom prst="rect">
            <a:avLst/>
          </a:prstGeom>
        </p:spPr>
      </p:pic>
    </p:spTree>
    <p:extLst>
      <p:ext uri="{BB962C8B-B14F-4D97-AF65-F5344CB8AC3E}">
        <p14:creationId xmlns:p14="http://schemas.microsoft.com/office/powerpoint/2010/main" val="3159136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2C46-8545-4717-AAC4-E2B9778FA157}"/>
              </a:ext>
            </a:extLst>
          </p:cNvPr>
          <p:cNvSpPr>
            <a:spLocks noGrp="1"/>
          </p:cNvSpPr>
          <p:nvPr>
            <p:ph type="title"/>
          </p:nvPr>
        </p:nvSpPr>
        <p:spPr>
          <a:xfrm>
            <a:off x="804672" y="476250"/>
            <a:ext cx="10625328" cy="6381750"/>
          </a:xfrm>
        </p:spPr>
        <p:txBody>
          <a:bodyPr vert="horz" lIns="91440" tIns="45720" rIns="91440" bIns="45720" rtlCol="0" anchor="ctr">
            <a:normAutofit/>
          </a:bodyPr>
          <a:lstStyle/>
          <a:p>
            <a:r>
              <a:rPr lang="en-US" sz="3600" b="0" i="0" u="none" strike="noStrike" dirty="0">
                <a:solidFill>
                  <a:srgbClr val="16191F"/>
                </a:solidFill>
                <a:effectLst/>
                <a:latin typeface="Amazon Ember"/>
              </a:rPr>
              <a:t>Lambda quotas</a:t>
            </a:r>
            <a:br>
              <a:rPr lang="en-US" sz="800" b="0" i="0" u="none" strike="noStrike" dirty="0">
                <a:solidFill>
                  <a:srgbClr val="16191F"/>
                </a:solidFill>
                <a:effectLst/>
                <a:latin typeface="Amazon Ember"/>
              </a:rPr>
            </a:br>
            <a:br>
              <a:rPr lang="en-US" sz="1600" b="0" i="0" u="none" strike="noStrike" dirty="0">
                <a:solidFill>
                  <a:srgbClr val="16191F"/>
                </a:solidFill>
                <a:effectLst/>
                <a:latin typeface="Amazon Ember"/>
              </a:rPr>
            </a:br>
            <a:br>
              <a:rPr lang="en-US" sz="1600" b="0" i="0" u="none" strike="noStrike" dirty="0">
                <a:solidFill>
                  <a:srgbClr val="16191F"/>
                </a:solidFill>
                <a:effectLst/>
                <a:latin typeface="Amazon Ember"/>
              </a:rPr>
            </a:br>
            <a:br>
              <a:rPr lang="en-US" sz="1600" b="0" i="0" u="none" strike="noStrike" dirty="0">
                <a:solidFill>
                  <a:srgbClr val="16191F"/>
                </a:solidFill>
                <a:effectLst/>
                <a:latin typeface="Amazon Ember"/>
              </a:rPr>
            </a:br>
            <a:br>
              <a:rPr lang="en-US" sz="1600" b="0" i="0" u="none" strike="noStrike" dirty="0">
                <a:solidFill>
                  <a:srgbClr val="16191F"/>
                </a:solidFill>
                <a:effectLst/>
                <a:latin typeface="Amazon Ember"/>
              </a:rPr>
            </a:br>
            <a:br>
              <a:rPr lang="en-US" sz="1600" b="0" i="0" u="none" strike="noStrike" dirty="0">
                <a:solidFill>
                  <a:srgbClr val="16191F"/>
                </a:solidFill>
                <a:effectLst/>
                <a:latin typeface="Amazon Ember"/>
              </a:rPr>
            </a:br>
            <a:br>
              <a:rPr lang="en-US" sz="1600" b="0" i="0" u="none" strike="noStrike" dirty="0">
                <a:solidFill>
                  <a:srgbClr val="16191F"/>
                </a:solidFill>
                <a:effectLst/>
                <a:latin typeface="Amazon Ember"/>
              </a:rPr>
            </a:br>
            <a:br>
              <a:rPr lang="en-US" sz="1600" b="0" i="0" u="none" strike="noStrike" dirty="0">
                <a:solidFill>
                  <a:srgbClr val="16191F"/>
                </a:solidFill>
                <a:effectLst/>
                <a:latin typeface="Amazon Ember"/>
              </a:rPr>
            </a:br>
            <a:br>
              <a:rPr lang="en-US" sz="1600" b="0" i="0" u="none" strike="noStrike" dirty="0">
                <a:solidFill>
                  <a:srgbClr val="16191F"/>
                </a:solidFill>
                <a:effectLst/>
                <a:latin typeface="Amazon Ember"/>
              </a:rPr>
            </a:br>
            <a:br>
              <a:rPr lang="en-US" sz="1600" b="0" i="0" u="none" strike="noStrike" dirty="0">
                <a:solidFill>
                  <a:srgbClr val="16191F"/>
                </a:solidFill>
                <a:effectLst/>
                <a:latin typeface="Amazon Ember"/>
              </a:rPr>
            </a:br>
            <a:br>
              <a:rPr lang="en-US" sz="1600" b="0" i="0" u="none" strike="noStrike" dirty="0">
                <a:solidFill>
                  <a:srgbClr val="16191F"/>
                </a:solidFill>
                <a:effectLst/>
                <a:latin typeface="Amazon Ember"/>
              </a:rPr>
            </a:br>
            <a:br>
              <a:rPr lang="en-US" sz="1600" b="0" i="0" u="none" strike="noStrike" dirty="0">
                <a:solidFill>
                  <a:srgbClr val="16191F"/>
                </a:solidFill>
                <a:effectLst/>
                <a:latin typeface="Amazon Ember"/>
              </a:rPr>
            </a:br>
            <a:br>
              <a:rPr lang="en-US" sz="1600" b="0" i="0" u="none" strike="noStrike" dirty="0">
                <a:solidFill>
                  <a:srgbClr val="16191F"/>
                </a:solidFill>
                <a:effectLst/>
                <a:latin typeface="Amazon Ember"/>
              </a:rPr>
            </a:br>
            <a:br>
              <a:rPr lang="en-US" sz="1600" b="0" i="0" u="none" strike="noStrike" dirty="0">
                <a:solidFill>
                  <a:srgbClr val="16191F"/>
                </a:solidFill>
                <a:effectLst/>
                <a:latin typeface="Amazon Ember"/>
              </a:rPr>
            </a:br>
            <a:br>
              <a:rPr lang="en-US" sz="1600" b="0" i="0" u="none" strike="noStrike" dirty="0">
                <a:solidFill>
                  <a:srgbClr val="16191F"/>
                </a:solidFill>
                <a:effectLst/>
                <a:latin typeface="Amazon Ember"/>
              </a:rPr>
            </a:br>
            <a:br>
              <a:rPr lang="en-US" sz="1600" b="0" i="0" u="none" strike="noStrike" dirty="0">
                <a:solidFill>
                  <a:srgbClr val="16191F"/>
                </a:solidFill>
                <a:effectLst/>
                <a:latin typeface="Amazon Ember"/>
              </a:rPr>
            </a:br>
            <a:br>
              <a:rPr lang="en-US" sz="1600" b="0" i="0" u="none" strike="noStrike" dirty="0">
                <a:solidFill>
                  <a:srgbClr val="16191F"/>
                </a:solidFill>
                <a:effectLst/>
                <a:latin typeface="Amazon Ember"/>
              </a:rPr>
            </a:br>
            <a:br>
              <a:rPr lang="en-US" sz="1600" b="0" i="0" u="none" strike="noStrike" dirty="0">
                <a:solidFill>
                  <a:srgbClr val="16191F"/>
                </a:solidFill>
                <a:effectLst/>
                <a:latin typeface="Amazon Ember"/>
              </a:rPr>
            </a:br>
            <a:br>
              <a:rPr lang="en-US" sz="1600" b="0" i="0" u="none" strike="noStrike" dirty="0">
                <a:solidFill>
                  <a:srgbClr val="16191F"/>
                </a:solidFill>
                <a:effectLst/>
                <a:latin typeface="Amazon Ember"/>
              </a:rPr>
            </a:br>
            <a:br>
              <a:rPr lang="en-US" sz="1600" b="0" i="0" u="none" strike="noStrike" dirty="0">
                <a:solidFill>
                  <a:srgbClr val="16191F"/>
                </a:solidFill>
                <a:effectLst/>
                <a:latin typeface="Amazon Ember"/>
              </a:rPr>
            </a:br>
            <a:br>
              <a:rPr lang="en-US" sz="1600" b="0" i="0" u="none" strike="noStrike" dirty="0">
                <a:solidFill>
                  <a:srgbClr val="16191F"/>
                </a:solidFill>
                <a:effectLst/>
                <a:latin typeface="Amazon Ember"/>
              </a:rPr>
            </a:br>
            <a:br>
              <a:rPr lang="en-US" sz="2400" b="0" i="0" u="none" strike="noStrike" dirty="0">
                <a:solidFill>
                  <a:srgbClr val="16191F"/>
                </a:solidFill>
                <a:effectLst/>
                <a:latin typeface="Amazon Ember"/>
              </a:rPr>
            </a:br>
            <a:br>
              <a:rPr lang="en-US" sz="2400" b="0" i="0" u="none" strike="noStrike" dirty="0">
                <a:solidFill>
                  <a:srgbClr val="16191F"/>
                </a:solidFill>
                <a:effectLst/>
                <a:latin typeface="Amazon Ember"/>
              </a:rPr>
            </a:br>
            <a:r>
              <a:rPr lang="en-US" sz="1800" b="0" i="0" dirty="0">
                <a:solidFill>
                  <a:srgbClr val="687078"/>
                </a:solidFill>
                <a:effectLst/>
                <a:latin typeface="Amazon Ember"/>
              </a:rPr>
              <a:t>Developer Guide</a:t>
            </a:r>
            <a:r>
              <a:rPr lang="en-US" sz="1800" b="0" i="0" u="none" strike="noStrike" dirty="0">
                <a:solidFill>
                  <a:srgbClr val="16191F"/>
                </a:solidFill>
                <a:effectLst/>
                <a:latin typeface="Amazon Ember"/>
              </a:rPr>
              <a:t>: </a:t>
            </a:r>
            <a:r>
              <a:rPr lang="en-US" sz="1600" b="0" i="0" u="none" strike="noStrike" dirty="0">
                <a:solidFill>
                  <a:srgbClr val="16191F"/>
                </a:solidFill>
                <a:effectLst/>
                <a:latin typeface="Amazon Ember"/>
                <a:hlinkClick r:id="rId2"/>
              </a:rPr>
              <a:t>https://docs.aws.amazon.com/lambda/latest/dg/gettingstarted-limits.html</a:t>
            </a:r>
            <a:r>
              <a:rPr lang="en-US" sz="1600" b="0" i="0" u="none" strike="noStrike" dirty="0">
                <a:solidFill>
                  <a:srgbClr val="16191F"/>
                </a:solidFill>
                <a:effectLst/>
                <a:latin typeface="Amazon Ember"/>
              </a:rPr>
              <a:t>, </a:t>
            </a:r>
            <a:r>
              <a:rPr lang="en-US" sz="1600" b="0" i="0" dirty="0">
                <a:solidFill>
                  <a:srgbClr val="16191F"/>
                </a:solidFill>
                <a:effectLst/>
                <a:latin typeface="Amazon Ember"/>
                <a:hlinkClick r:id="rId3"/>
              </a:rPr>
              <a:t>https://aws.amazon.com/ru/lambda/pricing/</a:t>
            </a:r>
            <a:endParaRPr lang="en-US" sz="1600" kern="1200" dirty="0">
              <a:solidFill>
                <a:schemeClr val="tx2"/>
              </a:solidFill>
              <a:latin typeface="+mj-lt"/>
              <a:ea typeface="+mj-ea"/>
              <a:cs typeface="+mj-cs"/>
            </a:endParaRPr>
          </a:p>
        </p:txBody>
      </p:sp>
      <p:pic>
        <p:nvPicPr>
          <p:cNvPr id="4" name="Picture 3">
            <a:extLst>
              <a:ext uri="{FF2B5EF4-FFF2-40B4-BE49-F238E27FC236}">
                <a16:creationId xmlns:a16="http://schemas.microsoft.com/office/drawing/2014/main" id="{A8273F05-E462-426E-B3F3-84B5656359C5}"/>
              </a:ext>
            </a:extLst>
          </p:cNvPr>
          <p:cNvPicPr>
            <a:picLocks noChangeAspect="1"/>
          </p:cNvPicPr>
          <p:nvPr/>
        </p:nvPicPr>
        <p:blipFill>
          <a:blip r:embed="rId4"/>
          <a:stretch>
            <a:fillRect/>
          </a:stretch>
        </p:blipFill>
        <p:spPr>
          <a:xfrm>
            <a:off x="914399" y="1185263"/>
            <a:ext cx="7629525" cy="4748812"/>
          </a:xfrm>
          <a:prstGeom prst="rect">
            <a:avLst/>
          </a:prstGeom>
        </p:spPr>
      </p:pic>
    </p:spTree>
    <p:extLst>
      <p:ext uri="{BB962C8B-B14F-4D97-AF65-F5344CB8AC3E}">
        <p14:creationId xmlns:p14="http://schemas.microsoft.com/office/powerpoint/2010/main" val="1520893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2C46-8545-4717-AAC4-E2B9778FA157}"/>
              </a:ext>
            </a:extLst>
          </p:cNvPr>
          <p:cNvSpPr>
            <a:spLocks noGrp="1"/>
          </p:cNvSpPr>
          <p:nvPr>
            <p:ph type="title"/>
          </p:nvPr>
        </p:nvSpPr>
        <p:spPr>
          <a:xfrm>
            <a:off x="804672" y="476250"/>
            <a:ext cx="10625328" cy="6019800"/>
          </a:xfrm>
        </p:spPr>
        <p:txBody>
          <a:bodyPr vert="horz" lIns="91440" tIns="45720" rIns="91440" bIns="45720" rtlCol="0" anchor="ctr">
            <a:normAutofit/>
          </a:bodyPr>
          <a:lstStyle/>
          <a:p>
            <a:r>
              <a:rPr lang="en-US" sz="3600" dirty="0">
                <a:solidFill>
                  <a:srgbClr val="16191F"/>
                </a:solidFill>
                <a:latin typeface="Amazon Ember"/>
              </a:rPr>
              <a:t>P</a:t>
            </a:r>
            <a:r>
              <a:rPr lang="en-US" sz="3600" b="0" i="0" u="none" strike="noStrike" dirty="0">
                <a:solidFill>
                  <a:srgbClr val="16191F"/>
                </a:solidFill>
                <a:effectLst/>
                <a:latin typeface="Amazon Ember"/>
              </a:rPr>
              <a:t>rimitive ECHO </a:t>
            </a:r>
            <a:r>
              <a:rPr lang="en-US" sz="3600" dirty="0">
                <a:solidFill>
                  <a:srgbClr val="16191F"/>
                </a:solidFill>
                <a:latin typeface="Amazon Ember"/>
              </a:rPr>
              <a:t>L</a:t>
            </a:r>
            <a:r>
              <a:rPr lang="en-US" sz="3600" b="0" i="0" u="none" strike="noStrike" dirty="0">
                <a:solidFill>
                  <a:srgbClr val="16191F"/>
                </a:solidFill>
                <a:effectLst/>
                <a:latin typeface="Amazon Ember"/>
              </a:rPr>
              <a:t>ambda</a:t>
            </a:r>
            <a:r>
              <a:rPr lang="en-US" sz="3600" dirty="0">
                <a:solidFill>
                  <a:srgbClr val="16191F"/>
                </a:solidFill>
                <a:latin typeface="Amazon Ember"/>
              </a:rPr>
              <a:t>.</a:t>
            </a:r>
            <a:br>
              <a:rPr lang="en-US" sz="3600" dirty="0">
                <a:solidFill>
                  <a:srgbClr val="16191F"/>
                </a:solidFill>
                <a:latin typeface="Amazon Ember"/>
              </a:rPr>
            </a:br>
            <a:br>
              <a:rPr lang="en-US" sz="1600" b="0" i="0" u="none" strike="noStrike" dirty="0">
                <a:solidFill>
                  <a:srgbClr val="16191F"/>
                </a:solidFill>
                <a:effectLst/>
                <a:latin typeface="Amazon Ember"/>
              </a:rPr>
            </a:br>
            <a:r>
              <a:rPr lang="en-US" sz="1600" b="0" i="0" u="none" strike="noStrike" dirty="0">
                <a:solidFill>
                  <a:srgbClr val="16191F"/>
                </a:solidFill>
                <a:effectLst/>
                <a:latin typeface="Amazon Ember"/>
              </a:rPr>
              <a:t> public Map&lt;Object, Object&gt; </a:t>
            </a:r>
            <a:r>
              <a:rPr lang="en-US" sz="1600" b="0" i="0" u="none" strike="noStrike" dirty="0" err="1">
                <a:solidFill>
                  <a:srgbClr val="16191F"/>
                </a:solidFill>
                <a:effectLst/>
                <a:latin typeface="Amazon Ember"/>
              </a:rPr>
              <a:t>handleRequest</a:t>
            </a:r>
            <a:r>
              <a:rPr lang="en-US" sz="1600" b="0" i="0" u="none" strike="noStrike" dirty="0">
                <a:solidFill>
                  <a:srgbClr val="16191F"/>
                </a:solidFill>
                <a:effectLst/>
                <a:latin typeface="Amazon Ember"/>
              </a:rPr>
              <a:t>(Object input) {</a:t>
            </a:r>
            <a:br>
              <a:rPr lang="en-US" sz="1600" b="0" i="0" u="none" strike="noStrike" dirty="0">
                <a:solidFill>
                  <a:srgbClr val="16191F"/>
                </a:solidFill>
                <a:effectLst/>
                <a:latin typeface="Amazon Ember"/>
              </a:rPr>
            </a:br>
            <a:r>
              <a:rPr lang="en-US" sz="1600" b="0" i="0" u="none" strike="noStrike" dirty="0">
                <a:solidFill>
                  <a:srgbClr val="16191F"/>
                </a:solidFill>
                <a:effectLst/>
                <a:latin typeface="Amazon Ember"/>
              </a:rPr>
              <a:t>        </a:t>
            </a:r>
            <a:r>
              <a:rPr lang="en-US" sz="1600" b="0" i="0" u="none" strike="noStrike" dirty="0" err="1">
                <a:solidFill>
                  <a:srgbClr val="16191F"/>
                </a:solidFill>
                <a:effectLst/>
                <a:latin typeface="Amazon Ember"/>
              </a:rPr>
              <a:t>System.out.println</a:t>
            </a:r>
            <a:r>
              <a:rPr lang="en-US" sz="1600" b="0" i="0" u="none" strike="noStrike" dirty="0">
                <a:solidFill>
                  <a:srgbClr val="16191F"/>
                </a:solidFill>
                <a:effectLst/>
                <a:latin typeface="Amazon Ember"/>
              </a:rPr>
              <a:t>("</a:t>
            </a:r>
            <a:r>
              <a:rPr lang="en-US" sz="1600" b="0" i="0" u="none" strike="noStrike" dirty="0" err="1">
                <a:solidFill>
                  <a:srgbClr val="16191F"/>
                </a:solidFill>
                <a:effectLst/>
                <a:latin typeface="Amazon Ember"/>
              </a:rPr>
              <a:t>System.getenv</a:t>
            </a:r>
            <a:r>
              <a:rPr lang="en-US" sz="1600" b="0" i="0" u="none" strike="noStrike" dirty="0">
                <a:solidFill>
                  <a:srgbClr val="16191F"/>
                </a:solidFill>
                <a:effectLst/>
                <a:latin typeface="Amazon Ember"/>
              </a:rPr>
              <a:t> - " + </a:t>
            </a:r>
            <a:r>
              <a:rPr lang="en-US" sz="1600" b="0" i="0" u="none" strike="noStrike" dirty="0" err="1">
                <a:solidFill>
                  <a:srgbClr val="16191F"/>
                </a:solidFill>
                <a:effectLst/>
                <a:latin typeface="Amazon Ember"/>
              </a:rPr>
              <a:t>System.getenv</a:t>
            </a:r>
            <a:r>
              <a:rPr lang="en-US" sz="1600" b="0" i="0" u="none" strike="noStrike" dirty="0">
                <a:solidFill>
                  <a:srgbClr val="16191F"/>
                </a:solidFill>
                <a:effectLst/>
                <a:latin typeface="Amazon Ember"/>
              </a:rPr>
              <a:t>());</a:t>
            </a:r>
            <a:br>
              <a:rPr lang="en-US" sz="1600" b="0" i="0" u="none" strike="noStrike" dirty="0">
                <a:solidFill>
                  <a:srgbClr val="16191F"/>
                </a:solidFill>
                <a:effectLst/>
                <a:latin typeface="Amazon Ember"/>
              </a:rPr>
            </a:br>
            <a:r>
              <a:rPr lang="en-US" sz="1600" b="0" i="0" u="none" strike="noStrike" dirty="0">
                <a:solidFill>
                  <a:srgbClr val="16191F"/>
                </a:solidFill>
                <a:effectLst/>
                <a:latin typeface="Amazon Ember"/>
              </a:rPr>
              <a:t>        </a:t>
            </a:r>
            <a:r>
              <a:rPr lang="en-US" sz="1600" b="0" i="0" u="none" strike="noStrike" dirty="0" err="1">
                <a:solidFill>
                  <a:srgbClr val="16191F"/>
                </a:solidFill>
                <a:effectLst/>
                <a:latin typeface="Amazon Ember"/>
              </a:rPr>
              <a:t>System.out.println</a:t>
            </a:r>
            <a:r>
              <a:rPr lang="en-US" sz="1600" b="0" i="0" u="none" strike="noStrike" dirty="0">
                <a:solidFill>
                  <a:srgbClr val="16191F"/>
                </a:solidFill>
                <a:effectLst/>
                <a:latin typeface="Amazon Ember"/>
              </a:rPr>
              <a:t>("input - " + </a:t>
            </a:r>
            <a:r>
              <a:rPr lang="en-US" sz="1600" b="0" i="0" u="none" strike="noStrike" dirty="0" err="1">
                <a:solidFill>
                  <a:srgbClr val="16191F"/>
                </a:solidFill>
                <a:effectLst/>
                <a:latin typeface="Amazon Ember"/>
              </a:rPr>
              <a:t>input.toString</a:t>
            </a:r>
            <a:r>
              <a:rPr lang="en-US" sz="1600" b="0" i="0" u="none" strike="noStrike" dirty="0">
                <a:solidFill>
                  <a:srgbClr val="16191F"/>
                </a:solidFill>
                <a:effectLst/>
                <a:latin typeface="Amazon Ember"/>
              </a:rPr>
              <a:t>());</a:t>
            </a:r>
            <a:br>
              <a:rPr lang="en-US" sz="1600" b="0" i="0" u="none" strike="noStrike" dirty="0">
                <a:solidFill>
                  <a:srgbClr val="16191F"/>
                </a:solidFill>
                <a:effectLst/>
                <a:latin typeface="Amazon Ember"/>
              </a:rPr>
            </a:br>
            <a:r>
              <a:rPr lang="en-US" sz="1600" b="0" i="0" u="none" strike="noStrike" dirty="0">
                <a:solidFill>
                  <a:srgbClr val="16191F"/>
                </a:solidFill>
                <a:effectLst/>
                <a:latin typeface="Amazon Ember"/>
              </a:rPr>
              <a:t>        Map&lt;Object, Object&gt; output =</a:t>
            </a:r>
            <a:br>
              <a:rPr lang="en-US" sz="1600" b="0" i="0" u="none" strike="noStrike" dirty="0">
                <a:solidFill>
                  <a:srgbClr val="16191F"/>
                </a:solidFill>
                <a:effectLst/>
                <a:latin typeface="Amazon Ember"/>
              </a:rPr>
            </a:br>
            <a:r>
              <a:rPr lang="en-US" sz="1600" b="0" i="0" u="none" strike="noStrike" dirty="0">
                <a:solidFill>
                  <a:srgbClr val="16191F"/>
                </a:solidFill>
                <a:effectLst/>
                <a:latin typeface="Amazon Ember"/>
              </a:rPr>
              <a:t>                </a:t>
            </a:r>
            <a:r>
              <a:rPr lang="en-US" sz="1600" b="0" i="0" u="none" strike="noStrike" dirty="0" err="1">
                <a:solidFill>
                  <a:srgbClr val="16191F"/>
                </a:solidFill>
                <a:effectLst/>
                <a:latin typeface="Amazon Ember"/>
              </a:rPr>
              <a:t>Map.of</a:t>
            </a:r>
            <a:r>
              <a:rPr lang="en-US" sz="1600" b="0" i="0" u="none" strike="noStrike" dirty="0">
                <a:solidFill>
                  <a:srgbClr val="16191F"/>
                </a:solidFill>
                <a:effectLst/>
                <a:latin typeface="Amazon Ember"/>
              </a:rPr>
              <a:t>(</a:t>
            </a:r>
            <a:br>
              <a:rPr lang="en-US" sz="1600" b="0" i="0" u="none" strike="noStrike" dirty="0">
                <a:solidFill>
                  <a:srgbClr val="16191F"/>
                </a:solidFill>
                <a:effectLst/>
                <a:latin typeface="Amazon Ember"/>
              </a:rPr>
            </a:br>
            <a:r>
              <a:rPr lang="en-US" sz="1600" b="0" i="0" u="none" strike="noStrike" dirty="0">
                <a:solidFill>
                  <a:srgbClr val="16191F"/>
                </a:solidFill>
                <a:effectLst/>
                <a:latin typeface="Amazon Ember"/>
              </a:rPr>
              <a:t>                        "isBase64Encoded", "false",</a:t>
            </a:r>
            <a:br>
              <a:rPr lang="en-US" sz="1600" b="0" i="0" u="none" strike="noStrike" dirty="0">
                <a:solidFill>
                  <a:srgbClr val="16191F"/>
                </a:solidFill>
                <a:effectLst/>
                <a:latin typeface="Amazon Ember"/>
              </a:rPr>
            </a:br>
            <a:r>
              <a:rPr lang="en-US" sz="1600" b="0" i="0" u="none" strike="noStrike" dirty="0">
                <a:solidFill>
                  <a:srgbClr val="16191F"/>
                </a:solidFill>
                <a:effectLst/>
                <a:latin typeface="Amazon Ember"/>
              </a:rPr>
              <a:t>                        "</a:t>
            </a:r>
            <a:r>
              <a:rPr lang="en-US" sz="1600" b="0" i="0" u="none" strike="noStrike" dirty="0" err="1">
                <a:solidFill>
                  <a:srgbClr val="16191F"/>
                </a:solidFill>
                <a:effectLst/>
                <a:latin typeface="Amazon Ember"/>
              </a:rPr>
              <a:t>statusCode</a:t>
            </a:r>
            <a:r>
              <a:rPr lang="en-US" sz="1600" b="0" i="0" u="none" strike="noStrike" dirty="0">
                <a:solidFill>
                  <a:srgbClr val="16191F"/>
                </a:solidFill>
                <a:effectLst/>
                <a:latin typeface="Amazon Ember"/>
              </a:rPr>
              <a:t>", "200",</a:t>
            </a:r>
            <a:br>
              <a:rPr lang="en-US" sz="1600" b="0" i="0" u="none" strike="noStrike" dirty="0">
                <a:solidFill>
                  <a:srgbClr val="16191F"/>
                </a:solidFill>
                <a:effectLst/>
                <a:latin typeface="Amazon Ember"/>
              </a:rPr>
            </a:br>
            <a:r>
              <a:rPr lang="en-US" sz="1600" b="0" i="0" u="none" strike="noStrike" dirty="0">
                <a:solidFill>
                  <a:srgbClr val="16191F"/>
                </a:solidFill>
                <a:effectLst/>
                <a:latin typeface="Amazon Ember"/>
              </a:rPr>
              <a:t>                        "headers", </a:t>
            </a:r>
            <a:r>
              <a:rPr lang="en-US" sz="1600" b="0" i="0" u="none" strike="noStrike" dirty="0" err="1">
                <a:solidFill>
                  <a:srgbClr val="16191F"/>
                </a:solidFill>
                <a:effectLst/>
                <a:latin typeface="Amazon Ember"/>
              </a:rPr>
              <a:t>Map.of</a:t>
            </a:r>
            <a:r>
              <a:rPr lang="en-US" sz="1600" b="0" i="0" u="none" strike="noStrike" dirty="0">
                <a:solidFill>
                  <a:srgbClr val="16191F"/>
                </a:solidFill>
                <a:effectLst/>
                <a:latin typeface="Amazon Ember"/>
              </a:rPr>
              <a:t>("Content-Type", "*/*"),</a:t>
            </a:r>
            <a:br>
              <a:rPr lang="en-US" sz="1600" b="0" i="0" u="none" strike="noStrike" dirty="0">
                <a:solidFill>
                  <a:srgbClr val="16191F"/>
                </a:solidFill>
                <a:effectLst/>
                <a:latin typeface="Amazon Ember"/>
              </a:rPr>
            </a:br>
            <a:r>
              <a:rPr lang="en-US" sz="1600" b="0" i="0" u="none" strike="noStrike" dirty="0">
                <a:solidFill>
                  <a:srgbClr val="16191F"/>
                </a:solidFill>
                <a:effectLst/>
                <a:latin typeface="Amazon Ember"/>
              </a:rPr>
              <a:t>                        "body", "{\"greeting\":\"Hello World\","</a:t>
            </a:r>
            <a:br>
              <a:rPr lang="en-US" sz="1600" b="0" i="0" u="none" strike="noStrike" dirty="0">
                <a:solidFill>
                  <a:srgbClr val="16191F"/>
                </a:solidFill>
                <a:effectLst/>
                <a:latin typeface="Amazon Ember"/>
              </a:rPr>
            </a:br>
            <a:r>
              <a:rPr lang="en-US" sz="1600" b="0" i="0" u="none" strike="noStrike" dirty="0">
                <a:solidFill>
                  <a:srgbClr val="16191F"/>
                </a:solidFill>
                <a:effectLst/>
                <a:latin typeface="Amazon Ember"/>
              </a:rPr>
              <a:t>                                + " \"input\": \"" + </a:t>
            </a:r>
            <a:r>
              <a:rPr lang="en-US" sz="1600" b="0" i="0" u="none" strike="noStrike" dirty="0" err="1">
                <a:solidFill>
                  <a:srgbClr val="16191F"/>
                </a:solidFill>
                <a:effectLst/>
                <a:latin typeface="Amazon Ember"/>
              </a:rPr>
              <a:t>input.toString</a:t>
            </a:r>
            <a:r>
              <a:rPr lang="en-US" sz="1600" b="0" i="0" u="none" strike="noStrike" dirty="0">
                <a:solidFill>
                  <a:srgbClr val="16191F"/>
                </a:solidFill>
                <a:effectLst/>
                <a:latin typeface="Amazon Ember"/>
              </a:rPr>
              <a:t>() + "\","</a:t>
            </a:r>
            <a:br>
              <a:rPr lang="en-US" sz="1600" b="0" i="0" u="none" strike="noStrike" dirty="0">
                <a:solidFill>
                  <a:srgbClr val="16191F"/>
                </a:solidFill>
                <a:effectLst/>
                <a:latin typeface="Amazon Ember"/>
              </a:rPr>
            </a:br>
            <a:r>
              <a:rPr lang="en-US" sz="1600" b="0" i="0" u="none" strike="noStrike" dirty="0">
                <a:solidFill>
                  <a:srgbClr val="16191F"/>
                </a:solidFill>
                <a:effectLst/>
                <a:latin typeface="Amazon Ember"/>
              </a:rPr>
              <a:t>                                + " \"env\": \"" + </a:t>
            </a:r>
            <a:r>
              <a:rPr lang="en-US" sz="1600" b="0" i="0" u="none" strike="noStrike" dirty="0" err="1">
                <a:solidFill>
                  <a:srgbClr val="16191F"/>
                </a:solidFill>
                <a:effectLst/>
                <a:latin typeface="Amazon Ember"/>
              </a:rPr>
              <a:t>System.getenv</a:t>
            </a:r>
            <a:r>
              <a:rPr lang="en-US" sz="1600" b="0" i="0" u="none" strike="noStrike" dirty="0">
                <a:solidFill>
                  <a:srgbClr val="16191F"/>
                </a:solidFill>
                <a:effectLst/>
                <a:latin typeface="Amazon Ember"/>
              </a:rPr>
              <a:t>().</a:t>
            </a:r>
            <a:r>
              <a:rPr lang="en-US" sz="1600" b="0" i="0" u="none" strike="noStrike" dirty="0" err="1">
                <a:solidFill>
                  <a:srgbClr val="16191F"/>
                </a:solidFill>
                <a:effectLst/>
                <a:latin typeface="Amazon Ember"/>
              </a:rPr>
              <a:t>toString</a:t>
            </a:r>
            <a:r>
              <a:rPr lang="en-US" sz="1600" b="0" i="0" u="none" strike="noStrike" dirty="0">
                <a:solidFill>
                  <a:srgbClr val="16191F"/>
                </a:solidFill>
                <a:effectLst/>
                <a:latin typeface="Amazon Ember"/>
              </a:rPr>
              <a:t>() + "\""</a:t>
            </a:r>
            <a:br>
              <a:rPr lang="en-US" sz="1600" b="0" i="0" u="none" strike="noStrike" dirty="0">
                <a:solidFill>
                  <a:srgbClr val="16191F"/>
                </a:solidFill>
                <a:effectLst/>
                <a:latin typeface="Amazon Ember"/>
              </a:rPr>
            </a:br>
            <a:r>
              <a:rPr lang="en-US" sz="1600" b="0" i="0" u="none" strike="noStrike" dirty="0">
                <a:solidFill>
                  <a:srgbClr val="16191F"/>
                </a:solidFill>
                <a:effectLst/>
                <a:latin typeface="Amazon Ember"/>
              </a:rPr>
              <a:t>                                + "}"</a:t>
            </a:r>
            <a:br>
              <a:rPr lang="en-US" sz="1600" b="0" i="0" u="none" strike="noStrike" dirty="0">
                <a:solidFill>
                  <a:srgbClr val="16191F"/>
                </a:solidFill>
                <a:effectLst/>
                <a:latin typeface="Amazon Ember"/>
              </a:rPr>
            </a:br>
            <a:r>
              <a:rPr lang="en-US" sz="1600" b="0" i="0" u="none" strike="noStrike" dirty="0">
                <a:solidFill>
                  <a:srgbClr val="16191F"/>
                </a:solidFill>
                <a:effectLst/>
                <a:latin typeface="Amazon Ember"/>
              </a:rPr>
              <a:t>                );</a:t>
            </a:r>
            <a:br>
              <a:rPr lang="en-US" sz="1600" b="0" i="0" u="none" strike="noStrike" dirty="0">
                <a:solidFill>
                  <a:srgbClr val="16191F"/>
                </a:solidFill>
                <a:effectLst/>
                <a:latin typeface="Amazon Ember"/>
              </a:rPr>
            </a:br>
            <a:r>
              <a:rPr lang="en-US" sz="1600" b="0" i="0" u="none" strike="noStrike" dirty="0">
                <a:solidFill>
                  <a:srgbClr val="16191F"/>
                </a:solidFill>
                <a:effectLst/>
                <a:latin typeface="Amazon Ember"/>
              </a:rPr>
              <a:t>        </a:t>
            </a:r>
            <a:r>
              <a:rPr lang="en-US" sz="1600" b="0" i="0" u="none" strike="noStrike" dirty="0" err="1">
                <a:solidFill>
                  <a:srgbClr val="16191F"/>
                </a:solidFill>
                <a:effectLst/>
                <a:latin typeface="Amazon Ember"/>
              </a:rPr>
              <a:t>System.out.println</a:t>
            </a:r>
            <a:r>
              <a:rPr lang="en-US" sz="1600" b="0" i="0" u="none" strike="noStrike" dirty="0">
                <a:solidFill>
                  <a:srgbClr val="16191F"/>
                </a:solidFill>
                <a:effectLst/>
                <a:latin typeface="Amazon Ember"/>
              </a:rPr>
              <a:t>("output - " + output);</a:t>
            </a:r>
            <a:br>
              <a:rPr lang="en-US" sz="1600" b="0" i="0" u="none" strike="noStrike" dirty="0">
                <a:solidFill>
                  <a:srgbClr val="16191F"/>
                </a:solidFill>
                <a:effectLst/>
                <a:latin typeface="Amazon Ember"/>
              </a:rPr>
            </a:br>
            <a:r>
              <a:rPr lang="en-US" sz="1600" b="0" i="0" u="none" strike="noStrike" dirty="0">
                <a:solidFill>
                  <a:srgbClr val="16191F"/>
                </a:solidFill>
                <a:effectLst/>
                <a:latin typeface="Amazon Ember"/>
              </a:rPr>
              <a:t>        return output;</a:t>
            </a:r>
            <a:br>
              <a:rPr lang="en-US" sz="1600" b="0" i="0" u="none" strike="noStrike" dirty="0">
                <a:solidFill>
                  <a:srgbClr val="16191F"/>
                </a:solidFill>
                <a:effectLst/>
                <a:latin typeface="Amazon Ember"/>
              </a:rPr>
            </a:br>
            <a:r>
              <a:rPr lang="en-US" sz="1600" b="0" i="0" u="none" strike="noStrike" dirty="0">
                <a:solidFill>
                  <a:srgbClr val="16191F"/>
                </a:solidFill>
                <a:effectLst/>
                <a:latin typeface="Amazon Ember"/>
              </a:rPr>
              <a:t>    }</a:t>
            </a:r>
            <a:endParaRPr lang="en-US" sz="1600" kern="1200" dirty="0">
              <a:solidFill>
                <a:schemeClr val="tx2"/>
              </a:solidFill>
              <a:latin typeface="+mj-lt"/>
              <a:ea typeface="+mj-ea"/>
              <a:cs typeface="+mj-cs"/>
            </a:endParaRPr>
          </a:p>
        </p:txBody>
      </p:sp>
    </p:spTree>
    <p:extLst>
      <p:ext uri="{BB962C8B-B14F-4D97-AF65-F5344CB8AC3E}">
        <p14:creationId xmlns:p14="http://schemas.microsoft.com/office/powerpoint/2010/main" val="3135818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A62C46-8545-4717-AAC4-E2B9778FA157}"/>
              </a:ext>
            </a:extLst>
          </p:cNvPr>
          <p:cNvSpPr>
            <a:spLocks noGrp="1"/>
          </p:cNvSpPr>
          <p:nvPr>
            <p:ph type="title"/>
          </p:nvPr>
        </p:nvSpPr>
        <p:spPr>
          <a:xfrm>
            <a:off x="836675" y="531034"/>
            <a:ext cx="10515600" cy="1505883"/>
          </a:xfrm>
        </p:spPr>
        <p:txBody>
          <a:bodyPr vert="horz" lIns="91440" tIns="45720" rIns="91440" bIns="45720" rtlCol="0" anchor="ctr">
            <a:normAutofit fontScale="90000"/>
          </a:bodyPr>
          <a:lstStyle/>
          <a:p>
            <a:r>
              <a:rPr lang="en-US" sz="3600" b="0" i="0" u="none" strike="noStrike" kern="1200" dirty="0">
                <a:solidFill>
                  <a:schemeClr val="tx1"/>
                </a:solidFill>
                <a:effectLst/>
                <a:latin typeface="+mj-lt"/>
                <a:ea typeface="+mj-ea"/>
                <a:cs typeface="+mj-cs"/>
              </a:rPr>
              <a:t>What is </a:t>
            </a:r>
            <a:r>
              <a:rPr lang="en-US" sz="4000" b="0" i="0" u="none" strike="noStrike" kern="1200" dirty="0">
                <a:solidFill>
                  <a:schemeClr val="tx1"/>
                </a:solidFill>
                <a:effectLst/>
                <a:latin typeface="+mj-lt"/>
                <a:ea typeface="+mj-ea"/>
                <a:cs typeface="+mj-cs"/>
              </a:rPr>
              <a:t>Amazon</a:t>
            </a:r>
            <a:r>
              <a:rPr lang="en-US" sz="3600" b="0" i="0" u="none" strike="noStrike" kern="1200" dirty="0">
                <a:solidFill>
                  <a:schemeClr val="tx1"/>
                </a:solidFill>
                <a:effectLst/>
                <a:latin typeface="+mj-lt"/>
                <a:ea typeface="+mj-ea"/>
                <a:cs typeface="+mj-cs"/>
              </a:rPr>
              <a:t> API Gateway?</a:t>
            </a:r>
            <a:br>
              <a:rPr lang="en-US" sz="1700" b="0" i="0" u="none" strike="noStrike" kern="1200" dirty="0">
                <a:solidFill>
                  <a:schemeClr val="tx1"/>
                </a:solidFill>
                <a:effectLst/>
                <a:latin typeface="+mj-lt"/>
                <a:ea typeface="+mj-ea"/>
                <a:cs typeface="+mj-cs"/>
              </a:rPr>
            </a:br>
            <a:r>
              <a:rPr lang="en-US" sz="2700" b="0" i="0" u="none" strike="noStrike" kern="1200" dirty="0">
                <a:solidFill>
                  <a:schemeClr val="tx1"/>
                </a:solidFill>
                <a:effectLst/>
                <a:latin typeface="+mj-lt"/>
                <a:ea typeface="+mj-ea"/>
                <a:cs typeface="+mj-cs"/>
              </a:rPr>
              <a:t>Amazon API Gateway is an AWS service for creating, publishing, maintaining, monitoring, and securing REST, HTTP, and WebSocket APIs at any scale. API developers can create APIs that access AWS or other web services, as well as data stored in the AWS Cloud.</a:t>
            </a:r>
            <a:br>
              <a:rPr lang="en-US" sz="1700" b="0" i="0" u="none" strike="noStrike" kern="1200" dirty="0">
                <a:solidFill>
                  <a:schemeClr val="tx1"/>
                </a:solidFill>
                <a:effectLst/>
                <a:latin typeface="+mj-lt"/>
                <a:ea typeface="+mj-ea"/>
                <a:cs typeface="+mj-cs"/>
              </a:rPr>
            </a:br>
            <a:r>
              <a:rPr lang="en-US" sz="1700" b="0" i="0" u="none" strike="noStrike" kern="1200" dirty="0">
                <a:solidFill>
                  <a:schemeClr val="tx1"/>
                </a:solidFill>
                <a:effectLst/>
                <a:latin typeface="+mj-lt"/>
                <a:ea typeface="+mj-ea"/>
                <a:cs typeface="+mj-cs"/>
              </a:rPr>
              <a:t>Pricing - </a:t>
            </a:r>
            <a:r>
              <a:rPr lang="en-US" sz="1700" b="0" i="0" u="none" strike="noStrike" kern="1200" dirty="0">
                <a:solidFill>
                  <a:schemeClr val="tx1"/>
                </a:solidFill>
                <a:effectLst/>
                <a:latin typeface="+mj-lt"/>
                <a:ea typeface="+mj-ea"/>
                <a:cs typeface="+mj-cs"/>
                <a:hlinkClick r:id="rId2"/>
              </a:rPr>
              <a:t>https://aws.amazon.com/ru/api-gateway/pricing/</a:t>
            </a:r>
            <a:br>
              <a:rPr lang="en-US" sz="1700" b="0" i="0" u="none" strike="noStrike" kern="1200" dirty="0">
                <a:solidFill>
                  <a:schemeClr val="tx1"/>
                </a:solidFill>
                <a:effectLst/>
                <a:latin typeface="+mj-lt"/>
                <a:ea typeface="+mj-ea"/>
                <a:cs typeface="+mj-cs"/>
              </a:rPr>
            </a:br>
            <a:endParaRPr lang="en-US" sz="1700" kern="1200" dirty="0">
              <a:solidFill>
                <a:schemeClr val="tx1"/>
              </a:solidFill>
              <a:latin typeface="+mj-lt"/>
              <a:ea typeface="+mj-ea"/>
              <a:cs typeface="+mj-cs"/>
            </a:endParaRPr>
          </a:p>
        </p:txBody>
      </p:sp>
      <p:pic>
        <p:nvPicPr>
          <p:cNvPr id="4" name="Picture 3" descr="Graphical user interface, application, Word&#10;&#10;Description automatically generated">
            <a:extLst>
              <a:ext uri="{FF2B5EF4-FFF2-40B4-BE49-F238E27FC236}">
                <a16:creationId xmlns:a16="http://schemas.microsoft.com/office/drawing/2014/main" id="{BB98FBFE-DDE5-4046-82BB-7A826B402160}"/>
              </a:ext>
            </a:extLst>
          </p:cNvPr>
          <p:cNvPicPr>
            <a:picLocks noChangeAspect="1"/>
          </p:cNvPicPr>
          <p:nvPr/>
        </p:nvPicPr>
        <p:blipFill>
          <a:blip r:embed="rId3"/>
          <a:stretch>
            <a:fillRect/>
          </a:stretch>
        </p:blipFill>
        <p:spPr>
          <a:xfrm>
            <a:off x="836675" y="2222307"/>
            <a:ext cx="10000679" cy="4450303"/>
          </a:xfrm>
          <a:prstGeom prst="rect">
            <a:avLst/>
          </a:prstGeom>
        </p:spPr>
      </p:pic>
    </p:spTree>
    <p:extLst>
      <p:ext uri="{BB962C8B-B14F-4D97-AF65-F5344CB8AC3E}">
        <p14:creationId xmlns:p14="http://schemas.microsoft.com/office/powerpoint/2010/main" val="2622860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2C46-8545-4717-AAC4-E2B9778FA157}"/>
              </a:ext>
            </a:extLst>
          </p:cNvPr>
          <p:cNvSpPr>
            <a:spLocks noGrp="1"/>
          </p:cNvSpPr>
          <p:nvPr>
            <p:ph type="title"/>
          </p:nvPr>
        </p:nvSpPr>
        <p:spPr>
          <a:xfrm>
            <a:off x="435006" y="476250"/>
            <a:ext cx="11194742" cy="6019800"/>
          </a:xfrm>
        </p:spPr>
        <p:txBody>
          <a:bodyPr vert="horz" lIns="91440" tIns="45720" rIns="91440" bIns="45720" rtlCol="0" anchor="t">
            <a:normAutofit/>
          </a:bodyPr>
          <a:lstStyle/>
          <a:p>
            <a:r>
              <a:rPr lang="en-US" sz="3600" b="0" i="0" u="none" strike="noStrike" dirty="0">
                <a:solidFill>
                  <a:srgbClr val="16191F"/>
                </a:solidFill>
                <a:effectLst/>
                <a:latin typeface="Amazon Ember"/>
              </a:rPr>
              <a:t>API Gateway REST API with Lambda integration</a:t>
            </a:r>
            <a:br>
              <a:rPr lang="en-US" sz="3600" dirty="0">
                <a:solidFill>
                  <a:srgbClr val="16191F"/>
                </a:solidFill>
                <a:latin typeface="Amazon Ember"/>
              </a:rPr>
            </a:br>
            <a:r>
              <a:rPr lang="en-US" sz="2400" dirty="0">
                <a:solidFill>
                  <a:srgbClr val="16191F"/>
                </a:solidFill>
                <a:latin typeface="Amazon Ember"/>
              </a:rPr>
              <a:t>1. </a:t>
            </a:r>
            <a:r>
              <a:rPr lang="en-US" sz="2400" b="0" i="0" u="none" strike="noStrike" dirty="0">
                <a:solidFill>
                  <a:srgbClr val="16191F"/>
                </a:solidFill>
                <a:effectLst/>
                <a:latin typeface="Amazon Ember"/>
              </a:rPr>
              <a:t>REST API with Lambda proxy integration </a:t>
            </a:r>
            <a:br>
              <a:rPr lang="en-US" sz="2400" b="0" i="0" u="none" strike="noStrike" dirty="0">
                <a:solidFill>
                  <a:srgbClr val="16191F"/>
                </a:solidFill>
                <a:effectLst/>
                <a:latin typeface="Amazon Ember"/>
              </a:rPr>
            </a:br>
            <a:r>
              <a:rPr lang="en-US" sz="1400" b="0" i="0" u="none" strike="noStrike" dirty="0">
                <a:solidFill>
                  <a:srgbClr val="16191F"/>
                </a:solidFill>
                <a:effectLst/>
                <a:latin typeface="Amazon Ember"/>
              </a:rPr>
              <a:t>(</a:t>
            </a:r>
            <a:r>
              <a:rPr lang="en-US" sz="1400" b="0" i="0" u="none" strike="noStrike" dirty="0">
                <a:solidFill>
                  <a:srgbClr val="16191F"/>
                </a:solidFill>
                <a:effectLst/>
                <a:latin typeface="Amazon Ember"/>
                <a:hlinkClick r:id="rId2"/>
              </a:rPr>
              <a:t>https://docs.aws.amazon.com/apigateway/latest/developerguide/api-gateway-create-api-as-simple-proxy-for-lambda.html</a:t>
            </a:r>
            <a:r>
              <a:rPr lang="en-US" sz="1400" b="0" i="0" u="none" strike="noStrike" dirty="0">
                <a:solidFill>
                  <a:srgbClr val="16191F"/>
                </a:solidFill>
                <a:effectLst/>
                <a:latin typeface="Amazon Ember"/>
              </a:rPr>
              <a:t>)</a:t>
            </a:r>
            <a:br>
              <a:rPr lang="en-US" sz="1400" b="0" i="0" u="none" strike="noStrike" dirty="0">
                <a:effectLst/>
                <a:latin typeface="Amazon Ember"/>
              </a:rPr>
            </a:br>
            <a:r>
              <a:rPr lang="en-US" sz="2400" b="0" i="0" u="none" strike="noStrike" dirty="0">
                <a:effectLst/>
                <a:latin typeface="Amazon Ember"/>
              </a:rPr>
              <a:t>2. </a:t>
            </a:r>
            <a:r>
              <a:rPr lang="en-US" sz="2400" b="0" i="0" u="none" strike="noStrike" dirty="0">
                <a:solidFill>
                  <a:srgbClr val="16191F"/>
                </a:solidFill>
                <a:effectLst/>
                <a:latin typeface="Amazon Ember"/>
              </a:rPr>
              <a:t>REST API with Lambda non-proxy integration </a:t>
            </a:r>
            <a:r>
              <a:rPr lang="en-US" sz="1400" b="0" i="0" u="none" strike="noStrike" dirty="0">
                <a:solidFill>
                  <a:srgbClr val="16191F"/>
                </a:solidFill>
                <a:effectLst/>
                <a:latin typeface="Amazon Ember"/>
              </a:rPr>
              <a:t>(</a:t>
            </a:r>
            <a:r>
              <a:rPr lang="en-US" sz="1400" b="0" i="0" u="none" strike="noStrike" dirty="0">
                <a:solidFill>
                  <a:srgbClr val="16191F"/>
                </a:solidFill>
                <a:effectLst/>
                <a:latin typeface="Amazon Ember"/>
                <a:hlinkClick r:id="rId3"/>
              </a:rPr>
              <a:t>https://docs.aws.amazon.com/apigateway/latest/developerguide/getting-started-lambda-non-proxy-integration.html</a:t>
            </a:r>
            <a:r>
              <a:rPr lang="en-US" sz="1400" b="0" i="0" u="none" strike="noStrike" dirty="0">
                <a:solidFill>
                  <a:srgbClr val="16191F"/>
                </a:solidFill>
                <a:effectLst/>
                <a:latin typeface="Amazon Ember"/>
              </a:rPr>
              <a:t>)</a:t>
            </a:r>
            <a:br>
              <a:rPr lang="en-US" sz="1400" b="0" i="0" u="none" strike="noStrike" dirty="0">
                <a:solidFill>
                  <a:srgbClr val="16191F"/>
                </a:solidFill>
                <a:effectLst/>
                <a:latin typeface="Amazon Ember"/>
              </a:rPr>
            </a:br>
            <a:r>
              <a:rPr lang="en-US" sz="2400" b="0" i="0" u="none" strike="noStrike" dirty="0">
                <a:solidFill>
                  <a:srgbClr val="16191F"/>
                </a:solidFill>
                <a:effectLst/>
                <a:latin typeface="Amazon Ember"/>
              </a:rPr>
              <a:t>3. </a:t>
            </a:r>
            <a:r>
              <a:rPr lang="en-US" sz="2400" dirty="0">
                <a:solidFill>
                  <a:srgbClr val="16191F"/>
                </a:solidFill>
                <a:latin typeface="Amazon Ember"/>
              </a:rPr>
              <a:t>A</a:t>
            </a:r>
            <a:r>
              <a:rPr lang="en-US" sz="2400" b="0" i="0" u="none" strike="noStrike" dirty="0">
                <a:solidFill>
                  <a:srgbClr val="16191F"/>
                </a:solidFill>
                <a:effectLst/>
                <a:latin typeface="Amazon Ember"/>
              </a:rPr>
              <a:t>synchronous invocation of the backend Lambda function </a:t>
            </a:r>
            <a:r>
              <a:rPr lang="en-US" sz="1400" b="0" i="0" u="none" strike="noStrike" dirty="0">
                <a:solidFill>
                  <a:srgbClr val="16191F"/>
                </a:solidFill>
                <a:effectLst/>
                <a:latin typeface="Amazon Ember"/>
              </a:rPr>
              <a:t>(</a:t>
            </a:r>
            <a:r>
              <a:rPr lang="en-US" sz="1400" b="0" i="0" u="none" strike="noStrike" dirty="0">
                <a:solidFill>
                  <a:srgbClr val="16191F"/>
                </a:solidFill>
                <a:effectLst/>
                <a:latin typeface="Amazon Ember"/>
                <a:hlinkClick r:id="rId4"/>
              </a:rPr>
              <a:t>https://docs.aws.amazon.com/apigateway/latest/developerguide/set-up-lambda-integration-async.html</a:t>
            </a:r>
            <a:r>
              <a:rPr lang="en-US" sz="1400" b="0" i="0" u="none" strike="noStrike" dirty="0">
                <a:solidFill>
                  <a:srgbClr val="16191F"/>
                </a:solidFill>
                <a:effectLst/>
                <a:latin typeface="Amazon Ember"/>
              </a:rPr>
              <a:t>)</a:t>
            </a:r>
            <a:br>
              <a:rPr lang="en-US" sz="3600" dirty="0">
                <a:solidFill>
                  <a:srgbClr val="16191F"/>
                </a:solidFill>
                <a:latin typeface="Amazon Ember"/>
              </a:rPr>
            </a:br>
            <a:r>
              <a:rPr lang="en-US" sz="3600" b="0" i="0" u="none" strike="noStrike" dirty="0">
                <a:solidFill>
                  <a:srgbClr val="16191F"/>
                </a:solidFill>
                <a:effectLst/>
                <a:latin typeface="Amazon Ember"/>
              </a:rPr>
              <a:t>API Gateway quotas</a:t>
            </a:r>
            <a:br>
              <a:rPr lang="en-US" sz="3600" b="0" i="0" u="none" strike="noStrike" dirty="0">
                <a:solidFill>
                  <a:srgbClr val="16191F"/>
                </a:solidFill>
                <a:effectLst/>
                <a:latin typeface="Amazon Ember"/>
              </a:rPr>
            </a:br>
            <a:r>
              <a:rPr lang="en-US" sz="1400" b="0" i="0" u="none" strike="noStrike" dirty="0">
                <a:solidFill>
                  <a:srgbClr val="16191F"/>
                </a:solidFill>
                <a:effectLst/>
                <a:latin typeface="Amazon Ember"/>
              </a:rPr>
              <a:t>(</a:t>
            </a:r>
            <a:r>
              <a:rPr lang="en-US" sz="1400" b="0" i="0" u="none" strike="noStrike" dirty="0">
                <a:solidFill>
                  <a:srgbClr val="16191F"/>
                </a:solidFill>
                <a:effectLst/>
                <a:latin typeface="Amazon Ember"/>
                <a:hlinkClick r:id="rId5"/>
              </a:rPr>
              <a:t>https://docs.aws.amazon.com/apigateway/latest/developerguide/limits.html</a:t>
            </a:r>
            <a:r>
              <a:rPr lang="en-US" sz="1400" b="0" i="0" u="none" strike="noStrike" dirty="0">
                <a:solidFill>
                  <a:srgbClr val="16191F"/>
                </a:solidFill>
                <a:effectLst/>
                <a:latin typeface="Amazon Ember"/>
              </a:rPr>
              <a:t>)</a:t>
            </a:r>
            <a:br>
              <a:rPr lang="en-US" sz="800" b="0" i="0" u="none" strike="noStrike" dirty="0">
                <a:solidFill>
                  <a:srgbClr val="16191F"/>
                </a:solidFill>
                <a:effectLst/>
                <a:latin typeface="Amazon Ember"/>
              </a:rPr>
            </a:br>
            <a:br>
              <a:rPr lang="en-US" sz="1600" b="0" i="0" u="none" strike="noStrike" dirty="0">
                <a:solidFill>
                  <a:srgbClr val="16191F"/>
                </a:solidFill>
                <a:effectLst/>
                <a:latin typeface="Amazon Ember"/>
              </a:rPr>
            </a:br>
            <a:endParaRPr lang="en-US" sz="1600" kern="1200" dirty="0">
              <a:solidFill>
                <a:schemeClr val="tx2"/>
              </a:solidFill>
              <a:latin typeface="+mj-lt"/>
              <a:ea typeface="+mj-ea"/>
              <a:cs typeface="+mj-cs"/>
            </a:endParaRPr>
          </a:p>
        </p:txBody>
      </p:sp>
      <p:pic>
        <p:nvPicPr>
          <p:cNvPr id="4" name="Picture 3">
            <a:extLst>
              <a:ext uri="{FF2B5EF4-FFF2-40B4-BE49-F238E27FC236}">
                <a16:creationId xmlns:a16="http://schemas.microsoft.com/office/drawing/2014/main" id="{A648819D-211A-4E2C-B917-923DC06C560F}"/>
              </a:ext>
            </a:extLst>
          </p:cNvPr>
          <p:cNvPicPr>
            <a:picLocks noChangeAspect="1"/>
          </p:cNvPicPr>
          <p:nvPr/>
        </p:nvPicPr>
        <p:blipFill>
          <a:blip r:embed="rId6"/>
          <a:stretch>
            <a:fillRect/>
          </a:stretch>
        </p:blipFill>
        <p:spPr>
          <a:xfrm>
            <a:off x="1300439" y="3429000"/>
            <a:ext cx="8963025" cy="2228850"/>
          </a:xfrm>
          <a:prstGeom prst="rect">
            <a:avLst/>
          </a:prstGeom>
        </p:spPr>
      </p:pic>
    </p:spTree>
    <p:extLst>
      <p:ext uri="{BB962C8B-B14F-4D97-AF65-F5344CB8AC3E}">
        <p14:creationId xmlns:p14="http://schemas.microsoft.com/office/powerpoint/2010/main" val="1297464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TotalTime>
  <Words>648</Words>
  <Application>Microsoft Office PowerPoint</Application>
  <PresentationFormat>Widescreen</PresentationFormat>
  <Paragraphs>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Amazon Ember</vt:lpstr>
      <vt:lpstr>Arial</vt:lpstr>
      <vt:lpstr>Calibri</vt:lpstr>
      <vt:lpstr>Calibri Light</vt:lpstr>
      <vt:lpstr>Office Theme</vt:lpstr>
      <vt:lpstr>What is AWS Lambda? AWS Lambda is a compute service that lets you run code without provisioning or managing servers. Lambda runs your code only when needed and scales automatically, from a few requests per day to thousands per second. You pay only for the compute time that you consume—there is no charge when your code is not running.   Developer Guide: https://docs.aws.amazon.com/lambda/latest/dg/welcome.html</vt:lpstr>
      <vt:lpstr>Lambda execution environment lifecycle: Init: In this phase, Lambda creates or unfreezes an execution environment with the configured resources. Invoke: In this phase, Lambda invokes the function handler. Shutdown: This phase is triggered if the Lambda function does not receive any invocations for a period of time.      Extensions provide a method for monitoring, security, and other tools to integrate with the Lambda execution environment. Lambda supports multiple languages through the use of runtimes.   Developer Guide: https://docs.aws.amazon.com/lambda/latest/dg/runtimes-context.html</vt:lpstr>
      <vt:lpstr>Lambda quotas                       Developer Guide: https://docs.aws.amazon.com/lambda/latest/dg/gettingstarted-limits.html, https://aws.amazon.com/ru/lambda/pricing/</vt:lpstr>
      <vt:lpstr>Primitive ECHO Lambda.   public Map&lt;Object, Object&gt; handleRequest(Object input) {         System.out.println("System.getenv - " + System.getenv());         System.out.println("input - " + input.toString());         Map&lt;Object, Object&gt; output =                 Map.of(                         "isBase64Encoded", "false",                         "statusCode", "200",                         "headers", Map.of("Content-Type", "*/*"),                         "body", "{\"greeting\":\"Hello World\","                                 + " \"input\": \"" + input.toString() + "\","                                 + " \"env\": \"" + System.getenv().toString() + "\""                                 + "}"                 );         System.out.println("output - " + output);         return output;     }</vt:lpstr>
      <vt:lpstr>What is Amazon API Gateway? Amazon API Gateway is an AWS service for creating, publishing, maintaining, monitoring, and securing REST, HTTP, and WebSocket APIs at any scale. API developers can create APIs that access AWS or other web services, as well as data stored in the AWS Cloud. Pricing - https://aws.amazon.com/ru/api-gateway/pricing/ </vt:lpstr>
      <vt:lpstr>API Gateway REST API with Lambda integration 1. REST API with Lambda proxy integration  (https://docs.aws.amazon.com/apigateway/latest/developerguide/api-gateway-create-api-as-simple-proxy-for-lambda.html) 2. REST API with Lambda non-proxy integration (https://docs.aws.amazon.com/apigateway/latest/developerguide/getting-started-lambda-non-proxy-integration.html) 3. Asynchronous invocation of the backend Lambda function (https://docs.aws.amazon.com/apigateway/latest/developerguide/set-up-lambda-integration-async.html) API Gateway quotas (https://docs.aws.amazon.com/apigateway/latest/developerguide/limits.html)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AWS Lambda? AWS Lambda is a compute service that lets you run code without provisioning or managing servers. Lambda runs your code only when needed and scales automatically, from a few requests per day to thousands per second. You pay only for the compute time that you consume—there is no charge when your code is not running.   Developer Guide: https://docs.aws.amazon.com/lambda/latest/dg/welcome.html</dc:title>
  <dc:creator>Ostap Seniuk</dc:creator>
  <cp:lastModifiedBy>Ostap Seniuk</cp:lastModifiedBy>
  <cp:revision>12</cp:revision>
  <dcterms:created xsi:type="dcterms:W3CDTF">2021-01-25T13:25:52Z</dcterms:created>
  <dcterms:modified xsi:type="dcterms:W3CDTF">2021-01-26T19:09:25Z</dcterms:modified>
</cp:coreProperties>
</file>