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chibsted Grotesk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chibstedGrotesk-bold.fntdata"/><Relationship Id="rId21" Type="http://schemas.openxmlformats.org/officeDocument/2006/relationships/font" Target="fonts/SchibstedGrotesk-regular.fntdata"/><Relationship Id="rId24" Type="http://schemas.openxmlformats.org/officeDocument/2006/relationships/font" Target="fonts/SchibstedGrotesk-boldItalic.fntdata"/><Relationship Id="rId23" Type="http://schemas.openxmlformats.org/officeDocument/2006/relationships/font" Target="fonts/SchibstedGrotes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b5661a51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b5661a51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b5661a51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b5661a51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5661a51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b5661a51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b5661a51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b5661a51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5661a51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b5661a51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5661a51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b5661a51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5661a510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b5661a51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5661a51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b5661a51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5661a51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5661a51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5661a51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5661a51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b5661a51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b5661a51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b5661a51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b5661a51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1293884"/>
            <a:ext cx="5513700" cy="17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300"/>
              <a:buNone/>
              <a:defRPr sz="53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64675" y="3460988"/>
            <a:ext cx="2222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7667625" y="-2066925"/>
            <a:ext cx="2847900" cy="28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17" name="Google Shape;17;p2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1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26" name="Google Shape;126;p11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27" name="Google Shape;127;p11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28" name="Google Shape;128;p11"/>
          <p:cNvSpPr txBox="1"/>
          <p:nvPr>
            <p:ph hasCustomPrompt="1" type="title"/>
          </p:nvPr>
        </p:nvSpPr>
        <p:spPr>
          <a:xfrm>
            <a:off x="1854775" y="1720534"/>
            <a:ext cx="6576000" cy="11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/>
          <p:nvPr>
            <p:ph idx="1" type="subTitle"/>
          </p:nvPr>
        </p:nvSpPr>
        <p:spPr>
          <a:xfrm>
            <a:off x="1300325" y="3460750"/>
            <a:ext cx="2535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0" name="Google Shape;130;p11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131" name="Google Shape;131;p11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34" name="Google Shape;134;p11"/>
          <p:cNvGrpSpPr/>
          <p:nvPr/>
        </p:nvGrpSpPr>
        <p:grpSpPr>
          <a:xfrm>
            <a:off x="-1553550" y="-1630250"/>
            <a:ext cx="9918700" cy="5446300"/>
            <a:chOff x="-1553550" y="-1630250"/>
            <a:chExt cx="9918700" cy="5446300"/>
          </a:xfrm>
        </p:grpSpPr>
        <p:sp>
          <p:nvSpPr>
            <p:cNvPr id="135" name="Google Shape;135;p11"/>
            <p:cNvSpPr/>
            <p:nvPr/>
          </p:nvSpPr>
          <p:spPr>
            <a:xfrm>
              <a:off x="619525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-1553550" y="16461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3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41" name="Google Shape;141;p13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42" name="Google Shape;142;p13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43" name="Google Shape;143;p13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144" name="Google Shape;144;p13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47" name="Google Shape;147;p13"/>
          <p:cNvGrpSpPr/>
          <p:nvPr/>
        </p:nvGrpSpPr>
        <p:grpSpPr>
          <a:xfrm>
            <a:off x="-58750" y="-1184600"/>
            <a:ext cx="8717200" cy="7512700"/>
            <a:chOff x="-58750" y="-1184600"/>
            <a:chExt cx="8717200" cy="7512700"/>
          </a:xfrm>
        </p:grpSpPr>
        <p:sp>
          <p:nvSpPr>
            <p:cNvPr id="148" name="Google Shape;148;p13"/>
            <p:cNvSpPr/>
            <p:nvPr/>
          </p:nvSpPr>
          <p:spPr>
            <a:xfrm>
              <a:off x="6934350" y="-1184600"/>
              <a:ext cx="1724100" cy="17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-58750" y="4604000"/>
              <a:ext cx="1724100" cy="17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150" name="Google Shape;150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2024838" y="2246725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2" type="subTitle"/>
          </p:nvPr>
        </p:nvSpPr>
        <p:spPr>
          <a:xfrm>
            <a:off x="5548358" y="2246725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3" type="subTitle"/>
          </p:nvPr>
        </p:nvSpPr>
        <p:spPr>
          <a:xfrm>
            <a:off x="2024838" y="3907550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4" type="subTitle"/>
          </p:nvPr>
        </p:nvSpPr>
        <p:spPr>
          <a:xfrm>
            <a:off x="5548358" y="3907550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idx="5" type="title"/>
          </p:nvPr>
        </p:nvSpPr>
        <p:spPr>
          <a:xfrm>
            <a:off x="1290138" y="1466850"/>
            <a:ext cx="734700" cy="7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hasCustomPrompt="1" idx="6" type="title"/>
          </p:nvPr>
        </p:nvSpPr>
        <p:spPr>
          <a:xfrm>
            <a:off x="1290138" y="3127625"/>
            <a:ext cx="734700" cy="7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hasCustomPrompt="1" idx="7" type="title"/>
          </p:nvPr>
        </p:nvSpPr>
        <p:spPr>
          <a:xfrm>
            <a:off x="4813663" y="1466850"/>
            <a:ext cx="734700" cy="7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hasCustomPrompt="1" idx="8" type="title"/>
          </p:nvPr>
        </p:nvSpPr>
        <p:spPr>
          <a:xfrm>
            <a:off x="4813663" y="3127625"/>
            <a:ext cx="734700" cy="7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idx="9" type="subTitle"/>
          </p:nvPr>
        </p:nvSpPr>
        <p:spPr>
          <a:xfrm>
            <a:off x="2024838" y="1466850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13" type="subTitle"/>
          </p:nvPr>
        </p:nvSpPr>
        <p:spPr>
          <a:xfrm>
            <a:off x="5548363" y="1466850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14" type="subTitle"/>
          </p:nvPr>
        </p:nvSpPr>
        <p:spPr>
          <a:xfrm>
            <a:off x="2024838" y="3127625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15" type="subTitle"/>
          </p:nvPr>
        </p:nvSpPr>
        <p:spPr>
          <a:xfrm>
            <a:off x="5548363" y="3127625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4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66" name="Google Shape;166;p14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67" name="Google Shape;167;p14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68" name="Google Shape;168;p14"/>
          <p:cNvSpPr txBox="1"/>
          <p:nvPr>
            <p:ph type="title"/>
          </p:nvPr>
        </p:nvSpPr>
        <p:spPr>
          <a:xfrm>
            <a:off x="4531950" y="3641800"/>
            <a:ext cx="3154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713225" y="1046375"/>
            <a:ext cx="55383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0" name="Google Shape;170;p14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171" name="Google Shape;171;p14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-566150" y="-1630250"/>
            <a:ext cx="10274825" cy="8404150"/>
            <a:chOff x="-1367500" y="-1630250"/>
            <a:chExt cx="10274825" cy="8404150"/>
          </a:xfrm>
        </p:grpSpPr>
        <p:sp>
          <p:nvSpPr>
            <p:cNvPr id="175" name="Google Shape;175;p14"/>
            <p:cNvSpPr/>
            <p:nvPr/>
          </p:nvSpPr>
          <p:spPr>
            <a:xfrm>
              <a:off x="-136750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3742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80" name="Google Shape;180;p15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81" name="Google Shape;181;p15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82" name="Google Shape;182;p15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183" name="Google Shape;183;p15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186" name="Google Shape;186;p15"/>
          <p:cNvSpPr txBox="1"/>
          <p:nvPr>
            <p:ph type="title"/>
          </p:nvPr>
        </p:nvSpPr>
        <p:spPr>
          <a:xfrm>
            <a:off x="4709000" y="1272725"/>
            <a:ext cx="37218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7" name="Google Shape;187;p15"/>
          <p:cNvSpPr txBox="1"/>
          <p:nvPr>
            <p:ph idx="1" type="subTitle"/>
          </p:nvPr>
        </p:nvSpPr>
        <p:spPr>
          <a:xfrm>
            <a:off x="4709000" y="3082975"/>
            <a:ext cx="37218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5"/>
          <p:cNvSpPr/>
          <p:nvPr>
            <p:ph idx="2" type="pic"/>
          </p:nvPr>
        </p:nvSpPr>
        <p:spPr>
          <a:xfrm>
            <a:off x="713225" y="690300"/>
            <a:ext cx="3767400" cy="37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9" name="Google Shape;189;p15"/>
          <p:cNvGrpSpPr/>
          <p:nvPr/>
        </p:nvGrpSpPr>
        <p:grpSpPr>
          <a:xfrm>
            <a:off x="-566150" y="-1630250"/>
            <a:ext cx="10274825" cy="8404150"/>
            <a:chOff x="-1367500" y="-1630250"/>
            <a:chExt cx="10274825" cy="8404150"/>
          </a:xfrm>
        </p:grpSpPr>
        <p:sp>
          <p:nvSpPr>
            <p:cNvPr id="190" name="Google Shape;190;p15"/>
            <p:cNvSpPr/>
            <p:nvPr/>
          </p:nvSpPr>
          <p:spPr>
            <a:xfrm>
              <a:off x="-136750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73742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6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95" name="Google Shape;195;p16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96" name="Google Shape;196;p16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97" name="Google Shape;197;p16"/>
          <p:cNvSpPr txBox="1"/>
          <p:nvPr>
            <p:ph type="title"/>
          </p:nvPr>
        </p:nvSpPr>
        <p:spPr>
          <a:xfrm>
            <a:off x="948600" y="1505700"/>
            <a:ext cx="25593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1" type="subTitle"/>
          </p:nvPr>
        </p:nvSpPr>
        <p:spPr>
          <a:xfrm>
            <a:off x="948600" y="2639700"/>
            <a:ext cx="25593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16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200" name="Google Shape;200;p16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420175" y="-1721675"/>
            <a:ext cx="7236600" cy="8495575"/>
            <a:chOff x="420175" y="-1721675"/>
            <a:chExt cx="7236600" cy="8495575"/>
          </a:xfrm>
        </p:grpSpPr>
        <p:sp>
          <p:nvSpPr>
            <p:cNvPr id="204" name="Google Shape;204;p16"/>
            <p:cNvSpPr/>
            <p:nvPr/>
          </p:nvSpPr>
          <p:spPr>
            <a:xfrm>
              <a:off x="5486875" y="-172167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017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7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09" name="Google Shape;209;p17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10" name="Google Shape;210;p17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211" name="Google Shape;211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subTitle"/>
          </p:nvPr>
        </p:nvSpPr>
        <p:spPr>
          <a:xfrm>
            <a:off x="713225" y="40280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17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214" name="Google Shape;214;p17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713225" y="-1751850"/>
            <a:ext cx="7858375" cy="8623025"/>
            <a:chOff x="713225" y="-1751850"/>
            <a:chExt cx="7858375" cy="8623025"/>
          </a:xfrm>
        </p:grpSpPr>
        <p:sp>
          <p:nvSpPr>
            <p:cNvPr id="218" name="Google Shape;218;p17"/>
            <p:cNvSpPr/>
            <p:nvPr/>
          </p:nvSpPr>
          <p:spPr>
            <a:xfrm>
              <a:off x="713225" y="-17518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401700" y="470127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8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23" name="Google Shape;223;p18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24" name="Google Shape;224;p18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225" name="Google Shape;225;p18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720000" y="1387800"/>
            <a:ext cx="77109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228" name="Google Shape;228;p18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420175" y="-1630250"/>
            <a:ext cx="7236600" cy="8404150"/>
            <a:chOff x="420175" y="-1630250"/>
            <a:chExt cx="7236600" cy="8404150"/>
          </a:xfrm>
        </p:grpSpPr>
        <p:sp>
          <p:nvSpPr>
            <p:cNvPr id="232" name="Google Shape;232;p18"/>
            <p:cNvSpPr/>
            <p:nvPr/>
          </p:nvSpPr>
          <p:spPr>
            <a:xfrm>
              <a:off x="548687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2017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9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37" name="Google Shape;237;p19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38" name="Google Shape;238;p19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239" name="Google Shape;239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436750" y="1710400"/>
            <a:ext cx="46950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♢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2" type="subTitle"/>
          </p:nvPr>
        </p:nvSpPr>
        <p:spPr>
          <a:xfrm>
            <a:off x="726650" y="1628575"/>
            <a:ext cx="7704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2" name="Google Shape;242;p19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243" name="Google Shape;243;p19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784550" y="-1630250"/>
            <a:ext cx="3266950" cy="8404150"/>
            <a:chOff x="784550" y="-1630250"/>
            <a:chExt cx="3266950" cy="8404150"/>
          </a:xfrm>
        </p:grpSpPr>
        <p:sp>
          <p:nvSpPr>
            <p:cNvPr id="247" name="Google Shape;247;p19"/>
            <p:cNvSpPr/>
            <p:nvPr/>
          </p:nvSpPr>
          <p:spPr>
            <a:xfrm>
              <a:off x="78455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881600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0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52" name="Google Shape;252;p20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53" name="Google Shape;253;p20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254" name="Google Shape;254;p20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255" name="Google Shape;255;p20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58" name="Google Shape;25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1" type="subTitle"/>
          </p:nvPr>
        </p:nvSpPr>
        <p:spPr>
          <a:xfrm>
            <a:off x="713225" y="3153050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2" type="subTitle"/>
          </p:nvPr>
        </p:nvSpPr>
        <p:spPr>
          <a:xfrm>
            <a:off x="3417194" y="3153050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3" type="subTitle"/>
          </p:nvPr>
        </p:nvSpPr>
        <p:spPr>
          <a:xfrm>
            <a:off x="6121183" y="3153050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4" type="subTitle"/>
          </p:nvPr>
        </p:nvSpPr>
        <p:spPr>
          <a:xfrm>
            <a:off x="713225" y="2742688"/>
            <a:ext cx="2309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5" type="subTitle"/>
          </p:nvPr>
        </p:nvSpPr>
        <p:spPr>
          <a:xfrm>
            <a:off x="3417194" y="2742688"/>
            <a:ext cx="2309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6" type="subTitle"/>
          </p:nvPr>
        </p:nvSpPr>
        <p:spPr>
          <a:xfrm>
            <a:off x="6121183" y="2742688"/>
            <a:ext cx="2309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>
            <a:off x="1092150" y="-1630250"/>
            <a:ext cx="8253200" cy="8404150"/>
            <a:chOff x="1092150" y="-1630250"/>
            <a:chExt cx="8253200" cy="8404150"/>
          </a:xfrm>
        </p:grpSpPr>
        <p:sp>
          <p:nvSpPr>
            <p:cNvPr id="266" name="Google Shape;266;p20"/>
            <p:cNvSpPr/>
            <p:nvPr/>
          </p:nvSpPr>
          <p:spPr>
            <a:xfrm>
              <a:off x="717545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092150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3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4" name="Google Shape;24;p3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25" name="Google Shape;25;p3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26" name="Google Shape;26;p3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3986575" y="1830975"/>
            <a:ext cx="4444200" cy="16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529875" y="608475"/>
            <a:ext cx="900900" cy="12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300325" y="3362200"/>
            <a:ext cx="2222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-1057025" y="-1775925"/>
            <a:ext cx="2847900" cy="7842125"/>
            <a:chOff x="-1057025" y="-1775925"/>
            <a:chExt cx="2847900" cy="7842125"/>
          </a:xfrm>
        </p:grpSpPr>
        <p:sp>
          <p:nvSpPr>
            <p:cNvPr id="33" name="Google Shape;33;p3"/>
            <p:cNvSpPr/>
            <p:nvPr/>
          </p:nvSpPr>
          <p:spPr>
            <a:xfrm>
              <a:off x="-1057025" y="-1775925"/>
              <a:ext cx="2847900" cy="28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748975" y="4604000"/>
              <a:ext cx="1462200" cy="1462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1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71" name="Google Shape;271;p21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72" name="Google Shape;272;p21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273" name="Google Shape;273;p21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274" name="Google Shape;274;p21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77" name="Google Shape;277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989363" y="2255625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2" type="subTitle"/>
          </p:nvPr>
        </p:nvSpPr>
        <p:spPr>
          <a:xfrm>
            <a:off x="5176441" y="2255625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3" type="subTitle"/>
          </p:nvPr>
        </p:nvSpPr>
        <p:spPr>
          <a:xfrm>
            <a:off x="1989363" y="3902725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4" type="subTitle"/>
          </p:nvPr>
        </p:nvSpPr>
        <p:spPr>
          <a:xfrm>
            <a:off x="5176441" y="3902725"/>
            <a:ext cx="197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1"/>
          <p:cNvSpPr txBox="1"/>
          <p:nvPr>
            <p:ph idx="5" type="subTitle"/>
          </p:nvPr>
        </p:nvSpPr>
        <p:spPr>
          <a:xfrm>
            <a:off x="1989375" y="18608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6" type="subTitle"/>
          </p:nvPr>
        </p:nvSpPr>
        <p:spPr>
          <a:xfrm>
            <a:off x="1989375" y="35079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284" name="Google Shape;284;p21"/>
          <p:cNvSpPr txBox="1"/>
          <p:nvPr>
            <p:ph idx="7" type="subTitle"/>
          </p:nvPr>
        </p:nvSpPr>
        <p:spPr>
          <a:xfrm>
            <a:off x="5176450" y="18608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285" name="Google Shape;285;p21"/>
          <p:cNvSpPr txBox="1"/>
          <p:nvPr>
            <p:ph idx="8" type="subTitle"/>
          </p:nvPr>
        </p:nvSpPr>
        <p:spPr>
          <a:xfrm>
            <a:off x="5176450" y="3507900"/>
            <a:ext cx="1978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grpSp>
        <p:nvGrpSpPr>
          <p:cNvPr id="286" name="Google Shape;286;p21"/>
          <p:cNvGrpSpPr/>
          <p:nvPr/>
        </p:nvGrpSpPr>
        <p:grpSpPr>
          <a:xfrm>
            <a:off x="-573325" y="-1630250"/>
            <a:ext cx="10274825" cy="8404150"/>
            <a:chOff x="-573325" y="-1630250"/>
            <a:chExt cx="10274825" cy="8404150"/>
          </a:xfrm>
        </p:grpSpPr>
        <p:sp>
          <p:nvSpPr>
            <p:cNvPr id="287" name="Google Shape;287;p21"/>
            <p:cNvSpPr/>
            <p:nvPr/>
          </p:nvSpPr>
          <p:spPr>
            <a:xfrm>
              <a:off x="-57332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531600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2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292" name="Google Shape;292;p22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93" name="Google Shape;293;p22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294" name="Google Shape;294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1" type="subTitle"/>
          </p:nvPr>
        </p:nvSpPr>
        <p:spPr>
          <a:xfrm>
            <a:off x="720002" y="2027025"/>
            <a:ext cx="229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2" type="subTitle"/>
          </p:nvPr>
        </p:nvSpPr>
        <p:spPr>
          <a:xfrm>
            <a:off x="6137266" y="2027025"/>
            <a:ext cx="229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3" type="subTitle"/>
          </p:nvPr>
        </p:nvSpPr>
        <p:spPr>
          <a:xfrm>
            <a:off x="720002" y="3674125"/>
            <a:ext cx="229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2"/>
          <p:cNvSpPr txBox="1"/>
          <p:nvPr>
            <p:ph idx="4" type="subTitle"/>
          </p:nvPr>
        </p:nvSpPr>
        <p:spPr>
          <a:xfrm>
            <a:off x="6137266" y="3674125"/>
            <a:ext cx="229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5" type="subTitle"/>
          </p:nvPr>
        </p:nvSpPr>
        <p:spPr>
          <a:xfrm>
            <a:off x="720016" y="1632200"/>
            <a:ext cx="2293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6" type="subTitle"/>
          </p:nvPr>
        </p:nvSpPr>
        <p:spPr>
          <a:xfrm>
            <a:off x="720016" y="3279300"/>
            <a:ext cx="2293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01" name="Google Shape;301;p22"/>
          <p:cNvSpPr txBox="1"/>
          <p:nvPr>
            <p:ph idx="7" type="subTitle"/>
          </p:nvPr>
        </p:nvSpPr>
        <p:spPr>
          <a:xfrm>
            <a:off x="6137276" y="1632200"/>
            <a:ext cx="2293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02" name="Google Shape;302;p22"/>
          <p:cNvSpPr txBox="1"/>
          <p:nvPr>
            <p:ph idx="8" type="subTitle"/>
          </p:nvPr>
        </p:nvSpPr>
        <p:spPr>
          <a:xfrm>
            <a:off x="6137276" y="3279300"/>
            <a:ext cx="2293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grpSp>
        <p:nvGrpSpPr>
          <p:cNvPr id="303" name="Google Shape;303;p22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304" name="Google Shape;304;p22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07" name="Google Shape;307;p22"/>
          <p:cNvGrpSpPr/>
          <p:nvPr/>
        </p:nvGrpSpPr>
        <p:grpSpPr>
          <a:xfrm flipH="1">
            <a:off x="-948650" y="-1630400"/>
            <a:ext cx="10984713" cy="8404300"/>
            <a:chOff x="-834150" y="-1630400"/>
            <a:chExt cx="10984713" cy="8404300"/>
          </a:xfrm>
        </p:grpSpPr>
        <p:sp>
          <p:nvSpPr>
            <p:cNvPr id="308" name="Google Shape;308;p22"/>
            <p:cNvSpPr/>
            <p:nvPr/>
          </p:nvSpPr>
          <p:spPr>
            <a:xfrm>
              <a:off x="-834150" y="-16304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7980663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3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13" name="Google Shape;313;p23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14" name="Google Shape;314;p23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315" name="Google Shape;315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6" name="Google Shape;316;p23"/>
          <p:cNvSpPr txBox="1"/>
          <p:nvPr>
            <p:ph idx="1" type="subTitle"/>
          </p:nvPr>
        </p:nvSpPr>
        <p:spPr>
          <a:xfrm>
            <a:off x="714898" y="1795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subTitle"/>
          </p:nvPr>
        </p:nvSpPr>
        <p:spPr>
          <a:xfrm>
            <a:off x="714887" y="2904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3"/>
          <p:cNvSpPr txBox="1"/>
          <p:nvPr>
            <p:ph idx="3" type="subTitle"/>
          </p:nvPr>
        </p:nvSpPr>
        <p:spPr>
          <a:xfrm>
            <a:off x="6225573" y="1795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4" type="subTitle"/>
          </p:nvPr>
        </p:nvSpPr>
        <p:spPr>
          <a:xfrm>
            <a:off x="6225562" y="2904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714901" y="4013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225576" y="4013259"/>
            <a:ext cx="220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3"/>
          <p:cNvSpPr txBox="1"/>
          <p:nvPr>
            <p:ph idx="7" type="subTitle"/>
          </p:nvPr>
        </p:nvSpPr>
        <p:spPr>
          <a:xfrm>
            <a:off x="713224" y="1404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23" name="Google Shape;323;p23"/>
          <p:cNvSpPr txBox="1"/>
          <p:nvPr>
            <p:ph idx="8" type="subTitle"/>
          </p:nvPr>
        </p:nvSpPr>
        <p:spPr>
          <a:xfrm>
            <a:off x="713214" y="2513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24" name="Google Shape;324;p23"/>
          <p:cNvSpPr txBox="1"/>
          <p:nvPr>
            <p:ph idx="9" type="subTitle"/>
          </p:nvPr>
        </p:nvSpPr>
        <p:spPr>
          <a:xfrm>
            <a:off x="713228" y="3622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25" name="Google Shape;325;p23"/>
          <p:cNvSpPr txBox="1"/>
          <p:nvPr>
            <p:ph idx="13" type="subTitle"/>
          </p:nvPr>
        </p:nvSpPr>
        <p:spPr>
          <a:xfrm>
            <a:off x="6223899" y="1404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26" name="Google Shape;326;p23"/>
          <p:cNvSpPr txBox="1"/>
          <p:nvPr>
            <p:ph idx="14" type="subTitle"/>
          </p:nvPr>
        </p:nvSpPr>
        <p:spPr>
          <a:xfrm>
            <a:off x="6223889" y="2513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327" name="Google Shape;327;p23"/>
          <p:cNvSpPr txBox="1"/>
          <p:nvPr>
            <p:ph idx="15" type="subTitle"/>
          </p:nvPr>
        </p:nvSpPr>
        <p:spPr>
          <a:xfrm>
            <a:off x="6223903" y="3622225"/>
            <a:ext cx="2206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grpSp>
        <p:nvGrpSpPr>
          <p:cNvPr id="328" name="Google Shape;328;p23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329" name="Google Shape;329;p23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32" name="Google Shape;332;p23"/>
          <p:cNvGrpSpPr/>
          <p:nvPr/>
        </p:nvGrpSpPr>
        <p:grpSpPr>
          <a:xfrm>
            <a:off x="-660775" y="-1630250"/>
            <a:ext cx="8389125" cy="8404150"/>
            <a:chOff x="-660775" y="-1630250"/>
            <a:chExt cx="8389125" cy="8404150"/>
          </a:xfrm>
        </p:grpSpPr>
        <p:sp>
          <p:nvSpPr>
            <p:cNvPr id="333" name="Google Shape;333;p23"/>
            <p:cNvSpPr/>
            <p:nvPr/>
          </p:nvSpPr>
          <p:spPr>
            <a:xfrm>
              <a:off x="555845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-66077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4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38" name="Google Shape;338;p24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39" name="Google Shape;339;p24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340" name="Google Shape;340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41" name="Google Shape;341;p24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342" name="Google Shape;342;p24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-1456675" y="-657175"/>
            <a:ext cx="12057350" cy="6220250"/>
            <a:chOff x="-1456675" y="-657175"/>
            <a:chExt cx="12057350" cy="6220250"/>
          </a:xfrm>
        </p:grpSpPr>
        <p:sp>
          <p:nvSpPr>
            <p:cNvPr id="346" name="Google Shape;346;p24"/>
            <p:cNvSpPr/>
            <p:nvPr/>
          </p:nvSpPr>
          <p:spPr>
            <a:xfrm>
              <a:off x="-1456675" y="-65717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8430775" y="339317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5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51" name="Google Shape;351;p25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52" name="Google Shape;352;p25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353" name="Google Shape;353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54" name="Google Shape;354;p25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355" name="Google Shape;355;p25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58" name="Google Shape;358;p25"/>
          <p:cNvGrpSpPr/>
          <p:nvPr/>
        </p:nvGrpSpPr>
        <p:grpSpPr>
          <a:xfrm>
            <a:off x="682675" y="-1630400"/>
            <a:ext cx="7836563" cy="8488125"/>
            <a:chOff x="682675" y="-1630400"/>
            <a:chExt cx="7836563" cy="8488125"/>
          </a:xfrm>
        </p:grpSpPr>
        <p:sp>
          <p:nvSpPr>
            <p:cNvPr id="359" name="Google Shape;359;p25"/>
            <p:cNvSpPr/>
            <p:nvPr/>
          </p:nvSpPr>
          <p:spPr>
            <a:xfrm>
              <a:off x="682675" y="-16304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349338" y="468782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6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64" name="Google Shape;364;p26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65" name="Google Shape;365;p26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366" name="Google Shape;366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67" name="Google Shape;367;p26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368" name="Google Shape;368;p26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71" name="Google Shape;371;p26"/>
          <p:cNvGrpSpPr/>
          <p:nvPr/>
        </p:nvGrpSpPr>
        <p:grpSpPr>
          <a:xfrm>
            <a:off x="3537463" y="-1630400"/>
            <a:ext cx="2169913" cy="8404300"/>
            <a:chOff x="3537463" y="-1630400"/>
            <a:chExt cx="2169913" cy="8404300"/>
          </a:xfrm>
        </p:grpSpPr>
        <p:sp>
          <p:nvSpPr>
            <p:cNvPr id="372" name="Google Shape;372;p26"/>
            <p:cNvSpPr/>
            <p:nvPr/>
          </p:nvSpPr>
          <p:spPr>
            <a:xfrm>
              <a:off x="3537475" y="-16304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3537463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7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77" name="Google Shape;377;p27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78" name="Google Shape;378;p27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379" name="Google Shape;379;p27"/>
          <p:cNvGrpSpPr/>
          <p:nvPr/>
        </p:nvGrpSpPr>
        <p:grpSpPr>
          <a:xfrm>
            <a:off x="1001825" y="-1752325"/>
            <a:ext cx="7540163" cy="8747200"/>
            <a:chOff x="1001825" y="-1752325"/>
            <a:chExt cx="7540163" cy="8747200"/>
          </a:xfrm>
        </p:grpSpPr>
        <p:sp>
          <p:nvSpPr>
            <p:cNvPr id="380" name="Google Shape;380;p27"/>
            <p:cNvSpPr/>
            <p:nvPr/>
          </p:nvSpPr>
          <p:spPr>
            <a:xfrm>
              <a:off x="1001825" y="-175232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6372088" y="4824975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382" name="Google Shape;382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28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86" name="Google Shape;386;p28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87" name="Google Shape;387;p28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388" name="Google Shape;388;p28"/>
          <p:cNvSpPr txBox="1"/>
          <p:nvPr>
            <p:ph hasCustomPrompt="1" type="title"/>
          </p:nvPr>
        </p:nvSpPr>
        <p:spPr>
          <a:xfrm>
            <a:off x="705425" y="742425"/>
            <a:ext cx="3840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28"/>
          <p:cNvSpPr txBox="1"/>
          <p:nvPr>
            <p:ph idx="1" type="subTitle"/>
          </p:nvPr>
        </p:nvSpPr>
        <p:spPr>
          <a:xfrm>
            <a:off x="4598225" y="742413"/>
            <a:ext cx="3840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28"/>
          <p:cNvSpPr txBox="1"/>
          <p:nvPr>
            <p:ph hasCustomPrompt="1" idx="2" type="title"/>
          </p:nvPr>
        </p:nvSpPr>
        <p:spPr>
          <a:xfrm flipH="1">
            <a:off x="4598525" y="2187300"/>
            <a:ext cx="3840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28"/>
          <p:cNvSpPr txBox="1"/>
          <p:nvPr>
            <p:ph idx="3" type="subTitle"/>
          </p:nvPr>
        </p:nvSpPr>
        <p:spPr>
          <a:xfrm flipH="1">
            <a:off x="705425" y="2187749"/>
            <a:ext cx="3840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28"/>
          <p:cNvSpPr txBox="1"/>
          <p:nvPr>
            <p:ph hasCustomPrompt="1" idx="4" type="title"/>
          </p:nvPr>
        </p:nvSpPr>
        <p:spPr>
          <a:xfrm>
            <a:off x="705425" y="3632175"/>
            <a:ext cx="3840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28"/>
          <p:cNvSpPr txBox="1"/>
          <p:nvPr>
            <p:ph idx="5" type="subTitle"/>
          </p:nvPr>
        </p:nvSpPr>
        <p:spPr>
          <a:xfrm>
            <a:off x="4598225" y="3633085"/>
            <a:ext cx="3840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94" name="Google Shape;394;p28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395" name="Google Shape;395;p28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98" name="Google Shape;398;p28"/>
          <p:cNvGrpSpPr/>
          <p:nvPr/>
        </p:nvGrpSpPr>
        <p:grpSpPr>
          <a:xfrm>
            <a:off x="1578350" y="-1630250"/>
            <a:ext cx="4676075" cy="8404150"/>
            <a:chOff x="1578350" y="-1630250"/>
            <a:chExt cx="4676075" cy="8404150"/>
          </a:xfrm>
        </p:grpSpPr>
        <p:sp>
          <p:nvSpPr>
            <p:cNvPr id="399" name="Google Shape;399;p28"/>
            <p:cNvSpPr/>
            <p:nvPr/>
          </p:nvSpPr>
          <p:spPr>
            <a:xfrm>
              <a:off x="408452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578350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404" name="Google Shape;404;p29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405" name="Google Shape;405;p29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06" name="Google Shape;406;p29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407" name="Google Shape;407;p29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10" name="Google Shape;410;p29"/>
          <p:cNvSpPr txBox="1"/>
          <p:nvPr>
            <p:ph type="title"/>
          </p:nvPr>
        </p:nvSpPr>
        <p:spPr>
          <a:xfrm>
            <a:off x="1950773" y="665400"/>
            <a:ext cx="52425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1" name="Google Shape;411;p29"/>
          <p:cNvSpPr txBox="1"/>
          <p:nvPr>
            <p:ph idx="1" type="subTitle"/>
          </p:nvPr>
        </p:nvSpPr>
        <p:spPr>
          <a:xfrm>
            <a:off x="1950725" y="1861600"/>
            <a:ext cx="5242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9"/>
          <p:cNvSpPr txBox="1"/>
          <p:nvPr/>
        </p:nvSpPr>
        <p:spPr>
          <a:xfrm>
            <a:off x="1950750" y="3764350"/>
            <a:ext cx="5242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3" name="Google Shape;413;p29"/>
          <p:cNvGrpSpPr/>
          <p:nvPr/>
        </p:nvGrpSpPr>
        <p:grpSpPr>
          <a:xfrm>
            <a:off x="244925" y="-1630250"/>
            <a:ext cx="7183850" cy="8404150"/>
            <a:chOff x="244925" y="-1630250"/>
            <a:chExt cx="7183850" cy="8404150"/>
          </a:xfrm>
        </p:grpSpPr>
        <p:sp>
          <p:nvSpPr>
            <p:cNvPr id="414" name="Google Shape;414;p29"/>
            <p:cNvSpPr/>
            <p:nvPr/>
          </p:nvSpPr>
          <p:spPr>
            <a:xfrm>
              <a:off x="525887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4492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0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419" name="Google Shape;419;p30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420" name="Google Shape;420;p30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21" name="Google Shape;421;p30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422" name="Google Shape;422;p30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420175" y="-1630250"/>
            <a:ext cx="7236600" cy="8404150"/>
            <a:chOff x="420175" y="-1630250"/>
            <a:chExt cx="7236600" cy="8404150"/>
          </a:xfrm>
        </p:grpSpPr>
        <p:sp>
          <p:nvSpPr>
            <p:cNvPr id="426" name="Google Shape;426;p30"/>
            <p:cNvSpPr/>
            <p:nvPr/>
          </p:nvSpPr>
          <p:spPr>
            <a:xfrm>
              <a:off x="548687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017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39" name="Google Shape;39;p4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0" name="Google Shape;40;p4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41" name="Google Shape;41;p4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-1249400" y="-2261450"/>
            <a:ext cx="12105375" cy="9341100"/>
            <a:chOff x="-1249400" y="-2261450"/>
            <a:chExt cx="12105375" cy="9341100"/>
          </a:xfrm>
        </p:grpSpPr>
        <p:sp>
          <p:nvSpPr>
            <p:cNvPr id="45" name="Google Shape;45;p4"/>
            <p:cNvSpPr/>
            <p:nvPr/>
          </p:nvSpPr>
          <p:spPr>
            <a:xfrm>
              <a:off x="8008075" y="4231750"/>
              <a:ext cx="2847900" cy="28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1249400" y="-2261450"/>
              <a:ext cx="2847900" cy="28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215750"/>
            <a:ext cx="7704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31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431" name="Google Shape;431;p31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432" name="Google Shape;432;p31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33" name="Google Shape;433;p31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434" name="Google Shape;434;p31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-1168475" y="-1630250"/>
            <a:ext cx="10684200" cy="8404150"/>
            <a:chOff x="-1168475" y="-1630250"/>
            <a:chExt cx="10684200" cy="8404150"/>
          </a:xfrm>
        </p:grpSpPr>
        <p:sp>
          <p:nvSpPr>
            <p:cNvPr id="438" name="Google Shape;438;p31"/>
            <p:cNvSpPr/>
            <p:nvPr/>
          </p:nvSpPr>
          <p:spPr>
            <a:xfrm>
              <a:off x="-116847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34582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52" name="Google Shape;52;p5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53" name="Google Shape;53;p5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54" name="Google Shape;54;p5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55" name="Google Shape;55;p5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4962410" y="3151199"/>
            <a:ext cx="2785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subTitle"/>
          </p:nvPr>
        </p:nvSpPr>
        <p:spPr>
          <a:xfrm>
            <a:off x="1395800" y="3151199"/>
            <a:ext cx="2785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3" type="subTitle"/>
          </p:nvPr>
        </p:nvSpPr>
        <p:spPr>
          <a:xfrm>
            <a:off x="1395800" y="2744650"/>
            <a:ext cx="278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4962410" y="2744650"/>
            <a:ext cx="278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chibsted Grotesk"/>
              <a:buNone/>
              <a:defRPr sz="2100"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grpSp>
        <p:nvGrpSpPr>
          <p:cNvPr id="63" name="Google Shape;63;p5"/>
          <p:cNvGrpSpPr/>
          <p:nvPr/>
        </p:nvGrpSpPr>
        <p:grpSpPr>
          <a:xfrm>
            <a:off x="5215000" y="-1630250"/>
            <a:ext cx="4894325" cy="8404150"/>
            <a:chOff x="5215000" y="-1630250"/>
            <a:chExt cx="4894325" cy="8404150"/>
          </a:xfrm>
        </p:grpSpPr>
        <p:sp>
          <p:nvSpPr>
            <p:cNvPr id="64" name="Google Shape;64;p5"/>
            <p:cNvSpPr/>
            <p:nvPr/>
          </p:nvSpPr>
          <p:spPr>
            <a:xfrm>
              <a:off x="521500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93942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6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69" name="Google Shape;69;p6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70" name="Google Shape;70;p6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 rot="5400000">
            <a:off x="8533250" y="2523450"/>
            <a:ext cx="525900" cy="96600"/>
            <a:chOff x="4291225" y="3287413"/>
            <a:chExt cx="525900" cy="96600"/>
          </a:xfrm>
        </p:grpSpPr>
        <p:sp>
          <p:nvSpPr>
            <p:cNvPr id="73" name="Google Shape;73;p6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76" name="Google Shape;76;p6"/>
          <p:cNvGrpSpPr/>
          <p:nvPr/>
        </p:nvGrpSpPr>
        <p:grpSpPr>
          <a:xfrm>
            <a:off x="-859550" y="-1630250"/>
            <a:ext cx="10948000" cy="8404150"/>
            <a:chOff x="-859550" y="-1630250"/>
            <a:chExt cx="10948000" cy="8404150"/>
          </a:xfrm>
        </p:grpSpPr>
        <p:sp>
          <p:nvSpPr>
            <p:cNvPr id="77" name="Google Shape;77;p6"/>
            <p:cNvSpPr/>
            <p:nvPr/>
          </p:nvSpPr>
          <p:spPr>
            <a:xfrm>
              <a:off x="-85955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918550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7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82" name="Google Shape;82;p7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83" name="Google Shape;83;p7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1674750" y="1863825"/>
            <a:ext cx="5801400" cy="19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♢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87" name="Google Shape;87;p7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-163900" y="-1630250"/>
            <a:ext cx="8065900" cy="8383600"/>
            <a:chOff x="-163900" y="-1630250"/>
            <a:chExt cx="8065900" cy="8383600"/>
          </a:xfrm>
        </p:grpSpPr>
        <p:sp>
          <p:nvSpPr>
            <p:cNvPr id="91" name="Google Shape;91;p7"/>
            <p:cNvSpPr/>
            <p:nvPr/>
          </p:nvSpPr>
          <p:spPr>
            <a:xfrm>
              <a:off x="-163900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732100" y="45834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8"/>
          <p:cNvGrpSpPr/>
          <p:nvPr/>
        </p:nvGrpSpPr>
        <p:grpSpPr>
          <a:xfrm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97" name="Google Shape;97;p8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98" name="Google Shape;98;p8"/>
          <p:cNvSpPr txBox="1"/>
          <p:nvPr>
            <p:ph type="title"/>
          </p:nvPr>
        </p:nvSpPr>
        <p:spPr>
          <a:xfrm>
            <a:off x="3225475" y="1694400"/>
            <a:ext cx="5205300" cy="17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9" name="Google Shape;99;p8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100" name="Google Shape;100;p8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989925" y="-1630250"/>
            <a:ext cx="6080750" cy="8404150"/>
            <a:chOff x="3188575" y="-1630250"/>
            <a:chExt cx="6080750" cy="8404150"/>
          </a:xfrm>
        </p:grpSpPr>
        <p:sp>
          <p:nvSpPr>
            <p:cNvPr id="104" name="Google Shape;104;p8"/>
            <p:cNvSpPr/>
            <p:nvPr/>
          </p:nvSpPr>
          <p:spPr>
            <a:xfrm>
              <a:off x="709942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188575" y="46040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 flipH="1">
            <a:off x="-7625" y="266710"/>
            <a:ext cx="9159000" cy="4610080"/>
            <a:chOff x="-7625" y="243845"/>
            <a:chExt cx="9159000" cy="4610080"/>
          </a:xfrm>
        </p:grpSpPr>
        <p:cxnSp>
          <p:nvCxnSpPr>
            <p:cNvPr id="109" name="Google Shape;109;p9"/>
            <p:cNvCxnSpPr/>
            <p:nvPr/>
          </p:nvCxnSpPr>
          <p:spPr>
            <a:xfrm>
              <a:off x="-7625" y="485392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10" name="Google Shape;110;p9"/>
            <p:cNvCxnSpPr/>
            <p:nvPr/>
          </p:nvCxnSpPr>
          <p:spPr>
            <a:xfrm rot="10800000">
              <a:off x="-7625" y="243845"/>
              <a:ext cx="915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11" name="Google Shape;111;p9"/>
          <p:cNvGrpSpPr/>
          <p:nvPr/>
        </p:nvGrpSpPr>
        <p:grpSpPr>
          <a:xfrm flipH="1" rot="-5400000">
            <a:off x="75400" y="2523450"/>
            <a:ext cx="525900" cy="96600"/>
            <a:chOff x="4291225" y="3287413"/>
            <a:chExt cx="525900" cy="96600"/>
          </a:xfrm>
        </p:grpSpPr>
        <p:sp>
          <p:nvSpPr>
            <p:cNvPr id="112" name="Google Shape;112;p9"/>
            <p:cNvSpPr/>
            <p:nvPr/>
          </p:nvSpPr>
          <p:spPr>
            <a:xfrm>
              <a:off x="42912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50587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720525" y="3287413"/>
              <a:ext cx="96600" cy="96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13225" y="1565000"/>
            <a:ext cx="3332400" cy="12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4458625" y="3264425"/>
            <a:ext cx="33324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7" name="Google Shape;117;p9"/>
          <p:cNvGrpSpPr/>
          <p:nvPr/>
        </p:nvGrpSpPr>
        <p:grpSpPr>
          <a:xfrm>
            <a:off x="4943125" y="-1630250"/>
            <a:ext cx="5869100" cy="5286950"/>
            <a:chOff x="4943125" y="-1630250"/>
            <a:chExt cx="5869100" cy="5286950"/>
          </a:xfrm>
        </p:grpSpPr>
        <p:sp>
          <p:nvSpPr>
            <p:cNvPr id="118" name="Google Shape;118;p9"/>
            <p:cNvSpPr/>
            <p:nvPr/>
          </p:nvSpPr>
          <p:spPr>
            <a:xfrm>
              <a:off x="4943125" y="-163025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8642325" y="1486800"/>
              <a:ext cx="2169900" cy="216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713225" y="4148850"/>
            <a:ext cx="7717500" cy="455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b="1"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chibsted Grotesk"/>
              <a:buNone/>
              <a:defRPr sz="3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♢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Osta-Alaa/Data-Science-Internship-Oeson/tree/65386d49952cff9acab5f7f4a413f9f3cdf5950c/Project-1-Stock-Price-Analysis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B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ctrTitle"/>
          </p:nvPr>
        </p:nvSpPr>
        <p:spPr>
          <a:xfrm>
            <a:off x="651425" y="672650"/>
            <a:ext cx="6704100" cy="24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Stock Price Analysis for </a:t>
            </a:r>
            <a:endParaRPr b="0"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MSFT, Tesla, and Apple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445" name="Google Shape;445;p32"/>
          <p:cNvSpPr txBox="1"/>
          <p:nvPr>
            <p:ph idx="1" type="subTitle"/>
          </p:nvPr>
        </p:nvSpPr>
        <p:spPr>
          <a:xfrm>
            <a:off x="6563200" y="4004863"/>
            <a:ext cx="2222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Alaaeddin Osta</a:t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180975" y="3638550"/>
            <a:ext cx="2847900" cy="28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/>
          <p:nvPr>
            <p:ph type="title"/>
          </p:nvPr>
        </p:nvSpPr>
        <p:spPr>
          <a:xfrm>
            <a:off x="3986575" y="1830975"/>
            <a:ext cx="4444200" cy="16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519" name="Google Shape;519;p41"/>
          <p:cNvSpPr txBox="1"/>
          <p:nvPr>
            <p:ph idx="2" type="title"/>
          </p:nvPr>
        </p:nvSpPr>
        <p:spPr>
          <a:xfrm>
            <a:off x="7164450" y="608475"/>
            <a:ext cx="1266300" cy="1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5965575" y="3959875"/>
            <a:ext cx="2847900" cy="28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/>
          <p:nvPr>
            <p:ph type="title"/>
          </p:nvPr>
        </p:nvSpPr>
        <p:spPr>
          <a:xfrm>
            <a:off x="720000" y="387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Summary Output</a:t>
            </a:r>
            <a:endParaRPr/>
          </a:p>
        </p:txBody>
      </p:sp>
      <p:sp>
        <p:nvSpPr>
          <p:cNvPr id="526" name="Google Shape;526;p42"/>
          <p:cNvSpPr txBox="1"/>
          <p:nvPr>
            <p:ph idx="1" type="subTitle"/>
          </p:nvPr>
        </p:nvSpPr>
        <p:spPr>
          <a:xfrm>
            <a:off x="436750" y="1710400"/>
            <a:ext cx="46950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9709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Karla"/>
              <a:buChar char="♢"/>
            </a:pPr>
            <a:r>
              <a:rPr lang="en" sz="1300">
                <a:solidFill>
                  <a:srgbClr val="000000"/>
                </a:solidFill>
              </a:rPr>
              <a:t>All three companies (Microsoft, Tesla, and Apple) exhibit statistically significant regression models, signifying that market returns (SP%chng) play a crucial role in explaining the variability in their stock returns.</a:t>
            </a:r>
            <a:endParaRPr sz="1300">
              <a:solidFill>
                <a:srgbClr val="000000"/>
              </a:solidFill>
            </a:endParaRPr>
          </a:p>
          <a:p>
            <a:pPr indent="-21970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Karla"/>
              <a:buChar char="♢"/>
            </a:pPr>
            <a:r>
              <a:rPr lang="en" sz="1300">
                <a:solidFill>
                  <a:srgbClr val="000000"/>
                </a:solidFill>
              </a:rPr>
              <a:t>Microsoft and Apple show higher adjusted R Square values, suggesting a relatively stronger fit of their regression models compared to Tesla.</a:t>
            </a:r>
            <a:endParaRPr sz="1300">
              <a:solidFill>
                <a:srgbClr val="000000"/>
              </a:solidFill>
            </a:endParaRPr>
          </a:p>
          <a:p>
            <a:pPr indent="-21970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Karla"/>
              <a:buChar char="♢"/>
            </a:pPr>
            <a:r>
              <a:rPr lang="en" sz="1300">
                <a:solidFill>
                  <a:srgbClr val="000000"/>
                </a:solidFill>
              </a:rPr>
              <a:t>Tesla has the highest Beta among the three companies (Beta = 1.8178). It shows higher volatility, suggesting potentially higher returns but also higher risk.</a:t>
            </a:r>
            <a:endParaRPr sz="1300">
              <a:solidFill>
                <a:srgbClr val="000000"/>
              </a:solidFill>
            </a:endParaRPr>
          </a:p>
          <a:p>
            <a:pPr indent="-21970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Karla"/>
              <a:buChar char="♢"/>
            </a:pPr>
            <a:r>
              <a:rPr lang="en" sz="1300">
                <a:solidFill>
                  <a:srgbClr val="000000"/>
                </a:solidFill>
              </a:rPr>
              <a:t>Apple and Microsoft have somewhat similar market risk levels, with Apple slightly higher (Beta = 1.3292)</a:t>
            </a:r>
            <a:endParaRPr sz="1300"/>
          </a:p>
        </p:txBody>
      </p:sp>
      <p:pic>
        <p:nvPicPr>
          <p:cNvPr id="527" name="Google Shape;5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5" y="1006550"/>
            <a:ext cx="8506500" cy="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325" y="1857950"/>
            <a:ext cx="3644301" cy="12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325" y="3773775"/>
            <a:ext cx="3644300" cy="8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Fit Plots</a:t>
            </a:r>
            <a:endParaRPr/>
          </a:p>
        </p:txBody>
      </p:sp>
      <p:sp>
        <p:nvSpPr>
          <p:cNvPr id="535" name="Google Shape;535;p43"/>
          <p:cNvSpPr txBox="1"/>
          <p:nvPr>
            <p:ph idx="1" type="subTitle"/>
          </p:nvPr>
        </p:nvSpPr>
        <p:spPr>
          <a:xfrm>
            <a:off x="1022875" y="3295900"/>
            <a:ext cx="30633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Scatter Plots Analysis: Positive correlations are evident between the stock returns of Microsoft, Tesla, and Apple, and the Market Return (SP%chng)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12200"/>
            <a:ext cx="4075625" cy="20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1112200"/>
            <a:ext cx="3787217" cy="20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775" y="3169275"/>
            <a:ext cx="3787226" cy="164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"/>
          <p:cNvSpPr txBox="1"/>
          <p:nvPr>
            <p:ph type="title"/>
          </p:nvPr>
        </p:nvSpPr>
        <p:spPr>
          <a:xfrm>
            <a:off x="3986575" y="1830975"/>
            <a:ext cx="4444200" cy="16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544" name="Google Shape;544;p44"/>
          <p:cNvSpPr txBox="1"/>
          <p:nvPr>
            <p:ph idx="2" type="title"/>
          </p:nvPr>
        </p:nvSpPr>
        <p:spPr>
          <a:xfrm>
            <a:off x="6923950" y="1133050"/>
            <a:ext cx="1506900" cy="1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0" name="Google Shape;550;p45"/>
          <p:cNvSpPr txBox="1"/>
          <p:nvPr>
            <p:ph idx="2" type="subTitle"/>
          </p:nvPr>
        </p:nvSpPr>
        <p:spPr>
          <a:xfrm>
            <a:off x="726650" y="1628575"/>
            <a:ext cx="7704000" cy="24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191919"/>
                </a:solidFill>
              </a:rPr>
              <a:t>Microsoft generally has a higher mean stock price and total return, making it a stable and profitable investment over the specified timeframe.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191919"/>
                </a:solidFill>
              </a:rPr>
              <a:t>Tesla exhibits the highest volatility and price fluctuations, making it a riskier investment.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191919"/>
                </a:solidFill>
              </a:rPr>
              <a:t>The positive skewness in all three stocks suggests a tendency for higher positive returns but with a potential for extreme positive values.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191919"/>
                </a:solidFill>
              </a:rPr>
              <a:t>Apple has the most consistent performance in terms of stock price movements. Investors in Apple may experience a more steady and predictable pattern in stock price changes over the analyzed period.</a:t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/>
          <p:nvPr>
            <p:ph type="title"/>
          </p:nvPr>
        </p:nvSpPr>
        <p:spPr>
          <a:xfrm>
            <a:off x="1950773" y="1420550"/>
            <a:ext cx="52425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1"/>
                </a:solidFill>
              </a:rPr>
              <a:t>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46"/>
          <p:cNvSpPr txBox="1"/>
          <p:nvPr/>
        </p:nvSpPr>
        <p:spPr>
          <a:xfrm>
            <a:off x="1950750" y="4302200"/>
            <a:ext cx="5242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57" name="Google Shape;557;p46"/>
          <p:cNvCxnSpPr/>
          <p:nvPr/>
        </p:nvCxnSpPr>
        <p:spPr>
          <a:xfrm>
            <a:off x="2060625" y="3411132"/>
            <a:ext cx="478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8" name="Google Shape;558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250" y="2810950"/>
            <a:ext cx="445200" cy="4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452" name="Google Shape;452;p33"/>
          <p:cNvSpPr txBox="1"/>
          <p:nvPr>
            <p:ph idx="3" type="subTitle"/>
          </p:nvPr>
        </p:nvSpPr>
        <p:spPr>
          <a:xfrm>
            <a:off x="2024850" y="3907550"/>
            <a:ext cx="269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Regression Summary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Line Fit Plots</a:t>
            </a:r>
            <a:endParaRPr/>
          </a:p>
        </p:txBody>
      </p:sp>
      <p:sp>
        <p:nvSpPr>
          <p:cNvPr id="453" name="Google Shape;453;p33"/>
          <p:cNvSpPr txBox="1"/>
          <p:nvPr>
            <p:ph idx="4" type="subTitle"/>
          </p:nvPr>
        </p:nvSpPr>
        <p:spPr>
          <a:xfrm>
            <a:off x="5548358" y="3907550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Thank You!</a:t>
            </a:r>
            <a:endParaRPr/>
          </a:p>
        </p:txBody>
      </p:sp>
      <p:sp>
        <p:nvSpPr>
          <p:cNvPr id="454" name="Google Shape;454;p33"/>
          <p:cNvSpPr txBox="1"/>
          <p:nvPr>
            <p:ph idx="5" type="title"/>
          </p:nvPr>
        </p:nvSpPr>
        <p:spPr>
          <a:xfrm>
            <a:off x="1290138" y="1466850"/>
            <a:ext cx="73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55" name="Google Shape;455;p33"/>
          <p:cNvSpPr txBox="1"/>
          <p:nvPr>
            <p:ph idx="6" type="title"/>
          </p:nvPr>
        </p:nvSpPr>
        <p:spPr>
          <a:xfrm>
            <a:off x="1290138" y="3127625"/>
            <a:ext cx="73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</a:t>
            </a:r>
            <a:endParaRPr/>
          </a:p>
        </p:txBody>
      </p:sp>
      <p:sp>
        <p:nvSpPr>
          <p:cNvPr id="456" name="Google Shape;456;p33"/>
          <p:cNvSpPr txBox="1"/>
          <p:nvPr>
            <p:ph idx="7" type="title"/>
          </p:nvPr>
        </p:nvSpPr>
        <p:spPr>
          <a:xfrm>
            <a:off x="4813663" y="1466850"/>
            <a:ext cx="73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</a:t>
            </a:r>
            <a:endParaRPr/>
          </a:p>
        </p:txBody>
      </p:sp>
      <p:sp>
        <p:nvSpPr>
          <p:cNvPr id="457" name="Google Shape;457;p33"/>
          <p:cNvSpPr txBox="1"/>
          <p:nvPr>
            <p:ph idx="8" type="title"/>
          </p:nvPr>
        </p:nvSpPr>
        <p:spPr>
          <a:xfrm>
            <a:off x="4813663" y="3127625"/>
            <a:ext cx="734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endParaRPr/>
          </a:p>
        </p:txBody>
      </p:sp>
      <p:sp>
        <p:nvSpPr>
          <p:cNvPr id="458" name="Google Shape;458;p33"/>
          <p:cNvSpPr txBox="1"/>
          <p:nvPr>
            <p:ph idx="9" type="subTitle"/>
          </p:nvPr>
        </p:nvSpPr>
        <p:spPr>
          <a:xfrm>
            <a:off x="2024838" y="1466850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459" name="Google Shape;459;p33"/>
          <p:cNvSpPr txBox="1"/>
          <p:nvPr>
            <p:ph idx="13" type="subTitle"/>
          </p:nvPr>
        </p:nvSpPr>
        <p:spPr>
          <a:xfrm>
            <a:off x="5548363" y="1466850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460" name="Google Shape;460;p33"/>
          <p:cNvSpPr txBox="1"/>
          <p:nvPr>
            <p:ph idx="14" type="subTitle"/>
          </p:nvPr>
        </p:nvSpPr>
        <p:spPr>
          <a:xfrm>
            <a:off x="2024838" y="3127625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461" name="Google Shape;461;p33"/>
          <p:cNvSpPr txBox="1"/>
          <p:nvPr>
            <p:ph idx="15" type="subTitle"/>
          </p:nvPr>
        </p:nvSpPr>
        <p:spPr>
          <a:xfrm>
            <a:off x="5548363" y="3127625"/>
            <a:ext cx="2305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cxnSp>
        <p:nvCxnSpPr>
          <p:cNvPr id="462" name="Google Shape;462;p33"/>
          <p:cNvCxnSpPr/>
          <p:nvPr/>
        </p:nvCxnSpPr>
        <p:spPr>
          <a:xfrm>
            <a:off x="720000" y="2251650"/>
            <a:ext cx="771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3"/>
          <p:cNvCxnSpPr/>
          <p:nvPr/>
        </p:nvCxnSpPr>
        <p:spPr>
          <a:xfrm>
            <a:off x="720000" y="3912425"/>
            <a:ext cx="771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3"/>
          <p:cNvSpPr txBox="1"/>
          <p:nvPr>
            <p:ph idx="3" type="subTitle"/>
          </p:nvPr>
        </p:nvSpPr>
        <p:spPr>
          <a:xfrm>
            <a:off x="2024838" y="2283738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Objectives</a:t>
            </a:r>
            <a:endParaRPr/>
          </a:p>
        </p:txBody>
      </p:sp>
      <p:sp>
        <p:nvSpPr>
          <p:cNvPr id="465" name="Google Shape;465;p33"/>
          <p:cNvSpPr txBox="1"/>
          <p:nvPr>
            <p:ph idx="3" type="subTitle"/>
          </p:nvPr>
        </p:nvSpPr>
        <p:spPr>
          <a:xfrm>
            <a:off x="5628113" y="2283738"/>
            <a:ext cx="230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Output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3986575" y="1830975"/>
            <a:ext cx="4444200" cy="16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471" name="Google Shape;471;p34"/>
          <p:cNvSpPr txBox="1"/>
          <p:nvPr>
            <p:ph idx="2" type="title"/>
          </p:nvPr>
        </p:nvSpPr>
        <p:spPr>
          <a:xfrm>
            <a:off x="7529875" y="718925"/>
            <a:ext cx="900900" cy="1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5965575" y="3959875"/>
            <a:ext cx="2847900" cy="28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720000" y="2041225"/>
            <a:ext cx="7704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explores the stock performance of three prominent companies: Microsoft, Tesla, and Apple, spanning the period from 2018 to 2023.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real-time data retrieved from Yahoo Finance, our aim is to deliver a clear and comprehensive analysis of the evolving stock prices for these companies over the specified timeframe.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720000" y="430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84" name="Google Shape;484;p36"/>
          <p:cNvSpPr txBox="1"/>
          <p:nvPr>
            <p:ph idx="2" type="subTitle"/>
          </p:nvPr>
        </p:nvSpPr>
        <p:spPr>
          <a:xfrm>
            <a:off x="726650" y="937850"/>
            <a:ext cx="7704000" cy="390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18288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perform descriptive statistics to offer a comprehensive understanding of the stock price trends for Microsoft, Tesla, and Apple.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visualize stock price movements through charts and graphs, facilitating a more accessible interpretation of trends and identifying potential patterns or anomalies.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conduct a regression analysis, exploring the relationship between the stock returns of each company and the broader market represented by the S&amp;P 500 index.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find Beta coefficients for each company based on the regression analysis, providing a quantitative measure of their relative risk compared to the market.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compare and contrast the risk profiles, trends, and stability of Microsoft, Tesla, and Apple stocks over the analyzed period.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To empower investors with actionable insights derived from the analysis, aiding them in making informed decisions in the dynamic stock market environment.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3986575" y="1830975"/>
            <a:ext cx="4444200" cy="16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490" name="Google Shape;490;p37"/>
          <p:cNvSpPr txBox="1"/>
          <p:nvPr>
            <p:ph idx="2" type="title"/>
          </p:nvPr>
        </p:nvSpPr>
        <p:spPr>
          <a:xfrm>
            <a:off x="7529875" y="608475"/>
            <a:ext cx="900900" cy="1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5965575" y="3959875"/>
            <a:ext cx="2847900" cy="28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Summary</a:t>
            </a:r>
            <a:endParaRPr/>
          </a:p>
        </p:txBody>
      </p:sp>
      <p:sp>
        <p:nvSpPr>
          <p:cNvPr id="497" name="Google Shape;497;p38"/>
          <p:cNvSpPr txBox="1"/>
          <p:nvPr>
            <p:ph idx="2" type="subTitle"/>
          </p:nvPr>
        </p:nvSpPr>
        <p:spPr>
          <a:xfrm>
            <a:off x="726650" y="1112200"/>
            <a:ext cx="48969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Microsoft has the highest mean stock price among the three companies.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All three stocks have a positive skewness, suggesting a rightward tail in their price distributions.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Apple has the lowest standard deviation, signifying that Apple's stock prices are the most stable.  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Microsoft has the highest total return over the given period.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Tesla exhibits the highest standard deviation (117.17), indicating greater volatility and more significant price fluctuations compared to Microsoft and Apple.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Tesla also has the widest price range, which means higher variability in stock prices compared to Microsoft and Apple.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98" name="Google Shape;4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395750"/>
            <a:ext cx="3276600" cy="2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pic>
        <p:nvPicPr>
          <p:cNvPr id="504" name="Google Shape;5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8" y="1095700"/>
            <a:ext cx="2971058" cy="26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967" y="1106140"/>
            <a:ext cx="2971058" cy="265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030" y="1105156"/>
            <a:ext cx="2971068" cy="265395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9"/>
          <p:cNvSpPr txBox="1"/>
          <p:nvPr/>
        </p:nvSpPr>
        <p:spPr>
          <a:xfrm>
            <a:off x="269175" y="3851400"/>
            <a:ext cx="862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Upon 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xamining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the distributions,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Microsoft's histogram appears more centered, Tesla's is wider with a more pronounced rightward tail, and Apple's is centered with moderate variability.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2458"/>
          <a:stretch/>
        </p:blipFill>
        <p:spPr>
          <a:xfrm>
            <a:off x="720000" y="548475"/>
            <a:ext cx="7700650" cy="2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subTitle"/>
          </p:nvPr>
        </p:nvSpPr>
        <p:spPr>
          <a:xfrm>
            <a:off x="720000" y="3197075"/>
            <a:ext cx="79353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The year 2020 marked the commencement of an upward trend in stock prices for the three companies.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l"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Tesla's stock prices underwent dramatic changes, particularly noticeable from the year 2020 onwards.</a:t>
            </a:r>
            <a:endParaRPr>
              <a:solidFill>
                <a:srgbClr val="000000"/>
              </a:solidFill>
            </a:endParaRPr>
          </a:p>
          <a:p>
            <a:pPr indent="-226059" lvl="0" marL="182880" rtl="0" algn="l">
              <a:spcBef>
                <a:spcPts val="1000"/>
              </a:spcBef>
              <a:spcAft>
                <a:spcPts val="0"/>
              </a:spcAft>
              <a:buSzPts val="1400"/>
              <a:buFont typeface="Karla"/>
              <a:buChar char="♢"/>
            </a:pPr>
            <a:r>
              <a:rPr lang="en">
                <a:solidFill>
                  <a:srgbClr val="000000"/>
                </a:solidFill>
              </a:rPr>
              <a:t>Apple demonstrates consistency in stock price movements from the year 2020 onward.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mporary Social Issues by Slidesgo">
  <a:themeElements>
    <a:clrScheme name="Simple Light">
      <a:dk1>
        <a:srgbClr val="141313"/>
      </a:dk1>
      <a:lt1>
        <a:srgbClr val="C64F1C"/>
      </a:lt1>
      <a:dk2>
        <a:srgbClr val="E2E2E2"/>
      </a:dk2>
      <a:lt2>
        <a:srgbClr val="474747"/>
      </a:lt2>
      <a:accent1>
        <a:srgbClr val="81270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