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7030213c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g107030213c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7030213c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7030213c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7030213ce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7030213c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7030213ce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7030213ce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7030213ce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107030213ce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7030213ce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g107030213ce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7030213c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7030213c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7030213c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7030213c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7030213c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7030213c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7030213c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7030213c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7030213c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7030213c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7030213c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7030213c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7030213c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7030213c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9.png"/><Relationship Id="rId6" Type="http://schemas.openxmlformats.org/officeDocument/2006/relationships/image" Target="../media/image18.png"/><Relationship Id="rId7"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mailto:ostaalaaeddine@gmail.com"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770499" y="0"/>
            <a:ext cx="1744100" cy="1744100"/>
          </a:xfrm>
          <a:prstGeom prst="rect">
            <a:avLst/>
          </a:prstGeom>
          <a:noFill/>
          <a:ln>
            <a:noFill/>
          </a:ln>
        </p:spPr>
      </p:pic>
      <p:sp>
        <p:nvSpPr>
          <p:cNvPr id="55" name="Google Shape;55;p13"/>
          <p:cNvSpPr txBox="1"/>
          <p:nvPr/>
        </p:nvSpPr>
        <p:spPr>
          <a:xfrm>
            <a:off x="653143" y="1744107"/>
            <a:ext cx="6655200" cy="20856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5000"/>
              <a:buFont typeface="Arial"/>
              <a:buNone/>
            </a:pPr>
            <a:r>
              <a:rPr lang="en" sz="5000">
                <a:solidFill>
                  <a:srgbClr val="FF6600"/>
                </a:solidFill>
                <a:latin typeface="Calibri"/>
                <a:ea typeface="Calibri"/>
                <a:cs typeface="Calibri"/>
                <a:sym typeface="Calibri"/>
              </a:rPr>
              <a:t>Project Report</a:t>
            </a:r>
            <a:endParaRPr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lang="en" sz="3000">
                <a:solidFill>
                  <a:srgbClr val="FF6600"/>
                </a:solidFill>
                <a:latin typeface="Calibri"/>
                <a:ea typeface="Calibri"/>
                <a:cs typeface="Calibri"/>
                <a:sym typeface="Calibri"/>
              </a:rPr>
              <a:t>Hate Speech Detection</a:t>
            </a:r>
            <a:endParaRPr i="0" sz="11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rPr b="1" lang="en" sz="2100">
                <a:solidFill>
                  <a:srgbClr val="FF6600"/>
                </a:solidFill>
                <a:latin typeface="Calibri"/>
                <a:ea typeface="Calibri"/>
                <a:cs typeface="Calibri"/>
                <a:sym typeface="Calibri"/>
              </a:rPr>
              <a:t>25</a:t>
            </a:r>
            <a:r>
              <a:rPr b="1" i="0" lang="en" sz="2100" u="none" cap="none" strike="noStrike">
                <a:solidFill>
                  <a:srgbClr val="FF6600"/>
                </a:solidFill>
                <a:latin typeface="Calibri"/>
                <a:ea typeface="Calibri"/>
                <a:cs typeface="Calibri"/>
                <a:sym typeface="Calibri"/>
              </a:rPr>
              <a:t>-Nov-2021</a:t>
            </a:r>
            <a:endParaRPr i="0" sz="1100" u="none" cap="none" strike="noStrike">
              <a:solidFill>
                <a:srgbClr val="FF66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139225" y="446400"/>
            <a:ext cx="5514975" cy="2162175"/>
          </a:xfrm>
          <a:prstGeom prst="rect">
            <a:avLst/>
          </a:prstGeom>
          <a:noFill/>
          <a:ln>
            <a:noFill/>
          </a:ln>
        </p:spPr>
      </p:pic>
      <p:sp>
        <p:nvSpPr>
          <p:cNvPr id="130" name="Google Shape;130;p22"/>
          <p:cNvSpPr txBox="1"/>
          <p:nvPr/>
        </p:nvSpPr>
        <p:spPr>
          <a:xfrm>
            <a:off x="139275" y="2381450"/>
            <a:ext cx="4136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11: Dataframe showcasing  early models results</a:t>
            </a:r>
            <a:endParaRPr>
              <a:solidFill>
                <a:schemeClr val="dk1"/>
              </a:solidFill>
            </a:endParaRPr>
          </a:p>
        </p:txBody>
      </p:sp>
      <p:sp>
        <p:nvSpPr>
          <p:cNvPr id="131" name="Google Shape;131;p22"/>
          <p:cNvSpPr txBox="1"/>
          <p:nvPr/>
        </p:nvSpPr>
        <p:spPr>
          <a:xfrm>
            <a:off x="223600" y="0"/>
            <a:ext cx="4472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6600"/>
                </a:solidFill>
                <a:latin typeface="Calibri"/>
                <a:ea typeface="Calibri"/>
                <a:cs typeface="Calibri"/>
                <a:sym typeface="Calibri"/>
              </a:rPr>
              <a:t>Models Performance Comparison</a:t>
            </a:r>
            <a:endParaRPr b="1" sz="1700">
              <a:solidFill>
                <a:srgbClr val="FF6600"/>
              </a:solidFill>
              <a:latin typeface="Calibri"/>
              <a:ea typeface="Calibri"/>
              <a:cs typeface="Calibri"/>
              <a:sym typeface="Calibri"/>
            </a:endParaRPr>
          </a:p>
        </p:txBody>
      </p:sp>
      <p:sp>
        <p:nvSpPr>
          <p:cNvPr id="132" name="Google Shape;132;p22"/>
          <p:cNvSpPr txBox="1"/>
          <p:nvPr/>
        </p:nvSpPr>
        <p:spPr>
          <a:xfrm>
            <a:off x="139300" y="2699375"/>
            <a:ext cx="56874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Calibri"/>
                <a:ea typeface="Calibri"/>
                <a:cs typeface="Calibri"/>
                <a:sym typeface="Calibri"/>
              </a:rPr>
              <a:t>Observations from Figure 12</a:t>
            </a:r>
            <a:endParaRPr b="1"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Model_5 (TFhub_USE_Encoder) had the best f1-score, which is our main evaluation metric.</a:t>
            </a:r>
            <a:endParaRPr sz="1500">
              <a:solidFill>
                <a:schemeClr val="dk1"/>
              </a:solidFill>
              <a:latin typeface="Calibri"/>
              <a:ea typeface="Calibri"/>
              <a:cs typeface="Calibri"/>
              <a:sym typeface="Calibri"/>
            </a:endParaRPr>
          </a:p>
        </p:txBody>
      </p:sp>
      <p:sp>
        <p:nvSpPr>
          <p:cNvPr id="133" name="Google Shape;133;p22"/>
          <p:cNvSpPr txBox="1"/>
          <p:nvPr/>
        </p:nvSpPr>
        <p:spPr>
          <a:xfrm>
            <a:off x="139275" y="4145850"/>
            <a:ext cx="55149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Calibri"/>
                <a:ea typeface="Calibri"/>
                <a:cs typeface="Calibri"/>
                <a:sym typeface="Calibri"/>
              </a:rPr>
              <a:t>Although model_5 was the best performing between early models, it was beaten later by model_6 (DistilBertTokenizerFast) which gave an f1-score of 0.964. </a:t>
            </a:r>
            <a:r>
              <a:rPr b="1" lang="en" sz="1500">
                <a:solidFill>
                  <a:schemeClr val="dk1"/>
                </a:solidFill>
                <a:latin typeface="Calibri"/>
                <a:ea typeface="Calibri"/>
                <a:cs typeface="Calibri"/>
                <a:sym typeface="Calibri"/>
              </a:rPr>
              <a:t>So I would recommend using model_6</a:t>
            </a:r>
            <a:r>
              <a:rPr lang="en"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p:txBody>
      </p:sp>
      <p:pic>
        <p:nvPicPr>
          <p:cNvPr id="134" name="Google Shape;134;p22"/>
          <p:cNvPicPr preferRelativeResize="0"/>
          <p:nvPr/>
        </p:nvPicPr>
        <p:blipFill>
          <a:blip r:embed="rId4">
            <a:alphaModFix/>
          </a:blip>
          <a:stretch>
            <a:fillRect/>
          </a:stretch>
        </p:blipFill>
        <p:spPr>
          <a:xfrm>
            <a:off x="6426103" y="2591513"/>
            <a:ext cx="2131347" cy="2162175"/>
          </a:xfrm>
          <a:prstGeom prst="rect">
            <a:avLst/>
          </a:prstGeom>
          <a:noFill/>
          <a:ln>
            <a:noFill/>
          </a:ln>
        </p:spPr>
      </p:pic>
      <p:pic>
        <p:nvPicPr>
          <p:cNvPr id="135" name="Google Shape;135;p22"/>
          <p:cNvPicPr preferRelativeResize="0"/>
          <p:nvPr/>
        </p:nvPicPr>
        <p:blipFill>
          <a:blip r:embed="rId5">
            <a:alphaModFix/>
          </a:blip>
          <a:stretch>
            <a:fillRect/>
          </a:stretch>
        </p:blipFill>
        <p:spPr>
          <a:xfrm>
            <a:off x="6273009" y="454975"/>
            <a:ext cx="2311666" cy="2162150"/>
          </a:xfrm>
          <a:prstGeom prst="rect">
            <a:avLst/>
          </a:prstGeom>
          <a:noFill/>
          <a:ln>
            <a:noFill/>
          </a:ln>
        </p:spPr>
      </p:pic>
      <p:sp>
        <p:nvSpPr>
          <p:cNvPr id="136" name="Google Shape;136;p22"/>
          <p:cNvSpPr txBox="1"/>
          <p:nvPr/>
        </p:nvSpPr>
        <p:spPr>
          <a:xfrm>
            <a:off x="5432900" y="4753675"/>
            <a:ext cx="3849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13: Confusion matrix for each of model_5 &amp; 6</a:t>
            </a:r>
            <a:endParaRPr>
              <a:solidFill>
                <a:schemeClr val="dk1"/>
              </a:solidFill>
            </a:endParaRPr>
          </a:p>
        </p:txBody>
      </p:sp>
      <p:pic>
        <p:nvPicPr>
          <p:cNvPr id="137" name="Google Shape;137;p22"/>
          <p:cNvPicPr preferRelativeResize="0"/>
          <p:nvPr/>
        </p:nvPicPr>
        <p:blipFill>
          <a:blip r:embed="rId6">
            <a:alphaModFix/>
          </a:blip>
          <a:stretch>
            <a:fillRect/>
          </a:stretch>
        </p:blipFill>
        <p:spPr>
          <a:xfrm>
            <a:off x="6308600" y="2591500"/>
            <a:ext cx="2240492" cy="2162175"/>
          </a:xfrm>
          <a:prstGeom prst="rect">
            <a:avLst/>
          </a:prstGeom>
          <a:noFill/>
          <a:ln>
            <a:noFill/>
          </a:ln>
        </p:spPr>
      </p:pic>
      <p:pic>
        <p:nvPicPr>
          <p:cNvPr id="138" name="Google Shape;138;p22"/>
          <p:cNvPicPr preferRelativeResize="0"/>
          <p:nvPr/>
        </p:nvPicPr>
        <p:blipFill rotWithShape="1">
          <a:blip r:embed="rId7">
            <a:alphaModFix/>
          </a:blip>
          <a:srcRect b="9670" l="0" r="0" t="19538"/>
          <a:stretch/>
        </p:blipFill>
        <p:spPr>
          <a:xfrm>
            <a:off x="223588" y="3536800"/>
            <a:ext cx="5293750" cy="446400"/>
          </a:xfrm>
          <a:prstGeom prst="rect">
            <a:avLst/>
          </a:prstGeom>
          <a:noFill/>
          <a:ln>
            <a:noFill/>
          </a:ln>
        </p:spPr>
      </p:pic>
      <p:sp>
        <p:nvSpPr>
          <p:cNvPr id="139" name="Google Shape;139;p22"/>
          <p:cNvSpPr txBox="1"/>
          <p:nvPr/>
        </p:nvSpPr>
        <p:spPr>
          <a:xfrm>
            <a:off x="139275" y="3862675"/>
            <a:ext cx="4136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12: Dataframe showcasing  model 6 results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nvSpPr>
        <p:spPr>
          <a:xfrm>
            <a:off x="210600" y="691075"/>
            <a:ext cx="8722800" cy="1870200"/>
          </a:xfrm>
          <a:prstGeom prst="rect">
            <a:avLst/>
          </a:prstGeom>
          <a:noFill/>
          <a:ln>
            <a:noFill/>
          </a:ln>
        </p:spPr>
        <p:txBody>
          <a:bodyPr anchorCtr="0" anchor="t" bIns="91425" lIns="91425" spcFirstLastPara="1" rIns="91425" wrap="square" tIns="91425">
            <a:spAutoFit/>
          </a:bodyPr>
          <a:lstStyle/>
          <a:p>
            <a:pPr indent="-323850" lvl="0" marL="457200" rtl="0" algn="just">
              <a:lnSpc>
                <a:spcPct val="200000"/>
              </a:lnSpc>
              <a:spcBef>
                <a:spcPts val="0"/>
              </a:spcBef>
              <a:spcAft>
                <a:spcPts val="0"/>
              </a:spcAft>
              <a:buClr>
                <a:srgbClr val="0E101A"/>
              </a:buClr>
              <a:buSzPts val="1500"/>
              <a:buFont typeface="Calibri"/>
              <a:buChar char="-"/>
            </a:pPr>
            <a:r>
              <a:rPr lang="en" sz="1500">
                <a:solidFill>
                  <a:srgbClr val="0E101A"/>
                </a:solidFill>
                <a:latin typeface="Calibri"/>
                <a:ea typeface="Calibri"/>
                <a:cs typeface="Calibri"/>
                <a:sym typeface="Calibri"/>
              </a:rPr>
              <a:t>Collect more tweets containing hate speech.  </a:t>
            </a:r>
            <a:endParaRPr sz="1500">
              <a:solidFill>
                <a:srgbClr val="0E101A"/>
              </a:solidFill>
              <a:latin typeface="Calibri"/>
              <a:ea typeface="Calibri"/>
              <a:cs typeface="Calibri"/>
              <a:sym typeface="Calibri"/>
            </a:endParaRPr>
          </a:p>
          <a:p>
            <a:pPr indent="-323850" lvl="0" marL="457200" rtl="0" algn="just">
              <a:lnSpc>
                <a:spcPct val="200000"/>
              </a:lnSpc>
              <a:spcBef>
                <a:spcPts val="0"/>
              </a:spcBef>
              <a:spcAft>
                <a:spcPts val="0"/>
              </a:spcAft>
              <a:buClr>
                <a:srgbClr val="0E101A"/>
              </a:buClr>
              <a:buSzPts val="1500"/>
              <a:buFont typeface="Calibri"/>
              <a:buChar char="-"/>
            </a:pPr>
            <a:r>
              <a:rPr lang="en" sz="1500">
                <a:solidFill>
                  <a:srgbClr val="0E101A"/>
                </a:solidFill>
                <a:latin typeface="Calibri"/>
                <a:ea typeface="Calibri"/>
                <a:cs typeface="Calibri"/>
                <a:sym typeface="Calibri"/>
              </a:rPr>
              <a:t>Check the most wrong predictions as shown in the EDA and fix the incorrectly labeled tweets. </a:t>
            </a:r>
            <a:endParaRPr sz="1500">
              <a:solidFill>
                <a:srgbClr val="0E101A"/>
              </a:solidFill>
              <a:latin typeface="Calibri"/>
              <a:ea typeface="Calibri"/>
              <a:cs typeface="Calibri"/>
              <a:sym typeface="Calibri"/>
            </a:endParaRPr>
          </a:p>
          <a:p>
            <a:pPr indent="-323850" lvl="0" marL="457200" rtl="0" algn="just">
              <a:lnSpc>
                <a:spcPct val="115000"/>
              </a:lnSpc>
              <a:spcBef>
                <a:spcPts val="0"/>
              </a:spcBef>
              <a:spcAft>
                <a:spcPts val="0"/>
              </a:spcAft>
              <a:buClr>
                <a:srgbClr val="0E101A"/>
              </a:buClr>
              <a:buSzPts val="1500"/>
              <a:buFont typeface="Calibri"/>
              <a:buChar char="-"/>
            </a:pPr>
            <a:r>
              <a:rPr lang="en" sz="1500">
                <a:solidFill>
                  <a:srgbClr val="0E101A"/>
                </a:solidFill>
                <a:latin typeface="Calibri"/>
                <a:ea typeface="Calibri"/>
                <a:cs typeface="Calibri"/>
                <a:sym typeface="Calibri"/>
              </a:rPr>
              <a:t>Although model_5 was the best performing model in the early stage of experimenting, it was beaten later by model_6 (DistilBertTokenizerFast), which gave an f1-score of 0.964. So I would recommend using model_6.</a:t>
            </a:r>
            <a:endParaRPr sz="1500">
              <a:solidFill>
                <a:schemeClr val="dk1"/>
              </a:solidFill>
              <a:latin typeface="Calibri"/>
              <a:ea typeface="Calibri"/>
              <a:cs typeface="Calibri"/>
              <a:sym typeface="Calibri"/>
            </a:endParaRPr>
          </a:p>
        </p:txBody>
      </p:sp>
      <p:sp>
        <p:nvSpPr>
          <p:cNvPr id="145" name="Google Shape;145;p23"/>
          <p:cNvSpPr txBox="1"/>
          <p:nvPr/>
        </p:nvSpPr>
        <p:spPr>
          <a:xfrm>
            <a:off x="379250" y="185425"/>
            <a:ext cx="3185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6600"/>
                </a:solidFill>
                <a:latin typeface="Calibri"/>
                <a:ea typeface="Calibri"/>
                <a:cs typeface="Calibri"/>
                <a:sym typeface="Calibri"/>
              </a:rPr>
              <a:t>Recommendations</a:t>
            </a:r>
            <a:endParaRPr b="1" sz="1700">
              <a:solidFill>
                <a:srgbClr val="FF66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4"/>
          <p:cNvPicPr preferRelativeResize="0"/>
          <p:nvPr/>
        </p:nvPicPr>
        <p:blipFill rotWithShape="1">
          <a:blip r:embed="rId3">
            <a:alphaModFix/>
          </a:blip>
          <a:srcRect b="26605" l="21416" r="21042" t="0"/>
          <a:stretch/>
        </p:blipFill>
        <p:spPr>
          <a:xfrm>
            <a:off x="109550" y="799075"/>
            <a:ext cx="4424699" cy="3350274"/>
          </a:xfrm>
          <a:prstGeom prst="rect">
            <a:avLst/>
          </a:prstGeom>
          <a:noFill/>
          <a:ln>
            <a:noFill/>
          </a:ln>
        </p:spPr>
      </p:pic>
      <p:pic>
        <p:nvPicPr>
          <p:cNvPr id="151" name="Google Shape;151;p24"/>
          <p:cNvPicPr preferRelativeResize="0"/>
          <p:nvPr/>
        </p:nvPicPr>
        <p:blipFill rotWithShape="1">
          <a:blip r:embed="rId4">
            <a:alphaModFix/>
          </a:blip>
          <a:srcRect b="27388" l="19748" r="20371" t="0"/>
          <a:stretch/>
        </p:blipFill>
        <p:spPr>
          <a:xfrm>
            <a:off x="4638200" y="799075"/>
            <a:ext cx="4424702" cy="3350275"/>
          </a:xfrm>
          <a:prstGeom prst="rect">
            <a:avLst/>
          </a:prstGeom>
          <a:noFill/>
          <a:ln>
            <a:noFill/>
          </a:ln>
        </p:spPr>
      </p:pic>
      <p:sp>
        <p:nvSpPr>
          <p:cNvPr id="152" name="Google Shape;152;p24"/>
          <p:cNvSpPr txBox="1"/>
          <p:nvPr/>
        </p:nvSpPr>
        <p:spPr>
          <a:xfrm>
            <a:off x="109550" y="67425"/>
            <a:ext cx="4112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6600"/>
                </a:solidFill>
                <a:latin typeface="Calibri"/>
                <a:ea typeface="Calibri"/>
                <a:cs typeface="Calibri"/>
                <a:sym typeface="Calibri"/>
              </a:rPr>
              <a:t>Deployment of Model 6</a:t>
            </a:r>
            <a:endParaRPr b="1" sz="1700">
              <a:solidFill>
                <a:srgbClr val="FF6600"/>
              </a:solidFill>
              <a:latin typeface="Calibri"/>
              <a:ea typeface="Calibri"/>
              <a:cs typeface="Calibri"/>
              <a:sym typeface="Calibri"/>
            </a:endParaRPr>
          </a:p>
        </p:txBody>
      </p:sp>
      <p:sp>
        <p:nvSpPr>
          <p:cNvPr id="153" name="Google Shape;153;p24"/>
          <p:cNvSpPr txBox="1"/>
          <p:nvPr/>
        </p:nvSpPr>
        <p:spPr>
          <a:xfrm>
            <a:off x="109550" y="4149350"/>
            <a:ext cx="41127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14: Showcasing model 6 detection of hate speech</a:t>
            </a:r>
            <a:endParaRPr>
              <a:solidFill>
                <a:schemeClr val="dk1"/>
              </a:solidFill>
            </a:endParaRPr>
          </a:p>
        </p:txBody>
      </p:sp>
      <p:sp>
        <p:nvSpPr>
          <p:cNvPr id="154" name="Google Shape;154;p24"/>
          <p:cNvSpPr txBox="1"/>
          <p:nvPr/>
        </p:nvSpPr>
        <p:spPr>
          <a:xfrm>
            <a:off x="4638200" y="4149350"/>
            <a:ext cx="43122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15: Showcasing model 6 detection of positive or normal speech</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t/>
            </a:r>
            <a:endParaRPr b="1">
              <a:solidFill>
                <a:srgbClr val="FF6600"/>
              </a:solidFill>
            </a:endParaRPr>
          </a:p>
          <a:p>
            <a:pPr indent="0" lvl="0" marL="0" rtl="0" algn="l">
              <a:lnSpc>
                <a:spcPct val="100000"/>
              </a:lnSpc>
              <a:spcBef>
                <a:spcPts val="0"/>
              </a:spcBef>
              <a:spcAft>
                <a:spcPts val="0"/>
              </a:spcAft>
              <a:buClr>
                <a:schemeClr val="dk1"/>
              </a:buClr>
              <a:buSzPts val="1100"/>
              <a:buFont typeface="Arial"/>
              <a:buNone/>
            </a:pPr>
            <a:r>
              <a:t/>
            </a:r>
            <a:endParaRPr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t/>
            </a:r>
            <a:endParaRPr sz="2300">
              <a:solidFill>
                <a:srgbClr val="FF6600"/>
              </a:solidFill>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latin typeface="Calibri"/>
                <a:ea typeface="Calibri"/>
                <a:cs typeface="Calibri"/>
                <a:sym typeface="Calibri"/>
              </a:rPr>
              <a:t>Group Name: AO</a:t>
            </a:r>
            <a:endParaRPr b="1" sz="2300">
              <a:solidFill>
                <a:srgbClr val="FF6600"/>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latin typeface="Calibri"/>
                <a:ea typeface="Calibri"/>
                <a:cs typeface="Calibri"/>
                <a:sym typeface="Calibri"/>
              </a:rPr>
              <a:t>Name: Alaa Eddine Osta</a:t>
            </a:r>
            <a:endParaRPr sz="2300">
              <a:solidFill>
                <a:srgbClr val="FF6600"/>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latin typeface="Calibri"/>
                <a:ea typeface="Calibri"/>
                <a:cs typeface="Calibri"/>
                <a:sym typeface="Calibri"/>
              </a:rPr>
              <a:t>Email: </a:t>
            </a:r>
            <a:r>
              <a:rPr lang="en" sz="2300">
                <a:solidFill>
                  <a:srgbClr val="FF6600"/>
                </a:solidFill>
                <a:uFill>
                  <a:noFill/>
                </a:uFill>
                <a:latin typeface="Calibri"/>
                <a:ea typeface="Calibri"/>
                <a:cs typeface="Calibri"/>
                <a:sym typeface="Calibri"/>
                <a:hlinkClick r:id="rId3">
                  <a:extLst>
                    <a:ext uri="{A12FA001-AC4F-418D-AE19-62706E023703}">
                      <ahyp:hlinkClr val="tx"/>
                    </a:ext>
                  </a:extLst>
                </a:hlinkClick>
              </a:rPr>
              <a:t>ostaalaaeddine@gmail.com</a:t>
            </a:r>
            <a:endParaRPr sz="2300">
              <a:solidFill>
                <a:srgbClr val="FF6600"/>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latin typeface="Calibri"/>
                <a:ea typeface="Calibri"/>
                <a:cs typeface="Calibri"/>
                <a:sym typeface="Calibri"/>
              </a:rPr>
              <a:t>Country: Lebanon</a:t>
            </a:r>
            <a:endParaRPr sz="2300">
              <a:solidFill>
                <a:srgbClr val="FF6600"/>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latin typeface="Calibri"/>
                <a:ea typeface="Calibri"/>
                <a:cs typeface="Calibri"/>
                <a:sym typeface="Calibri"/>
              </a:rPr>
              <a:t>College: Üsküdar University</a:t>
            </a:r>
            <a:endParaRPr sz="2300">
              <a:solidFill>
                <a:srgbClr val="FF6600"/>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2300">
                <a:solidFill>
                  <a:srgbClr val="FF6600"/>
                </a:solidFill>
                <a:latin typeface="Calibri"/>
                <a:ea typeface="Calibri"/>
                <a:cs typeface="Calibri"/>
                <a:sym typeface="Calibri"/>
              </a:rPr>
              <a:t>Specialization: NLP</a:t>
            </a:r>
            <a:endParaRPr b="1" sz="5700">
              <a:solidFill>
                <a:srgbClr val="FF6600"/>
              </a:solidFill>
              <a:latin typeface="Calibri"/>
              <a:ea typeface="Calibri"/>
              <a:cs typeface="Calibri"/>
              <a:sym typeface="Calibri"/>
            </a:endParaRPr>
          </a:p>
        </p:txBody>
      </p:sp>
      <p:pic>
        <p:nvPicPr>
          <p:cNvPr id="160" name="Google Shape;160;p25"/>
          <p:cNvPicPr preferRelativeResize="0"/>
          <p:nvPr/>
        </p:nvPicPr>
        <p:blipFill rotWithShape="1">
          <a:blip r:embed="rId4">
            <a:alphaModFix/>
          </a:blip>
          <a:srcRect b="0" l="0" r="0" t="0"/>
          <a:stretch/>
        </p:blipFill>
        <p:spPr>
          <a:xfrm>
            <a:off x="0" y="4397828"/>
            <a:ext cx="1240970" cy="745674"/>
          </a:xfrm>
          <a:prstGeom prst="rect">
            <a:avLst/>
          </a:prstGeom>
          <a:noFill/>
          <a:ln>
            <a:noFill/>
          </a:ln>
        </p:spPr>
      </p:pic>
      <p:sp>
        <p:nvSpPr>
          <p:cNvPr id="161" name="Google Shape;161;p25"/>
          <p:cNvSpPr txBox="1"/>
          <p:nvPr>
            <p:ph idx="1" type="subTitle"/>
          </p:nvPr>
        </p:nvSpPr>
        <p:spPr>
          <a:xfrm>
            <a:off x="3864427" y="1950907"/>
            <a:ext cx="4169400" cy="12417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rgbClr val="FF6600"/>
              </a:buClr>
              <a:buSzPts val="5000"/>
              <a:buNone/>
            </a:pPr>
            <a:r>
              <a:rPr lang="en" sz="5000">
                <a:solidFill>
                  <a:srgbClr val="FF6600"/>
                </a:solidFill>
                <a:latin typeface="Calibri"/>
                <a:ea typeface="Calibri"/>
                <a:cs typeface="Calibri"/>
                <a:sym typeface="Calibri"/>
              </a:rPr>
              <a:t>Thank You</a:t>
            </a:r>
            <a:endParaRPr>
              <a:latin typeface="Calibri"/>
              <a:ea typeface="Calibri"/>
              <a:cs typeface="Calibri"/>
              <a:sym typeface="Calibri"/>
            </a:endParaRPr>
          </a:p>
          <a:p>
            <a:pPr indent="0" lvl="0" marL="0" rtl="0" algn="ctr">
              <a:lnSpc>
                <a:spcPct val="90000"/>
              </a:lnSpc>
              <a:spcBef>
                <a:spcPts val="800"/>
              </a:spcBef>
              <a:spcAft>
                <a:spcPts val="0"/>
              </a:spcAft>
              <a:buClr>
                <a:schemeClr val="dk1"/>
              </a:buClr>
              <a:buSzPts val="5000"/>
              <a:buNone/>
            </a:pPr>
            <a:r>
              <a:t/>
            </a:r>
            <a:endParaRPr sz="50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br>
              <a:rPr lang="en"/>
            </a:br>
            <a:br>
              <a:rPr lang="en"/>
            </a:br>
            <a:br>
              <a:rPr lang="en"/>
            </a:br>
            <a:r>
              <a:rPr b="1" lang="en">
                <a:solidFill>
                  <a:srgbClr val="FF6600"/>
                </a:solidFill>
                <a:latin typeface="Calibri"/>
                <a:ea typeface="Calibri"/>
                <a:cs typeface="Calibri"/>
                <a:sym typeface="Calibri"/>
              </a:rPr>
              <a:t>Agenda</a:t>
            </a:r>
            <a:endParaRPr>
              <a:latin typeface="Calibri"/>
              <a:ea typeface="Calibri"/>
              <a:cs typeface="Calibri"/>
              <a:sym typeface="Calibri"/>
            </a:endParaRPr>
          </a:p>
        </p:txBody>
      </p:sp>
      <p:sp>
        <p:nvSpPr>
          <p:cNvPr id="61" name="Google Shape;61;p14"/>
          <p:cNvSpPr txBox="1"/>
          <p:nvPr>
            <p:ph idx="1" type="subTitle"/>
          </p:nvPr>
        </p:nvSpPr>
        <p:spPr>
          <a:xfrm>
            <a:off x="4299857" y="0"/>
            <a:ext cx="4844100" cy="51435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chemeClr val="dk1"/>
              </a:buClr>
              <a:buSzPts val="1800"/>
              <a:buNone/>
            </a:pPr>
            <a:r>
              <a:t/>
            </a:r>
            <a:endParaRPr>
              <a:solidFill>
                <a:srgbClr val="FF6600"/>
              </a:solidFill>
              <a:latin typeface="Calibri"/>
              <a:ea typeface="Calibri"/>
              <a:cs typeface="Calibri"/>
              <a:sym typeface="Calibri"/>
            </a:endParaRPr>
          </a:p>
          <a:p>
            <a:pPr indent="0" lvl="0" marL="0" rtl="0" algn="just">
              <a:lnSpc>
                <a:spcPct val="90000"/>
              </a:lnSpc>
              <a:spcBef>
                <a:spcPts val="800"/>
              </a:spcBef>
              <a:spcAft>
                <a:spcPts val="0"/>
              </a:spcAft>
              <a:buClr>
                <a:srgbClr val="FF6600"/>
              </a:buClr>
              <a:buSzPts val="1800"/>
              <a:buNone/>
            </a:pPr>
            <a:r>
              <a:rPr lang="en">
                <a:solidFill>
                  <a:srgbClr val="FF6600"/>
                </a:solidFill>
                <a:latin typeface="Calibri"/>
                <a:ea typeface="Calibri"/>
                <a:cs typeface="Calibri"/>
                <a:sym typeface="Calibri"/>
              </a:rPr>
              <a:t>   </a:t>
            </a:r>
            <a:endParaRPr>
              <a:latin typeface="Calibri"/>
              <a:ea typeface="Calibri"/>
              <a:cs typeface="Calibri"/>
              <a:sym typeface="Calibri"/>
            </a:endParaRPr>
          </a:p>
          <a:p>
            <a:pPr indent="0" lvl="0" marL="0" rtl="0" algn="just">
              <a:lnSpc>
                <a:spcPct val="90000"/>
              </a:lnSpc>
              <a:spcBef>
                <a:spcPts val="800"/>
              </a:spcBef>
              <a:spcAft>
                <a:spcPts val="0"/>
              </a:spcAft>
              <a:buClr>
                <a:srgbClr val="FF6600"/>
              </a:buClr>
              <a:buSzPts val="2100"/>
              <a:buNone/>
            </a:pPr>
            <a:r>
              <a:rPr lang="en" sz="2100">
                <a:solidFill>
                  <a:srgbClr val="FF6600"/>
                </a:solidFill>
                <a:latin typeface="Calibri"/>
                <a:ea typeface="Calibri"/>
                <a:cs typeface="Calibri"/>
                <a:sym typeface="Calibri"/>
              </a:rPr>
              <a:t>         </a:t>
            </a:r>
            <a:endParaRPr>
              <a:latin typeface="Calibri"/>
              <a:ea typeface="Calibri"/>
              <a:cs typeface="Calibri"/>
              <a:sym typeface="Calibri"/>
            </a:endParaRPr>
          </a:p>
          <a:p>
            <a:pPr indent="0" lvl="0" marL="0" rtl="0" algn="just">
              <a:lnSpc>
                <a:spcPct val="90000"/>
              </a:lnSpc>
              <a:spcBef>
                <a:spcPts val="800"/>
              </a:spcBef>
              <a:spcAft>
                <a:spcPts val="0"/>
              </a:spcAft>
              <a:buClr>
                <a:srgbClr val="FF6600"/>
              </a:buClr>
              <a:buSzPts val="2100"/>
              <a:buNone/>
            </a:pPr>
            <a:r>
              <a:rPr lang="en" sz="2100">
                <a:solidFill>
                  <a:srgbClr val="FF6600"/>
                </a:solidFill>
                <a:latin typeface="Calibri"/>
                <a:ea typeface="Calibri"/>
                <a:cs typeface="Calibri"/>
                <a:sym typeface="Calibri"/>
              </a:rPr>
              <a:t>         </a:t>
            </a:r>
            <a:endParaRPr sz="2100">
              <a:solidFill>
                <a:srgbClr val="FF6600"/>
              </a:solidFill>
              <a:latin typeface="Calibri"/>
              <a:ea typeface="Calibri"/>
              <a:cs typeface="Calibri"/>
              <a:sym typeface="Calibri"/>
            </a:endParaRPr>
          </a:p>
          <a:p>
            <a:pPr indent="342900" lvl="0" marL="0" rtl="0" algn="just">
              <a:lnSpc>
                <a:spcPct val="90000"/>
              </a:lnSpc>
              <a:spcBef>
                <a:spcPts val="800"/>
              </a:spcBef>
              <a:spcAft>
                <a:spcPts val="0"/>
              </a:spcAft>
              <a:buClr>
                <a:srgbClr val="FF6600"/>
              </a:buClr>
              <a:buSzPts val="2100"/>
              <a:buNone/>
            </a:pPr>
            <a:r>
              <a:rPr lang="en" sz="2100">
                <a:solidFill>
                  <a:srgbClr val="FF6600"/>
                </a:solidFill>
                <a:latin typeface="Calibri"/>
                <a:ea typeface="Calibri"/>
                <a:cs typeface="Calibri"/>
                <a:sym typeface="Calibri"/>
              </a:rPr>
              <a:t> 	Problem Description </a:t>
            </a:r>
            <a:endParaRPr sz="2100">
              <a:solidFill>
                <a:srgbClr val="FF6600"/>
              </a:solidFill>
              <a:latin typeface="Calibri"/>
              <a:ea typeface="Calibri"/>
              <a:cs typeface="Calibri"/>
              <a:sym typeface="Calibri"/>
            </a:endParaRPr>
          </a:p>
          <a:p>
            <a:pPr indent="342900" lvl="0" marL="0" rtl="0" algn="just">
              <a:lnSpc>
                <a:spcPct val="90000"/>
              </a:lnSpc>
              <a:spcBef>
                <a:spcPts val="800"/>
              </a:spcBef>
              <a:spcAft>
                <a:spcPts val="0"/>
              </a:spcAft>
              <a:buClr>
                <a:srgbClr val="FF6600"/>
              </a:buClr>
              <a:buSzPts val="2100"/>
              <a:buNone/>
            </a:pPr>
            <a:r>
              <a:rPr lang="en" sz="2100">
                <a:solidFill>
                  <a:srgbClr val="FF6600"/>
                </a:solidFill>
                <a:latin typeface="Calibri"/>
                <a:ea typeface="Calibri"/>
                <a:cs typeface="Calibri"/>
                <a:sym typeface="Calibri"/>
              </a:rPr>
              <a:t> 	Business Understanding</a:t>
            </a:r>
            <a:endParaRPr sz="2100">
              <a:solidFill>
                <a:srgbClr val="FF6600"/>
              </a:solidFill>
              <a:latin typeface="Calibri"/>
              <a:ea typeface="Calibri"/>
              <a:cs typeface="Calibri"/>
              <a:sym typeface="Calibri"/>
            </a:endParaRPr>
          </a:p>
          <a:p>
            <a:pPr indent="0" lvl="0" marL="0" rtl="0" algn="just">
              <a:lnSpc>
                <a:spcPct val="90000"/>
              </a:lnSpc>
              <a:spcBef>
                <a:spcPts val="800"/>
              </a:spcBef>
              <a:spcAft>
                <a:spcPts val="0"/>
              </a:spcAft>
              <a:buClr>
                <a:srgbClr val="FF6600"/>
              </a:buClr>
              <a:buSzPts val="2100"/>
              <a:buNone/>
            </a:pPr>
            <a:r>
              <a:rPr lang="en" sz="2100">
                <a:solidFill>
                  <a:srgbClr val="FF6600"/>
                </a:solidFill>
                <a:latin typeface="Calibri"/>
                <a:ea typeface="Calibri"/>
                <a:cs typeface="Calibri"/>
                <a:sym typeface="Calibri"/>
              </a:rPr>
              <a:t>       	Project Lifecycle</a:t>
            </a:r>
            <a:endParaRPr sz="2100">
              <a:solidFill>
                <a:srgbClr val="FF6600"/>
              </a:solidFill>
              <a:latin typeface="Calibri"/>
              <a:ea typeface="Calibri"/>
              <a:cs typeface="Calibri"/>
              <a:sym typeface="Calibri"/>
            </a:endParaRPr>
          </a:p>
          <a:p>
            <a:pPr indent="0" lvl="0" marL="0" rtl="0" algn="just">
              <a:lnSpc>
                <a:spcPct val="90000"/>
              </a:lnSpc>
              <a:spcBef>
                <a:spcPts val="800"/>
              </a:spcBef>
              <a:spcAft>
                <a:spcPts val="0"/>
              </a:spcAft>
              <a:buClr>
                <a:srgbClr val="FF6600"/>
              </a:buClr>
              <a:buSzPts val="2100"/>
              <a:buNone/>
            </a:pPr>
            <a:r>
              <a:rPr lang="en" sz="2100">
                <a:solidFill>
                  <a:srgbClr val="FF6600"/>
                </a:solidFill>
                <a:latin typeface="Calibri"/>
                <a:ea typeface="Calibri"/>
                <a:cs typeface="Calibri"/>
                <a:sym typeface="Calibri"/>
              </a:rPr>
              <a:t>       	EDA</a:t>
            </a:r>
            <a:endParaRPr sz="2100">
              <a:solidFill>
                <a:srgbClr val="FF6600"/>
              </a:solidFill>
              <a:latin typeface="Calibri"/>
              <a:ea typeface="Calibri"/>
              <a:cs typeface="Calibri"/>
              <a:sym typeface="Calibri"/>
            </a:endParaRPr>
          </a:p>
          <a:p>
            <a:pPr indent="457200" lvl="0" marL="0" rtl="0" algn="just">
              <a:lnSpc>
                <a:spcPct val="90000"/>
              </a:lnSpc>
              <a:spcBef>
                <a:spcPts val="800"/>
              </a:spcBef>
              <a:spcAft>
                <a:spcPts val="0"/>
              </a:spcAft>
              <a:buClr>
                <a:srgbClr val="FF6600"/>
              </a:buClr>
              <a:buSzPts val="2100"/>
              <a:buNone/>
            </a:pPr>
            <a:r>
              <a:rPr lang="en" sz="2100">
                <a:solidFill>
                  <a:srgbClr val="FF6600"/>
                </a:solidFill>
                <a:latin typeface="Calibri"/>
                <a:ea typeface="Calibri"/>
                <a:cs typeface="Calibri"/>
                <a:sym typeface="Calibri"/>
              </a:rPr>
              <a:t>Models Performance Comparison </a:t>
            </a:r>
            <a:endParaRPr sz="2100">
              <a:solidFill>
                <a:srgbClr val="FF6600"/>
              </a:solidFill>
              <a:latin typeface="Calibri"/>
              <a:ea typeface="Calibri"/>
              <a:cs typeface="Calibri"/>
              <a:sym typeface="Calibri"/>
            </a:endParaRPr>
          </a:p>
          <a:p>
            <a:pPr indent="457200" lvl="0" marL="0" rtl="0" algn="just">
              <a:lnSpc>
                <a:spcPct val="90000"/>
              </a:lnSpc>
              <a:spcBef>
                <a:spcPts val="800"/>
              </a:spcBef>
              <a:spcAft>
                <a:spcPts val="0"/>
              </a:spcAft>
              <a:buClr>
                <a:srgbClr val="FF6600"/>
              </a:buClr>
              <a:buSzPts val="2100"/>
              <a:buNone/>
            </a:pPr>
            <a:r>
              <a:rPr lang="en" sz="2100">
                <a:solidFill>
                  <a:srgbClr val="FF6600"/>
                </a:solidFill>
                <a:latin typeface="Calibri"/>
                <a:ea typeface="Calibri"/>
                <a:cs typeface="Calibri"/>
                <a:sym typeface="Calibri"/>
              </a:rPr>
              <a:t>Recommendations </a:t>
            </a:r>
            <a:endParaRPr sz="2100">
              <a:solidFill>
                <a:srgbClr val="FF6600"/>
              </a:solidFill>
              <a:latin typeface="Calibri"/>
              <a:ea typeface="Calibri"/>
              <a:cs typeface="Calibri"/>
              <a:sym typeface="Calibri"/>
            </a:endParaRPr>
          </a:p>
          <a:p>
            <a:pPr indent="0" lvl="0" marL="457200" rtl="0" algn="just">
              <a:lnSpc>
                <a:spcPct val="90000"/>
              </a:lnSpc>
              <a:spcBef>
                <a:spcPts val="800"/>
              </a:spcBef>
              <a:spcAft>
                <a:spcPts val="0"/>
              </a:spcAft>
              <a:buClr>
                <a:srgbClr val="FF6600"/>
              </a:buClr>
              <a:buSzPts val="2100"/>
              <a:buNone/>
            </a:pPr>
            <a:r>
              <a:rPr lang="en" sz="2100">
                <a:solidFill>
                  <a:srgbClr val="FF6600"/>
                </a:solidFill>
                <a:latin typeface="Calibri"/>
                <a:ea typeface="Calibri"/>
                <a:cs typeface="Calibri"/>
                <a:sym typeface="Calibri"/>
              </a:rPr>
              <a:t>Deployment of the Best Model</a:t>
            </a:r>
            <a:endParaRPr sz="2100">
              <a:solidFill>
                <a:srgbClr val="FF6600"/>
              </a:solidFill>
              <a:latin typeface="Calibri"/>
              <a:ea typeface="Calibri"/>
              <a:cs typeface="Calibri"/>
              <a:sym typeface="Calibri"/>
            </a:endParaRPr>
          </a:p>
          <a:p>
            <a:pPr indent="0" lvl="0" marL="457200" rtl="0" algn="just">
              <a:lnSpc>
                <a:spcPct val="90000"/>
              </a:lnSpc>
              <a:spcBef>
                <a:spcPts val="800"/>
              </a:spcBef>
              <a:spcAft>
                <a:spcPts val="0"/>
              </a:spcAft>
              <a:buClr>
                <a:srgbClr val="FF6600"/>
              </a:buClr>
              <a:buSzPts val="2100"/>
              <a:buNone/>
            </a:pPr>
            <a:r>
              <a:rPr lang="en" sz="2100">
                <a:solidFill>
                  <a:srgbClr val="FF6600"/>
                </a:solidFill>
                <a:latin typeface="Calibri"/>
                <a:ea typeface="Calibri"/>
                <a:cs typeface="Calibri"/>
                <a:sym typeface="Calibri"/>
              </a:rPr>
              <a:t>  </a:t>
            </a:r>
            <a:endParaRPr sz="2100">
              <a:solidFill>
                <a:srgbClr val="FF6600"/>
              </a:solidFill>
              <a:latin typeface="Calibri"/>
              <a:ea typeface="Calibri"/>
              <a:cs typeface="Calibri"/>
              <a:sym typeface="Calibri"/>
            </a:endParaRPr>
          </a:p>
          <a:p>
            <a:pPr indent="0" lvl="0" marL="0" rtl="0" algn="ctr">
              <a:lnSpc>
                <a:spcPct val="90000"/>
              </a:lnSpc>
              <a:spcBef>
                <a:spcPts val="800"/>
              </a:spcBef>
              <a:spcAft>
                <a:spcPts val="0"/>
              </a:spcAft>
              <a:buClr>
                <a:schemeClr val="dk1"/>
              </a:buClr>
              <a:buSzPts val="1800"/>
              <a:buNone/>
            </a:pPr>
            <a:r>
              <a:t/>
            </a:r>
            <a:endParaRPr>
              <a:solidFill>
                <a:srgbClr val="FF6600"/>
              </a:solidFill>
              <a:latin typeface="Calibri"/>
              <a:ea typeface="Calibri"/>
              <a:cs typeface="Calibri"/>
              <a:sym typeface="Calibri"/>
            </a:endParaRPr>
          </a:p>
          <a:p>
            <a:pPr indent="0" lvl="0" marL="0" rtl="0" algn="ctr">
              <a:lnSpc>
                <a:spcPct val="90000"/>
              </a:lnSpc>
              <a:spcBef>
                <a:spcPts val="800"/>
              </a:spcBef>
              <a:spcAft>
                <a:spcPts val="0"/>
              </a:spcAft>
              <a:buClr>
                <a:schemeClr val="dk1"/>
              </a:buClr>
              <a:buSzPts val="1800"/>
              <a:buNone/>
            </a:pPr>
            <a:r>
              <a:t/>
            </a:r>
            <a:endParaRPr>
              <a:solidFill>
                <a:srgbClr val="FF6600"/>
              </a:solidFill>
              <a:latin typeface="Calibri"/>
              <a:ea typeface="Calibri"/>
              <a:cs typeface="Calibri"/>
              <a:sym typeface="Calibri"/>
            </a:endParaRPr>
          </a:p>
        </p:txBody>
      </p:sp>
      <p:pic>
        <p:nvPicPr>
          <p:cNvPr id="62" name="Google Shape;62;p14"/>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228825" y="123625"/>
            <a:ext cx="2533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700">
                <a:solidFill>
                  <a:srgbClr val="FF6600"/>
                </a:solidFill>
                <a:latin typeface="Calibri"/>
                <a:ea typeface="Calibri"/>
                <a:cs typeface="Calibri"/>
                <a:sym typeface="Calibri"/>
              </a:rPr>
              <a:t>Problem Description</a:t>
            </a:r>
            <a:endParaRPr b="1" sz="1700">
              <a:solidFill>
                <a:srgbClr val="FF6600"/>
              </a:solidFill>
              <a:latin typeface="Calibri"/>
              <a:ea typeface="Calibri"/>
              <a:cs typeface="Calibri"/>
              <a:sym typeface="Calibri"/>
            </a:endParaRPr>
          </a:p>
          <a:p>
            <a:pPr indent="0" lvl="0" marL="0" rtl="0" algn="l">
              <a:spcBef>
                <a:spcPts val="0"/>
              </a:spcBef>
              <a:spcAft>
                <a:spcPts val="0"/>
              </a:spcAft>
              <a:buNone/>
            </a:pPr>
            <a:r>
              <a:t/>
            </a:r>
            <a:endParaRPr b="1"/>
          </a:p>
        </p:txBody>
      </p:sp>
      <p:sp>
        <p:nvSpPr>
          <p:cNvPr id="68" name="Google Shape;68;p15"/>
          <p:cNvSpPr txBox="1"/>
          <p:nvPr/>
        </p:nvSpPr>
        <p:spPr>
          <a:xfrm>
            <a:off x="228825" y="3623388"/>
            <a:ext cx="233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6600"/>
                </a:solidFill>
                <a:latin typeface="Calibri"/>
                <a:ea typeface="Calibri"/>
                <a:cs typeface="Calibri"/>
                <a:sym typeface="Calibri"/>
              </a:rPr>
              <a:t>Project Lifecycle</a:t>
            </a:r>
            <a:endParaRPr b="1" sz="1700">
              <a:solidFill>
                <a:srgbClr val="FF6600"/>
              </a:solidFill>
              <a:latin typeface="Calibri"/>
              <a:ea typeface="Calibri"/>
              <a:cs typeface="Calibri"/>
              <a:sym typeface="Calibri"/>
            </a:endParaRPr>
          </a:p>
        </p:txBody>
      </p:sp>
      <p:pic>
        <p:nvPicPr>
          <p:cNvPr id="69" name="Google Shape;69;p15"/>
          <p:cNvPicPr preferRelativeResize="0"/>
          <p:nvPr/>
        </p:nvPicPr>
        <p:blipFill>
          <a:blip r:embed="rId3">
            <a:alphaModFix/>
          </a:blip>
          <a:stretch>
            <a:fillRect/>
          </a:stretch>
        </p:blipFill>
        <p:spPr>
          <a:xfrm>
            <a:off x="278438" y="4104925"/>
            <a:ext cx="8274374" cy="581025"/>
          </a:xfrm>
          <a:prstGeom prst="rect">
            <a:avLst/>
          </a:prstGeom>
          <a:noFill/>
          <a:ln>
            <a:noFill/>
          </a:ln>
        </p:spPr>
      </p:pic>
      <p:sp>
        <p:nvSpPr>
          <p:cNvPr id="70" name="Google Shape;70;p15"/>
          <p:cNvSpPr txBox="1"/>
          <p:nvPr/>
        </p:nvSpPr>
        <p:spPr>
          <a:xfrm>
            <a:off x="228825" y="388150"/>
            <a:ext cx="83736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chemeClr val="dk1"/>
                </a:solidFill>
                <a:latin typeface="Calibri"/>
                <a:ea typeface="Calibri"/>
                <a:cs typeface="Calibri"/>
                <a:sym typeface="Calibri"/>
              </a:rPr>
              <a:t>The term hate speech is any form of expression (verbal, written, or behavioral communication) that attacks or uses derogatory or discriminatory language against a person or group. This hate could be towards religion, ethnicity, nationality, race, color, ancestry, sex, or other identity factors. In this problem,  we need to build a machine learning model that predicts which tweets have hate speech in them.</a:t>
            </a:r>
            <a:endParaRPr sz="1500">
              <a:solidFill>
                <a:schemeClr val="dk1"/>
              </a:solidFill>
              <a:latin typeface="Calibri"/>
              <a:ea typeface="Calibri"/>
              <a:cs typeface="Calibri"/>
              <a:sym typeface="Calibri"/>
            </a:endParaRPr>
          </a:p>
          <a:p>
            <a:pPr indent="0" lvl="0" marL="0" rtl="0" algn="just">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spcBef>
                <a:spcPts val="0"/>
              </a:spcBef>
              <a:spcAft>
                <a:spcPts val="0"/>
              </a:spcAft>
              <a:buNone/>
            </a:pPr>
            <a:r>
              <a:rPr lang="en" sz="1500">
                <a:solidFill>
                  <a:schemeClr val="dk1"/>
                </a:solidFill>
                <a:latin typeface="Calibri"/>
                <a:ea typeface="Calibri"/>
                <a:cs typeface="Calibri"/>
                <a:sym typeface="Calibri"/>
              </a:rPr>
              <a:t>Hate Speech Detection is generally a task of sentiment classification. To classify hate speech from a piece of text, we need to train the model on data used to classify sentiments. So for the task of the hate speech detection model, we will use Twitter tweets to identify tweets containing hate speech.</a:t>
            </a:r>
            <a:endParaRPr sz="1500">
              <a:solidFill>
                <a:schemeClr val="dk1"/>
              </a:solidFill>
              <a:latin typeface="Calibri"/>
              <a:ea typeface="Calibri"/>
              <a:cs typeface="Calibri"/>
              <a:sym typeface="Calibri"/>
            </a:endParaRPr>
          </a:p>
        </p:txBody>
      </p:sp>
      <p:sp>
        <p:nvSpPr>
          <p:cNvPr id="71" name="Google Shape;71;p15"/>
          <p:cNvSpPr txBox="1"/>
          <p:nvPr/>
        </p:nvSpPr>
        <p:spPr>
          <a:xfrm>
            <a:off x="278350" y="4685950"/>
            <a:ext cx="82743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rgbClr val="FF6600"/>
                </a:solidFill>
                <a:latin typeface="Calibri"/>
                <a:ea typeface="Calibri"/>
                <a:cs typeface="Calibri"/>
                <a:sym typeface="Calibri"/>
              </a:rPr>
              <a:t> Figure 1: Project Lifecycle</a:t>
            </a:r>
            <a:endParaRPr sz="1300">
              <a:solidFill>
                <a:srgbClr val="FF6600"/>
              </a:solidFill>
              <a:latin typeface="Calibri"/>
              <a:ea typeface="Calibri"/>
              <a:cs typeface="Calibri"/>
              <a:sym typeface="Calibri"/>
            </a:endParaRPr>
          </a:p>
        </p:txBody>
      </p:sp>
      <p:sp>
        <p:nvSpPr>
          <p:cNvPr id="72" name="Google Shape;72;p15"/>
          <p:cNvSpPr txBox="1"/>
          <p:nvPr/>
        </p:nvSpPr>
        <p:spPr>
          <a:xfrm>
            <a:off x="218775" y="2607900"/>
            <a:ext cx="8393700" cy="1108200"/>
          </a:xfrm>
          <a:prstGeom prst="rect">
            <a:avLst/>
          </a:prstGeom>
          <a:noFill/>
          <a:ln>
            <a:noFill/>
          </a:ln>
        </p:spPr>
        <p:txBody>
          <a:bodyPr anchorCtr="0" anchor="t" bIns="91425" lIns="91425" spcFirstLastPara="1" rIns="91425" wrap="square" tIns="91425">
            <a:spAutoFit/>
          </a:bodyPr>
          <a:lstStyle/>
          <a:p>
            <a:pPr indent="0" lvl="0" marL="0" rtl="0" algn="just">
              <a:spcBef>
                <a:spcPts val="100"/>
              </a:spcBef>
              <a:spcAft>
                <a:spcPts val="100"/>
              </a:spcAft>
              <a:buNone/>
            </a:pPr>
            <a:r>
              <a:rPr lang="en" sz="1500">
                <a:solidFill>
                  <a:schemeClr val="dk1"/>
                </a:solidFill>
                <a:latin typeface="Calibri"/>
                <a:ea typeface="Calibri"/>
                <a:cs typeface="Calibri"/>
                <a:sym typeface="Calibri"/>
              </a:rPr>
              <a:t>Organizations need to consider customers' mentality and what type of audience they are offering their products to, but dealing with the immediacy of user feedback is not an easy task, especially when the speech turns offensive. Our goal is to build a machine learning model with an  f1-score higher than or equal to 0.95 to help organizations automatically detect hate speech within the text, mainly tweets.</a:t>
            </a:r>
            <a:endParaRPr sz="1500">
              <a:latin typeface="Calibri"/>
              <a:ea typeface="Calibri"/>
              <a:cs typeface="Calibri"/>
              <a:sym typeface="Calibri"/>
            </a:endParaRPr>
          </a:p>
        </p:txBody>
      </p:sp>
      <p:sp>
        <p:nvSpPr>
          <p:cNvPr id="73" name="Google Shape;73;p15"/>
          <p:cNvSpPr txBox="1"/>
          <p:nvPr/>
        </p:nvSpPr>
        <p:spPr>
          <a:xfrm>
            <a:off x="218775" y="2326725"/>
            <a:ext cx="300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6600"/>
                </a:solidFill>
                <a:latin typeface="Calibri"/>
                <a:ea typeface="Calibri"/>
                <a:cs typeface="Calibri"/>
                <a:sym typeface="Calibri"/>
              </a:rPr>
              <a:t>Business Understanding</a:t>
            </a:r>
            <a:endParaRPr b="1" sz="1700">
              <a:solidFill>
                <a:srgbClr val="FF66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179150" y="582925"/>
            <a:ext cx="5110325" cy="3573950"/>
          </a:xfrm>
          <a:prstGeom prst="rect">
            <a:avLst/>
          </a:prstGeom>
          <a:noFill/>
          <a:ln>
            <a:noFill/>
          </a:ln>
        </p:spPr>
      </p:pic>
      <p:sp>
        <p:nvSpPr>
          <p:cNvPr id="79" name="Google Shape;79;p16"/>
          <p:cNvSpPr txBox="1"/>
          <p:nvPr/>
        </p:nvSpPr>
        <p:spPr>
          <a:xfrm>
            <a:off x="5289475" y="1498250"/>
            <a:ext cx="38544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Calibri"/>
                <a:ea typeface="Calibri"/>
                <a:cs typeface="Calibri"/>
                <a:sym typeface="Calibri"/>
              </a:rPr>
              <a:t>Observations from Figure 2:</a:t>
            </a:r>
            <a:endParaRPr b="1"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There is a lot of noise in the data</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There are three total columns in the dataset</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number of observations is equal to 31962</a:t>
            </a:r>
            <a:endParaRPr sz="1500">
              <a:latin typeface="Calibri"/>
              <a:ea typeface="Calibri"/>
              <a:cs typeface="Calibri"/>
              <a:sym typeface="Calibri"/>
            </a:endParaRPr>
          </a:p>
        </p:txBody>
      </p:sp>
      <p:sp>
        <p:nvSpPr>
          <p:cNvPr id="80" name="Google Shape;80;p16"/>
          <p:cNvSpPr txBox="1"/>
          <p:nvPr/>
        </p:nvSpPr>
        <p:spPr>
          <a:xfrm>
            <a:off x="494475" y="136525"/>
            <a:ext cx="4675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6600"/>
                </a:solidFill>
                <a:latin typeface="Calibri"/>
                <a:ea typeface="Calibri"/>
                <a:cs typeface="Calibri"/>
                <a:sym typeface="Calibri"/>
              </a:rPr>
              <a:t>Exploratory Data Analysis (EDA)</a:t>
            </a:r>
            <a:endParaRPr b="1" sz="1700">
              <a:solidFill>
                <a:srgbClr val="FF6600"/>
              </a:solidFill>
              <a:latin typeface="Calibri"/>
              <a:ea typeface="Calibri"/>
              <a:cs typeface="Calibri"/>
              <a:sym typeface="Calibri"/>
            </a:endParaRPr>
          </a:p>
        </p:txBody>
      </p:sp>
      <p:sp>
        <p:nvSpPr>
          <p:cNvPr id="81" name="Google Shape;81;p16"/>
          <p:cNvSpPr txBox="1"/>
          <p:nvPr/>
        </p:nvSpPr>
        <p:spPr>
          <a:xfrm>
            <a:off x="494487" y="4156875"/>
            <a:ext cx="4467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2: Dataframe of the data</a:t>
            </a:r>
            <a:endParaRPr sz="1300">
              <a:solidFill>
                <a:srgbClr val="FF66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5172700" y="516925"/>
            <a:ext cx="3228350" cy="1408500"/>
          </a:xfrm>
          <a:prstGeom prst="rect">
            <a:avLst/>
          </a:prstGeom>
          <a:noFill/>
          <a:ln>
            <a:noFill/>
          </a:ln>
        </p:spPr>
      </p:pic>
      <p:sp>
        <p:nvSpPr>
          <p:cNvPr id="87" name="Google Shape;87;p17"/>
          <p:cNvSpPr txBox="1"/>
          <p:nvPr/>
        </p:nvSpPr>
        <p:spPr>
          <a:xfrm>
            <a:off x="65775" y="2685375"/>
            <a:ext cx="4630500" cy="14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Calibri"/>
                <a:ea typeface="Calibri"/>
                <a:cs typeface="Calibri"/>
                <a:sym typeface="Calibri"/>
              </a:rPr>
              <a:t>Observations from Figure 2:</a:t>
            </a:r>
            <a:endParaRPr b="1"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There are no null values in the dataset</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data type of the tweet column is String object</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data type of  both id and label columns is int64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size of the data is 749.2+ KB</a:t>
            </a:r>
            <a:endParaRPr sz="1500">
              <a:solidFill>
                <a:schemeClr val="dk1"/>
              </a:solidFill>
              <a:latin typeface="Calibri"/>
              <a:ea typeface="Calibri"/>
              <a:cs typeface="Calibri"/>
              <a:sym typeface="Calibri"/>
            </a:endParaRPr>
          </a:p>
        </p:txBody>
      </p:sp>
      <p:pic>
        <p:nvPicPr>
          <p:cNvPr id="88" name="Google Shape;88;p17"/>
          <p:cNvPicPr preferRelativeResize="0"/>
          <p:nvPr/>
        </p:nvPicPr>
        <p:blipFill>
          <a:blip r:embed="rId4">
            <a:alphaModFix/>
          </a:blip>
          <a:stretch>
            <a:fillRect/>
          </a:stretch>
        </p:blipFill>
        <p:spPr>
          <a:xfrm>
            <a:off x="362700" y="516913"/>
            <a:ext cx="3360725" cy="1863925"/>
          </a:xfrm>
          <a:prstGeom prst="rect">
            <a:avLst/>
          </a:prstGeom>
          <a:noFill/>
          <a:ln>
            <a:noFill/>
          </a:ln>
        </p:spPr>
      </p:pic>
      <p:sp>
        <p:nvSpPr>
          <p:cNvPr id="89" name="Google Shape;89;p17"/>
          <p:cNvSpPr txBox="1"/>
          <p:nvPr/>
        </p:nvSpPr>
        <p:spPr>
          <a:xfrm>
            <a:off x="4572000" y="2685375"/>
            <a:ext cx="4503900" cy="22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Calibri"/>
                <a:ea typeface="Calibri"/>
                <a:cs typeface="Calibri"/>
                <a:sym typeface="Calibri"/>
              </a:rPr>
              <a:t>Observations from Figure 3:</a:t>
            </a:r>
            <a:endParaRPr b="1" sz="1500">
              <a:solidFill>
                <a:schemeClr val="dk1"/>
              </a:solidFill>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data given is unbalanced where the number of data samples labeled 0 is about 13 times higher than the samples labeled 1, which causes an overfitting problem for models, as they mostly predict zeros. A possible solution would be to collect more hate tweets data.</a:t>
            </a:r>
            <a:endParaRPr sz="15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500">
              <a:solidFill>
                <a:schemeClr val="dk1"/>
              </a:solidFill>
              <a:latin typeface="Calibri"/>
              <a:ea typeface="Calibri"/>
              <a:cs typeface="Calibri"/>
              <a:sym typeface="Calibri"/>
            </a:endParaRPr>
          </a:p>
        </p:txBody>
      </p:sp>
      <p:sp>
        <p:nvSpPr>
          <p:cNvPr id="90" name="Google Shape;90;p17"/>
          <p:cNvSpPr txBox="1"/>
          <p:nvPr/>
        </p:nvSpPr>
        <p:spPr>
          <a:xfrm>
            <a:off x="4668225" y="2216925"/>
            <a:ext cx="4447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3: Table showing the  number of examples each class has</a:t>
            </a:r>
            <a:endParaRPr sz="1300">
              <a:solidFill>
                <a:srgbClr val="FF6600"/>
              </a:solidFill>
              <a:latin typeface="Calibri"/>
              <a:ea typeface="Calibri"/>
              <a:cs typeface="Calibri"/>
              <a:sym typeface="Calibri"/>
            </a:endParaRPr>
          </a:p>
        </p:txBody>
      </p:sp>
      <p:sp>
        <p:nvSpPr>
          <p:cNvPr id="91" name="Google Shape;91;p17"/>
          <p:cNvSpPr txBox="1"/>
          <p:nvPr/>
        </p:nvSpPr>
        <p:spPr>
          <a:xfrm>
            <a:off x="296925" y="2216925"/>
            <a:ext cx="4467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 Figure 2: Dataframe of the data</a:t>
            </a:r>
            <a:endParaRPr sz="1300">
              <a:solidFill>
                <a:srgbClr val="FF66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nvSpPr>
        <p:spPr>
          <a:xfrm>
            <a:off x="482250" y="3999025"/>
            <a:ext cx="7735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5: A sample of the result after shuffling and cleaning the data</a:t>
            </a:r>
            <a:endParaRPr sz="1300">
              <a:solidFill>
                <a:srgbClr val="FF6600"/>
              </a:solidFill>
              <a:latin typeface="Calibri"/>
              <a:ea typeface="Calibri"/>
              <a:cs typeface="Calibri"/>
              <a:sym typeface="Calibri"/>
            </a:endParaRPr>
          </a:p>
        </p:txBody>
      </p:sp>
      <p:pic>
        <p:nvPicPr>
          <p:cNvPr id="97" name="Google Shape;97;p18"/>
          <p:cNvPicPr preferRelativeResize="0"/>
          <p:nvPr/>
        </p:nvPicPr>
        <p:blipFill>
          <a:blip r:embed="rId3">
            <a:alphaModFix/>
          </a:blip>
          <a:stretch>
            <a:fillRect/>
          </a:stretch>
        </p:blipFill>
        <p:spPr>
          <a:xfrm>
            <a:off x="482250" y="710350"/>
            <a:ext cx="8179525" cy="317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b="0" l="0" r="0" t="3864"/>
          <a:stretch/>
        </p:blipFill>
        <p:spPr>
          <a:xfrm>
            <a:off x="4572000" y="1011900"/>
            <a:ext cx="4453750" cy="2899900"/>
          </a:xfrm>
          <a:prstGeom prst="rect">
            <a:avLst/>
          </a:prstGeom>
          <a:noFill/>
          <a:ln>
            <a:noFill/>
          </a:ln>
        </p:spPr>
      </p:pic>
      <p:pic>
        <p:nvPicPr>
          <p:cNvPr id="103" name="Google Shape;103;p19"/>
          <p:cNvPicPr preferRelativeResize="0"/>
          <p:nvPr/>
        </p:nvPicPr>
        <p:blipFill rotWithShape="1">
          <a:blip r:embed="rId4">
            <a:alphaModFix/>
          </a:blip>
          <a:srcRect b="0" l="0" r="0" t="3864"/>
          <a:stretch/>
        </p:blipFill>
        <p:spPr>
          <a:xfrm>
            <a:off x="101825" y="1011900"/>
            <a:ext cx="4323724" cy="2899900"/>
          </a:xfrm>
          <a:prstGeom prst="rect">
            <a:avLst/>
          </a:prstGeom>
          <a:noFill/>
          <a:ln>
            <a:noFill/>
          </a:ln>
        </p:spPr>
      </p:pic>
      <p:sp>
        <p:nvSpPr>
          <p:cNvPr id="104" name="Google Shape;104;p19"/>
          <p:cNvSpPr txBox="1"/>
          <p:nvPr/>
        </p:nvSpPr>
        <p:spPr>
          <a:xfrm>
            <a:off x="184150" y="4038500"/>
            <a:ext cx="42414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6: WordCloud to show the most frequent words in normal tweets ( the bigger the word the more frequent it is )</a:t>
            </a:r>
            <a:endParaRPr sz="1300">
              <a:solidFill>
                <a:srgbClr val="FF6600"/>
              </a:solidFill>
              <a:latin typeface="Calibri"/>
              <a:ea typeface="Calibri"/>
              <a:cs typeface="Calibri"/>
              <a:sym typeface="Calibri"/>
            </a:endParaRPr>
          </a:p>
        </p:txBody>
      </p:sp>
      <p:sp>
        <p:nvSpPr>
          <p:cNvPr id="105" name="Google Shape;105;p19"/>
          <p:cNvSpPr txBox="1"/>
          <p:nvPr/>
        </p:nvSpPr>
        <p:spPr>
          <a:xfrm>
            <a:off x="4506600" y="4038500"/>
            <a:ext cx="42414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7: WordCloud to show the most frequent words in hate tweets  ( the bigger the word the more frequent it is )</a:t>
            </a:r>
            <a:endParaRPr/>
          </a:p>
        </p:txBody>
      </p:sp>
      <p:sp>
        <p:nvSpPr>
          <p:cNvPr id="106" name="Google Shape;106;p19"/>
          <p:cNvSpPr txBox="1"/>
          <p:nvPr/>
        </p:nvSpPr>
        <p:spPr>
          <a:xfrm>
            <a:off x="101825" y="5103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FF6600"/>
                </a:solidFill>
                <a:latin typeface="Calibri"/>
                <a:ea typeface="Calibri"/>
                <a:cs typeface="Calibri"/>
                <a:sym typeface="Calibri"/>
              </a:rPr>
              <a:t>Normal Speech Words</a:t>
            </a:r>
            <a:endParaRPr b="1" sz="1500">
              <a:latin typeface="Calibri"/>
              <a:ea typeface="Calibri"/>
              <a:cs typeface="Calibri"/>
              <a:sym typeface="Calibri"/>
            </a:endParaRPr>
          </a:p>
        </p:txBody>
      </p:sp>
      <p:sp>
        <p:nvSpPr>
          <p:cNvPr id="107" name="Google Shape;107;p19"/>
          <p:cNvSpPr txBox="1"/>
          <p:nvPr/>
        </p:nvSpPr>
        <p:spPr>
          <a:xfrm>
            <a:off x="4506600" y="5103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FF6600"/>
                </a:solidFill>
                <a:latin typeface="Calibri"/>
                <a:ea typeface="Calibri"/>
                <a:cs typeface="Calibri"/>
                <a:sym typeface="Calibri"/>
              </a:rPr>
              <a:t>Hate Speech Words</a:t>
            </a:r>
            <a:endParaRPr b="1" sz="15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rotWithShape="1">
          <a:blip r:embed="rId3">
            <a:alphaModFix/>
          </a:blip>
          <a:srcRect b="0" l="0" r="34631" t="41887"/>
          <a:stretch/>
        </p:blipFill>
        <p:spPr>
          <a:xfrm>
            <a:off x="300950" y="525350"/>
            <a:ext cx="3885325" cy="4406151"/>
          </a:xfrm>
          <a:prstGeom prst="rect">
            <a:avLst/>
          </a:prstGeom>
          <a:noFill/>
          <a:ln>
            <a:noFill/>
          </a:ln>
        </p:spPr>
      </p:pic>
      <p:sp>
        <p:nvSpPr>
          <p:cNvPr id="113" name="Google Shape;113;p20"/>
          <p:cNvSpPr txBox="1"/>
          <p:nvPr/>
        </p:nvSpPr>
        <p:spPr>
          <a:xfrm>
            <a:off x="300950" y="7895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6600"/>
                </a:solidFill>
                <a:latin typeface="Calibri"/>
                <a:ea typeface="Calibri"/>
                <a:cs typeface="Calibri"/>
                <a:sym typeface="Calibri"/>
              </a:rPr>
              <a:t>Top 25 Frequent Words </a:t>
            </a:r>
            <a:endParaRPr b="1" sz="1500">
              <a:solidFill>
                <a:srgbClr val="FF6600"/>
              </a:solidFill>
              <a:latin typeface="Calibri"/>
              <a:ea typeface="Calibri"/>
              <a:cs typeface="Calibri"/>
              <a:sym typeface="Calibri"/>
            </a:endParaRPr>
          </a:p>
        </p:txBody>
      </p:sp>
      <p:sp>
        <p:nvSpPr>
          <p:cNvPr id="114" name="Google Shape;114;p20"/>
          <p:cNvSpPr txBox="1"/>
          <p:nvPr/>
        </p:nvSpPr>
        <p:spPr>
          <a:xfrm>
            <a:off x="4120500" y="2264250"/>
            <a:ext cx="5117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8: Dataframe to represent the top 25 used normal and hate words with their count</a:t>
            </a:r>
            <a:endParaRPr sz="1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256888" y="487100"/>
            <a:ext cx="5562600" cy="1847850"/>
          </a:xfrm>
          <a:prstGeom prst="rect">
            <a:avLst/>
          </a:prstGeom>
          <a:noFill/>
          <a:ln>
            <a:noFill/>
          </a:ln>
        </p:spPr>
      </p:pic>
      <p:sp>
        <p:nvSpPr>
          <p:cNvPr id="120" name="Google Shape;120;p21"/>
          <p:cNvSpPr txBox="1"/>
          <p:nvPr/>
        </p:nvSpPr>
        <p:spPr>
          <a:xfrm>
            <a:off x="5887113" y="1218575"/>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9: Dataframe show casing the top False Positive examples</a:t>
            </a:r>
            <a:endParaRPr/>
          </a:p>
        </p:txBody>
      </p:sp>
      <p:pic>
        <p:nvPicPr>
          <p:cNvPr id="121" name="Google Shape;121;p21"/>
          <p:cNvPicPr preferRelativeResize="0"/>
          <p:nvPr/>
        </p:nvPicPr>
        <p:blipFill>
          <a:blip r:embed="rId4">
            <a:alphaModFix/>
          </a:blip>
          <a:stretch>
            <a:fillRect/>
          </a:stretch>
        </p:blipFill>
        <p:spPr>
          <a:xfrm>
            <a:off x="336938" y="2676050"/>
            <a:ext cx="5407983" cy="1796550"/>
          </a:xfrm>
          <a:prstGeom prst="rect">
            <a:avLst/>
          </a:prstGeom>
          <a:noFill/>
          <a:ln>
            <a:noFill/>
          </a:ln>
        </p:spPr>
      </p:pic>
      <p:sp>
        <p:nvSpPr>
          <p:cNvPr id="122" name="Google Shape;122;p21"/>
          <p:cNvSpPr txBox="1"/>
          <p:nvPr/>
        </p:nvSpPr>
        <p:spPr>
          <a:xfrm>
            <a:off x="5887125" y="3381875"/>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FF6600"/>
                </a:solidFill>
                <a:latin typeface="Calibri"/>
                <a:ea typeface="Calibri"/>
                <a:cs typeface="Calibri"/>
                <a:sym typeface="Calibri"/>
              </a:rPr>
              <a:t>Figure 10: Dataframe show casing the top False Negative examples</a:t>
            </a:r>
            <a:endParaRPr>
              <a:solidFill>
                <a:schemeClr val="dk1"/>
              </a:solidFill>
            </a:endParaRPr>
          </a:p>
        </p:txBody>
      </p:sp>
      <p:sp>
        <p:nvSpPr>
          <p:cNvPr id="123" name="Google Shape;123;p21"/>
          <p:cNvSpPr txBox="1"/>
          <p:nvPr/>
        </p:nvSpPr>
        <p:spPr>
          <a:xfrm>
            <a:off x="334213" y="140900"/>
            <a:ext cx="3085200" cy="41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500">
                <a:solidFill>
                  <a:srgbClr val="FF6600"/>
                </a:solidFill>
                <a:highlight>
                  <a:srgbClr val="FFFFFE"/>
                </a:highlight>
                <a:latin typeface="Calibri"/>
                <a:ea typeface="Calibri"/>
                <a:cs typeface="Calibri"/>
                <a:sym typeface="Calibri"/>
              </a:rPr>
              <a:t>Finding the Most Wrong Predictions</a:t>
            </a:r>
            <a:endParaRPr b="1" sz="1500">
              <a:solidFill>
                <a:srgbClr val="FF6600"/>
              </a:solidFill>
              <a:highlight>
                <a:srgbClr val="FFFFFE"/>
              </a:highlight>
              <a:latin typeface="Calibri"/>
              <a:ea typeface="Calibri"/>
              <a:cs typeface="Calibri"/>
              <a:sym typeface="Calibri"/>
            </a:endParaRPr>
          </a:p>
        </p:txBody>
      </p:sp>
      <p:sp>
        <p:nvSpPr>
          <p:cNvPr id="124" name="Google Shape;124;p21"/>
          <p:cNvSpPr txBox="1"/>
          <p:nvPr/>
        </p:nvSpPr>
        <p:spPr>
          <a:xfrm>
            <a:off x="334200" y="4472600"/>
            <a:ext cx="85584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0E101A"/>
                </a:solidFill>
                <a:latin typeface="Calibri"/>
                <a:ea typeface="Calibri"/>
                <a:cs typeface="Calibri"/>
                <a:sym typeface="Calibri"/>
              </a:rPr>
              <a:t>Checking the most wrong predictions would help us know where the model is suffering the most, which helps us identify possibly mislabeled data and fix it.</a:t>
            </a:r>
            <a:endParaRPr sz="1500">
              <a:solidFill>
                <a:srgbClr val="0E101A"/>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