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5a69cbda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1045a69cbda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45a69cbda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45a69cbda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45a69cbda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1045a69cbda_0_3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5a69cbda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1045a69cbda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5a69cbda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5a69cbda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5a69cbda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5a69cbda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45a69cbda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45a69cbda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45a69cbda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45a69cbda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5a69cbda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5a69cbda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45a69cbda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45a69cbda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mailto:ostaalaaeddine@gmail.com"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770499" y="0"/>
            <a:ext cx="1744100" cy="1744100"/>
          </a:xfrm>
          <a:prstGeom prst="rect">
            <a:avLst/>
          </a:prstGeom>
          <a:noFill/>
          <a:ln>
            <a:noFill/>
          </a:ln>
        </p:spPr>
      </p:pic>
      <p:sp>
        <p:nvSpPr>
          <p:cNvPr id="130" name="Google Shape;130;p25"/>
          <p:cNvSpPr txBox="1"/>
          <p:nvPr/>
        </p:nvSpPr>
        <p:spPr>
          <a:xfrm>
            <a:off x="653143" y="1744107"/>
            <a:ext cx="6655200" cy="28554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FF6600"/>
                </a:solidFill>
                <a:latin typeface="Calibri"/>
                <a:ea typeface="Calibri"/>
                <a:cs typeface="Calibri"/>
                <a:sym typeface="Calibri"/>
              </a:rPr>
              <a:t>Exploratory Data Analysis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lang="en" sz="3000">
                <a:solidFill>
                  <a:srgbClr val="FF6600"/>
                </a:solidFill>
                <a:latin typeface="Calibri"/>
                <a:ea typeface="Calibri"/>
                <a:cs typeface="Calibri"/>
                <a:sym typeface="Calibri"/>
              </a:rPr>
              <a:t>Hate Speech Detection</a:t>
            </a:r>
            <a:endParaRPr b="0" i="0" sz="11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rPr b="1" lang="en" sz="2100">
                <a:solidFill>
                  <a:srgbClr val="FF6600"/>
                </a:solidFill>
                <a:latin typeface="Calibri"/>
                <a:ea typeface="Calibri"/>
                <a:cs typeface="Calibri"/>
                <a:sym typeface="Calibri"/>
              </a:rPr>
              <a:t>25</a:t>
            </a:r>
            <a:r>
              <a:rPr b="1" i="0" lang="en" sz="2100" u="none" cap="none" strike="noStrike">
                <a:solidFill>
                  <a:srgbClr val="FF6600"/>
                </a:solidFill>
                <a:latin typeface="Calibri"/>
                <a:ea typeface="Calibri"/>
                <a:cs typeface="Calibri"/>
                <a:sym typeface="Calibri"/>
              </a:rPr>
              <a:t>-Nov-2021</a:t>
            </a:r>
            <a:endParaRPr b="0" i="0" sz="1100" u="none" cap="none" strike="noStrike">
              <a:solidFill>
                <a:srgbClr val="FF66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4"/>
          <p:cNvPicPr preferRelativeResize="0"/>
          <p:nvPr/>
        </p:nvPicPr>
        <p:blipFill>
          <a:blip r:embed="rId3">
            <a:alphaModFix/>
          </a:blip>
          <a:stretch>
            <a:fillRect/>
          </a:stretch>
        </p:blipFill>
        <p:spPr>
          <a:xfrm>
            <a:off x="139238" y="586500"/>
            <a:ext cx="5514975" cy="2162175"/>
          </a:xfrm>
          <a:prstGeom prst="rect">
            <a:avLst/>
          </a:prstGeom>
          <a:noFill/>
          <a:ln>
            <a:noFill/>
          </a:ln>
        </p:spPr>
      </p:pic>
      <p:sp>
        <p:nvSpPr>
          <p:cNvPr id="203" name="Google Shape;203;p34"/>
          <p:cNvSpPr txBox="1"/>
          <p:nvPr/>
        </p:nvSpPr>
        <p:spPr>
          <a:xfrm>
            <a:off x="139238" y="2748675"/>
            <a:ext cx="4136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11: Dataframe showcasing  models results</a:t>
            </a:r>
            <a:endParaRPr>
              <a:solidFill>
                <a:schemeClr val="dk1"/>
              </a:solidFill>
            </a:endParaRPr>
          </a:p>
        </p:txBody>
      </p:sp>
      <p:sp>
        <p:nvSpPr>
          <p:cNvPr id="204" name="Google Shape;204;p34"/>
          <p:cNvSpPr txBox="1"/>
          <p:nvPr/>
        </p:nvSpPr>
        <p:spPr>
          <a:xfrm>
            <a:off x="223613" y="140100"/>
            <a:ext cx="4472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6600"/>
                </a:solidFill>
                <a:latin typeface="Calibri"/>
                <a:ea typeface="Calibri"/>
                <a:cs typeface="Calibri"/>
                <a:sym typeface="Calibri"/>
              </a:rPr>
              <a:t>Models Performance Comparison</a:t>
            </a:r>
            <a:endParaRPr b="1" sz="1700">
              <a:solidFill>
                <a:srgbClr val="FF6600"/>
              </a:solidFill>
              <a:latin typeface="Calibri"/>
              <a:ea typeface="Calibri"/>
              <a:cs typeface="Calibri"/>
              <a:sym typeface="Calibri"/>
            </a:endParaRPr>
          </a:p>
        </p:txBody>
      </p:sp>
      <p:sp>
        <p:nvSpPr>
          <p:cNvPr id="205" name="Google Shape;205;p34"/>
          <p:cNvSpPr txBox="1"/>
          <p:nvPr/>
        </p:nvSpPr>
        <p:spPr>
          <a:xfrm>
            <a:off x="139250" y="3199350"/>
            <a:ext cx="52938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Calibri"/>
                <a:ea typeface="Calibri"/>
                <a:cs typeface="Calibri"/>
                <a:sym typeface="Calibri"/>
              </a:rPr>
              <a:t>Observations from Figure 12</a:t>
            </a:r>
            <a:endParaRPr b="1"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Model_5 (TFhub_USE_Encoder) had the best f1-score, which is our main evaluation metric.</a:t>
            </a:r>
            <a:endParaRPr sz="1500">
              <a:solidFill>
                <a:schemeClr val="dk1"/>
              </a:solidFill>
              <a:latin typeface="Calibri"/>
              <a:ea typeface="Calibri"/>
              <a:cs typeface="Calibri"/>
              <a:sym typeface="Calibri"/>
            </a:endParaRPr>
          </a:p>
        </p:txBody>
      </p:sp>
      <p:sp>
        <p:nvSpPr>
          <p:cNvPr id="206" name="Google Shape;206;p34"/>
          <p:cNvSpPr txBox="1"/>
          <p:nvPr/>
        </p:nvSpPr>
        <p:spPr>
          <a:xfrm>
            <a:off x="139275" y="4145850"/>
            <a:ext cx="55149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Calibri"/>
                <a:ea typeface="Calibri"/>
                <a:cs typeface="Calibri"/>
                <a:sym typeface="Calibri"/>
              </a:rPr>
              <a:t>Although model_5 was the best performing between those models, it was beaten later by model_6 (DistilBertTokenizerFast) which gave a perfect f1-score of one. So I would recommend using model_6.</a:t>
            </a:r>
            <a:endParaRPr sz="1500">
              <a:solidFill>
                <a:schemeClr val="dk1"/>
              </a:solidFill>
              <a:latin typeface="Calibri"/>
              <a:ea typeface="Calibri"/>
              <a:cs typeface="Calibri"/>
              <a:sym typeface="Calibri"/>
            </a:endParaRPr>
          </a:p>
        </p:txBody>
      </p:sp>
      <p:pic>
        <p:nvPicPr>
          <p:cNvPr id="207" name="Google Shape;207;p34"/>
          <p:cNvPicPr preferRelativeResize="0"/>
          <p:nvPr/>
        </p:nvPicPr>
        <p:blipFill>
          <a:blip r:embed="rId4">
            <a:alphaModFix/>
          </a:blip>
          <a:stretch>
            <a:fillRect/>
          </a:stretch>
        </p:blipFill>
        <p:spPr>
          <a:xfrm>
            <a:off x="6426103" y="2591513"/>
            <a:ext cx="2131347" cy="2162175"/>
          </a:xfrm>
          <a:prstGeom prst="rect">
            <a:avLst/>
          </a:prstGeom>
          <a:noFill/>
          <a:ln>
            <a:noFill/>
          </a:ln>
        </p:spPr>
      </p:pic>
      <p:pic>
        <p:nvPicPr>
          <p:cNvPr id="208" name="Google Shape;208;p34"/>
          <p:cNvPicPr preferRelativeResize="0"/>
          <p:nvPr/>
        </p:nvPicPr>
        <p:blipFill>
          <a:blip r:embed="rId5">
            <a:alphaModFix/>
          </a:blip>
          <a:stretch>
            <a:fillRect/>
          </a:stretch>
        </p:blipFill>
        <p:spPr>
          <a:xfrm>
            <a:off x="6273009" y="454975"/>
            <a:ext cx="2311666" cy="2162150"/>
          </a:xfrm>
          <a:prstGeom prst="rect">
            <a:avLst/>
          </a:prstGeom>
          <a:noFill/>
          <a:ln>
            <a:noFill/>
          </a:ln>
        </p:spPr>
      </p:pic>
      <p:sp>
        <p:nvSpPr>
          <p:cNvPr id="209" name="Google Shape;209;p34"/>
          <p:cNvSpPr txBox="1"/>
          <p:nvPr/>
        </p:nvSpPr>
        <p:spPr>
          <a:xfrm>
            <a:off x="5432900" y="4753675"/>
            <a:ext cx="3849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12: C</a:t>
            </a:r>
            <a:r>
              <a:rPr lang="en" sz="1300">
                <a:solidFill>
                  <a:srgbClr val="FF6600"/>
                </a:solidFill>
                <a:latin typeface="Calibri"/>
                <a:ea typeface="Calibri"/>
                <a:cs typeface="Calibri"/>
                <a:sym typeface="Calibri"/>
              </a:rPr>
              <a:t>onfusion matrix for each of model_5 &amp; 6</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t/>
            </a:r>
            <a:endParaRPr b="1">
              <a:solidFill>
                <a:srgbClr val="FF6600"/>
              </a:solidFill>
            </a:endParaRPr>
          </a:p>
          <a:p>
            <a:pPr indent="0" lvl="0" marL="0" rtl="0" algn="l">
              <a:lnSpc>
                <a:spcPct val="100000"/>
              </a:lnSpc>
              <a:spcBef>
                <a:spcPts val="0"/>
              </a:spcBef>
              <a:spcAft>
                <a:spcPts val="0"/>
              </a:spcAft>
              <a:buClr>
                <a:schemeClr val="dk1"/>
              </a:buClr>
              <a:buSzPts val="1100"/>
              <a:buFont typeface="Arial"/>
              <a:buNone/>
            </a:pPr>
            <a:r>
              <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rPr>
              <a:t>Group Name: AO</a:t>
            </a:r>
            <a:endParaRPr b="1"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rPr>
              <a:t>Name: Alaa Eddine Osta</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rPr>
              <a:t>Email: </a:t>
            </a:r>
            <a:r>
              <a:rPr lang="en" sz="2300">
                <a:solidFill>
                  <a:srgbClr val="FF6600"/>
                </a:solidFill>
                <a:uFill>
                  <a:noFill/>
                </a:uFill>
                <a:hlinkClick r:id="rId3">
                  <a:extLst>
                    <a:ext uri="{A12FA001-AC4F-418D-AE19-62706E023703}">
                      <ahyp:hlinkClr val="tx"/>
                    </a:ext>
                  </a:extLst>
                </a:hlinkClick>
              </a:rPr>
              <a:t>ostaalaaeddine@gmail.com</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rPr>
              <a:t>Country: Lebanon</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rPr>
              <a:t>College: Üsküdar University</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rPr>
              <a:t>Specialization: NLP</a:t>
            </a:r>
            <a:endParaRPr b="1" sz="5700">
              <a:solidFill>
                <a:srgbClr val="FF6600"/>
              </a:solidFill>
            </a:endParaRPr>
          </a:p>
        </p:txBody>
      </p:sp>
      <p:pic>
        <p:nvPicPr>
          <p:cNvPr id="215" name="Google Shape;215;p35"/>
          <p:cNvPicPr preferRelativeResize="0"/>
          <p:nvPr/>
        </p:nvPicPr>
        <p:blipFill rotWithShape="1">
          <a:blip r:embed="rId4">
            <a:alphaModFix/>
          </a:blip>
          <a:srcRect b="0" l="0" r="0" t="0"/>
          <a:stretch/>
        </p:blipFill>
        <p:spPr>
          <a:xfrm>
            <a:off x="0" y="4397828"/>
            <a:ext cx="1240970" cy="745674"/>
          </a:xfrm>
          <a:prstGeom prst="rect">
            <a:avLst/>
          </a:prstGeom>
          <a:noFill/>
          <a:ln>
            <a:noFill/>
          </a:ln>
        </p:spPr>
      </p:pic>
      <p:sp>
        <p:nvSpPr>
          <p:cNvPr id="216" name="Google Shape;216;p35"/>
          <p:cNvSpPr txBox="1"/>
          <p:nvPr>
            <p:ph idx="1" type="subTitle"/>
          </p:nvPr>
        </p:nvSpPr>
        <p:spPr>
          <a:xfrm>
            <a:off x="3864427" y="1861457"/>
            <a:ext cx="4169400" cy="12417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rgbClr val="FF6600"/>
              </a:buClr>
              <a:buSzPts val="5000"/>
              <a:buNone/>
            </a:pPr>
            <a:r>
              <a:rPr lang="en" sz="5000">
                <a:solidFill>
                  <a:srgbClr val="FF6600"/>
                </a:solidFill>
              </a:rPr>
              <a:t>Thank You</a:t>
            </a:r>
            <a:endParaRPr/>
          </a:p>
          <a:p>
            <a:pPr indent="0" lvl="0" marL="0" rtl="0" algn="ctr">
              <a:lnSpc>
                <a:spcPct val="90000"/>
              </a:lnSpc>
              <a:spcBef>
                <a:spcPts val="800"/>
              </a:spcBef>
              <a:spcAft>
                <a:spcPts val="0"/>
              </a:spcAft>
              <a:buClr>
                <a:schemeClr val="dk1"/>
              </a:buClr>
              <a:buSzPts val="5000"/>
              <a:buNone/>
            </a:pPr>
            <a:r>
              <a:t/>
            </a:r>
            <a:endParaRPr sz="50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br>
              <a:rPr lang="en"/>
            </a:br>
            <a:br>
              <a:rPr lang="en"/>
            </a:br>
            <a:br>
              <a:rPr lang="en"/>
            </a:br>
            <a:r>
              <a:rPr b="1" lang="en">
                <a:solidFill>
                  <a:srgbClr val="FF6600"/>
                </a:solidFill>
              </a:rPr>
              <a:t>Agenda</a:t>
            </a:r>
            <a:endParaRPr/>
          </a:p>
        </p:txBody>
      </p:sp>
      <p:sp>
        <p:nvSpPr>
          <p:cNvPr id="136" name="Google Shape;136;p26"/>
          <p:cNvSpPr txBox="1"/>
          <p:nvPr>
            <p:ph idx="1" type="subTitle"/>
          </p:nvPr>
        </p:nvSpPr>
        <p:spPr>
          <a:xfrm>
            <a:off x="4299857" y="0"/>
            <a:ext cx="4844100" cy="51435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t/>
            </a:r>
            <a:endParaRPr>
              <a:solidFill>
                <a:srgbClr val="FF6600"/>
              </a:solidFill>
            </a:endParaRPr>
          </a:p>
          <a:p>
            <a:pPr indent="0" lvl="0" marL="0" rtl="0" algn="just">
              <a:lnSpc>
                <a:spcPct val="90000"/>
              </a:lnSpc>
              <a:spcBef>
                <a:spcPts val="800"/>
              </a:spcBef>
              <a:spcAft>
                <a:spcPts val="0"/>
              </a:spcAft>
              <a:buClr>
                <a:srgbClr val="FF6600"/>
              </a:buClr>
              <a:buSzPts val="1800"/>
              <a:buNone/>
            </a:pPr>
            <a:r>
              <a:rPr lang="en">
                <a:solidFill>
                  <a:srgbClr val="FF6600"/>
                </a:solidFill>
              </a:rPr>
              <a:t>   </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a:t>
            </a:r>
            <a:endParaRPr sz="2100">
              <a:solidFill>
                <a:srgbClr val="FF6600"/>
              </a:solidFill>
            </a:endParaRPr>
          </a:p>
          <a:p>
            <a:pPr indent="342900" lvl="0" marL="0" rtl="0" algn="just">
              <a:lnSpc>
                <a:spcPct val="90000"/>
              </a:lnSpc>
              <a:spcBef>
                <a:spcPts val="800"/>
              </a:spcBef>
              <a:spcAft>
                <a:spcPts val="0"/>
              </a:spcAft>
              <a:buClr>
                <a:srgbClr val="FF6600"/>
              </a:buClr>
              <a:buSzPts val="2100"/>
              <a:buNone/>
            </a:pPr>
            <a:r>
              <a:rPr lang="en" sz="2100">
                <a:solidFill>
                  <a:srgbClr val="FF6600"/>
                </a:solidFill>
              </a:rPr>
              <a:t>   Problem Description </a:t>
            </a:r>
            <a:endParaRPr sz="2100">
              <a:solidFill>
                <a:srgbClr val="FF6600"/>
              </a:solidFill>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Project Lifecycle</a:t>
            </a:r>
            <a:endParaRPr sz="2100">
              <a:solidFill>
                <a:srgbClr val="FF6600"/>
              </a:solidFill>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EDA</a:t>
            </a:r>
            <a:endParaRPr/>
          </a:p>
          <a:p>
            <a:pPr indent="457200" lvl="0" marL="0" rtl="0" algn="just">
              <a:lnSpc>
                <a:spcPct val="90000"/>
              </a:lnSpc>
              <a:spcBef>
                <a:spcPts val="800"/>
              </a:spcBef>
              <a:spcAft>
                <a:spcPts val="0"/>
              </a:spcAft>
              <a:buClr>
                <a:srgbClr val="FF6600"/>
              </a:buClr>
              <a:buSzPts val="2100"/>
              <a:buNone/>
            </a:pPr>
            <a:r>
              <a:rPr lang="en" sz="2100">
                <a:solidFill>
                  <a:srgbClr val="FF6600"/>
                </a:solidFill>
              </a:rPr>
              <a:t>  Models Performance Comparison</a:t>
            </a:r>
            <a:r>
              <a:rPr lang="en" sz="2100">
                <a:solidFill>
                  <a:srgbClr val="FF6600"/>
                </a:solidFill>
              </a:rPr>
              <a:t>  </a:t>
            </a:r>
            <a:endParaRPr sz="2100">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p:txBody>
      </p:sp>
      <p:pic>
        <p:nvPicPr>
          <p:cNvPr id="137" name="Google Shape;137;p26"/>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nvSpPr>
        <p:spPr>
          <a:xfrm>
            <a:off x="228825" y="123625"/>
            <a:ext cx="2533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700">
                <a:solidFill>
                  <a:srgbClr val="FF6600"/>
                </a:solidFill>
                <a:latin typeface="Calibri"/>
                <a:ea typeface="Calibri"/>
                <a:cs typeface="Calibri"/>
                <a:sym typeface="Calibri"/>
              </a:rPr>
              <a:t>Problem Description</a:t>
            </a:r>
            <a:endParaRPr b="1" sz="1700">
              <a:solidFill>
                <a:srgbClr val="FF6600"/>
              </a:solidFill>
              <a:latin typeface="Calibri"/>
              <a:ea typeface="Calibri"/>
              <a:cs typeface="Calibri"/>
              <a:sym typeface="Calibri"/>
            </a:endParaRPr>
          </a:p>
          <a:p>
            <a:pPr indent="0" lvl="0" marL="0" rtl="0" algn="l">
              <a:spcBef>
                <a:spcPts val="0"/>
              </a:spcBef>
              <a:spcAft>
                <a:spcPts val="0"/>
              </a:spcAft>
              <a:buNone/>
            </a:pPr>
            <a:r>
              <a:t/>
            </a:r>
            <a:endParaRPr b="1"/>
          </a:p>
        </p:txBody>
      </p:sp>
      <p:sp>
        <p:nvSpPr>
          <p:cNvPr id="143" name="Google Shape;143;p27"/>
          <p:cNvSpPr txBox="1"/>
          <p:nvPr/>
        </p:nvSpPr>
        <p:spPr>
          <a:xfrm>
            <a:off x="269100" y="2960038"/>
            <a:ext cx="233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6600"/>
                </a:solidFill>
                <a:latin typeface="Calibri"/>
                <a:ea typeface="Calibri"/>
                <a:cs typeface="Calibri"/>
                <a:sym typeface="Calibri"/>
              </a:rPr>
              <a:t>Project Lifecycle</a:t>
            </a:r>
            <a:endParaRPr b="1" sz="1700">
              <a:solidFill>
                <a:srgbClr val="FF6600"/>
              </a:solidFill>
              <a:latin typeface="Calibri"/>
              <a:ea typeface="Calibri"/>
              <a:cs typeface="Calibri"/>
              <a:sym typeface="Calibri"/>
            </a:endParaRPr>
          </a:p>
        </p:txBody>
      </p:sp>
      <p:pic>
        <p:nvPicPr>
          <p:cNvPr id="144" name="Google Shape;144;p27"/>
          <p:cNvPicPr preferRelativeResize="0"/>
          <p:nvPr/>
        </p:nvPicPr>
        <p:blipFill>
          <a:blip r:embed="rId3">
            <a:alphaModFix/>
          </a:blip>
          <a:stretch>
            <a:fillRect/>
          </a:stretch>
        </p:blipFill>
        <p:spPr>
          <a:xfrm>
            <a:off x="368325" y="3584850"/>
            <a:ext cx="8274374" cy="581025"/>
          </a:xfrm>
          <a:prstGeom prst="rect">
            <a:avLst/>
          </a:prstGeom>
          <a:noFill/>
          <a:ln>
            <a:noFill/>
          </a:ln>
        </p:spPr>
      </p:pic>
      <p:sp>
        <p:nvSpPr>
          <p:cNvPr id="145" name="Google Shape;145;p27"/>
          <p:cNvSpPr txBox="1"/>
          <p:nvPr/>
        </p:nvSpPr>
        <p:spPr>
          <a:xfrm>
            <a:off x="269100" y="663150"/>
            <a:ext cx="83736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chemeClr val="dk1"/>
                </a:solidFill>
                <a:latin typeface="Calibri"/>
                <a:ea typeface="Calibri"/>
                <a:cs typeface="Calibri"/>
                <a:sym typeface="Calibri"/>
              </a:rPr>
              <a:t>The term hate speech is any form of expression (verbal, written, or behavioral communication) that attacks or uses derogatory or discriminatory language against a person or group. This hate could be towards religion, ethnicity, nationality, race, color, ancestry, sex, or other identity factors. In this problem,  we need to build a machine learning model that predicts which tweets have hate speech in them.</a:t>
            </a:r>
            <a:endParaRPr sz="1500">
              <a:solidFill>
                <a:schemeClr val="dk1"/>
              </a:solidFill>
              <a:latin typeface="Calibri"/>
              <a:ea typeface="Calibri"/>
              <a:cs typeface="Calibri"/>
              <a:sym typeface="Calibri"/>
            </a:endParaRPr>
          </a:p>
          <a:p>
            <a:pPr indent="0" lvl="0" marL="0" rtl="0" algn="just">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spcBef>
                <a:spcPts val="0"/>
              </a:spcBef>
              <a:spcAft>
                <a:spcPts val="0"/>
              </a:spcAft>
              <a:buNone/>
            </a:pPr>
            <a:r>
              <a:rPr lang="en" sz="1500">
                <a:solidFill>
                  <a:schemeClr val="dk1"/>
                </a:solidFill>
                <a:latin typeface="Calibri"/>
                <a:ea typeface="Calibri"/>
                <a:cs typeface="Calibri"/>
                <a:sym typeface="Calibri"/>
              </a:rPr>
              <a:t>Hate Speech Detection is generally a task of sentiment classification. To classify hate speech from a piece of text, we need to train the model on data used to classify sentiments. So for the task of the hate speech detection model, we will use Twitter tweets to identify tweets containing hate speech.</a:t>
            </a:r>
            <a:endParaRPr sz="1500">
              <a:solidFill>
                <a:schemeClr val="dk1"/>
              </a:solidFill>
              <a:latin typeface="Calibri"/>
              <a:ea typeface="Calibri"/>
              <a:cs typeface="Calibri"/>
              <a:sym typeface="Calibri"/>
            </a:endParaRPr>
          </a:p>
        </p:txBody>
      </p:sp>
      <p:sp>
        <p:nvSpPr>
          <p:cNvPr id="146" name="Google Shape;146;p27"/>
          <p:cNvSpPr txBox="1"/>
          <p:nvPr/>
        </p:nvSpPr>
        <p:spPr>
          <a:xfrm>
            <a:off x="1585950" y="4165875"/>
            <a:ext cx="59721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rgbClr val="FF6600"/>
                </a:solidFill>
                <a:latin typeface="Calibri"/>
                <a:ea typeface="Calibri"/>
                <a:cs typeface="Calibri"/>
                <a:sym typeface="Calibri"/>
              </a:rPr>
              <a:t> Figure 1: Project Lifecycle</a:t>
            </a:r>
            <a:endParaRPr sz="1300">
              <a:solidFill>
                <a:srgbClr val="FF66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8"/>
          <p:cNvPicPr preferRelativeResize="0"/>
          <p:nvPr/>
        </p:nvPicPr>
        <p:blipFill>
          <a:blip r:embed="rId3">
            <a:alphaModFix/>
          </a:blip>
          <a:stretch>
            <a:fillRect/>
          </a:stretch>
        </p:blipFill>
        <p:spPr>
          <a:xfrm>
            <a:off x="179150" y="582925"/>
            <a:ext cx="5110325" cy="3573950"/>
          </a:xfrm>
          <a:prstGeom prst="rect">
            <a:avLst/>
          </a:prstGeom>
          <a:noFill/>
          <a:ln>
            <a:noFill/>
          </a:ln>
        </p:spPr>
      </p:pic>
      <p:sp>
        <p:nvSpPr>
          <p:cNvPr id="152" name="Google Shape;152;p28"/>
          <p:cNvSpPr txBox="1"/>
          <p:nvPr/>
        </p:nvSpPr>
        <p:spPr>
          <a:xfrm>
            <a:off x="5289475" y="1498250"/>
            <a:ext cx="38544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Calibri"/>
                <a:ea typeface="Calibri"/>
                <a:cs typeface="Calibri"/>
                <a:sym typeface="Calibri"/>
              </a:rPr>
              <a:t>Observations from Figure 2:</a:t>
            </a:r>
            <a:endParaRPr b="1"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There is a lot of noise in the data</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There are three total columns in the dataset</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number of observations is equal to 31962</a:t>
            </a:r>
            <a:endParaRPr sz="1500">
              <a:latin typeface="Calibri"/>
              <a:ea typeface="Calibri"/>
              <a:cs typeface="Calibri"/>
              <a:sym typeface="Calibri"/>
            </a:endParaRPr>
          </a:p>
        </p:txBody>
      </p:sp>
      <p:sp>
        <p:nvSpPr>
          <p:cNvPr id="153" name="Google Shape;153;p28"/>
          <p:cNvSpPr txBox="1"/>
          <p:nvPr/>
        </p:nvSpPr>
        <p:spPr>
          <a:xfrm>
            <a:off x="494475" y="136525"/>
            <a:ext cx="4675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6600"/>
                </a:solidFill>
                <a:latin typeface="Calibri"/>
                <a:ea typeface="Calibri"/>
                <a:cs typeface="Calibri"/>
                <a:sym typeface="Calibri"/>
              </a:rPr>
              <a:t>Exploratory Data Analysis (EDA)</a:t>
            </a:r>
            <a:endParaRPr b="1" sz="1700">
              <a:solidFill>
                <a:srgbClr val="FF6600"/>
              </a:solidFill>
              <a:latin typeface="Calibri"/>
              <a:ea typeface="Calibri"/>
              <a:cs typeface="Calibri"/>
              <a:sym typeface="Calibri"/>
            </a:endParaRPr>
          </a:p>
        </p:txBody>
      </p:sp>
      <p:sp>
        <p:nvSpPr>
          <p:cNvPr id="154" name="Google Shape;154;p28"/>
          <p:cNvSpPr txBox="1"/>
          <p:nvPr/>
        </p:nvSpPr>
        <p:spPr>
          <a:xfrm>
            <a:off x="494487" y="4156875"/>
            <a:ext cx="4467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2: Dataframe of the data</a:t>
            </a:r>
            <a:endParaRPr sz="1300">
              <a:solidFill>
                <a:srgbClr val="FF66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5172700" y="516925"/>
            <a:ext cx="3228350" cy="1408500"/>
          </a:xfrm>
          <a:prstGeom prst="rect">
            <a:avLst/>
          </a:prstGeom>
          <a:noFill/>
          <a:ln>
            <a:noFill/>
          </a:ln>
        </p:spPr>
      </p:pic>
      <p:sp>
        <p:nvSpPr>
          <p:cNvPr id="160" name="Google Shape;160;p29"/>
          <p:cNvSpPr txBox="1"/>
          <p:nvPr/>
        </p:nvSpPr>
        <p:spPr>
          <a:xfrm>
            <a:off x="65775" y="2685375"/>
            <a:ext cx="4630500" cy="14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Calibri"/>
                <a:ea typeface="Calibri"/>
                <a:cs typeface="Calibri"/>
                <a:sym typeface="Calibri"/>
              </a:rPr>
              <a:t>Observations from Figure 2:</a:t>
            </a:r>
            <a:endParaRPr b="1"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There are no null values in the dataset</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data type of the tweet column is String object</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data type of  both id and label columns is int64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size of the data is 749.2+ KB</a:t>
            </a:r>
            <a:endParaRPr sz="1500">
              <a:solidFill>
                <a:schemeClr val="dk1"/>
              </a:solidFill>
              <a:latin typeface="Calibri"/>
              <a:ea typeface="Calibri"/>
              <a:cs typeface="Calibri"/>
              <a:sym typeface="Calibri"/>
            </a:endParaRPr>
          </a:p>
        </p:txBody>
      </p:sp>
      <p:pic>
        <p:nvPicPr>
          <p:cNvPr id="161" name="Google Shape;161;p29"/>
          <p:cNvPicPr preferRelativeResize="0"/>
          <p:nvPr/>
        </p:nvPicPr>
        <p:blipFill>
          <a:blip r:embed="rId4">
            <a:alphaModFix/>
          </a:blip>
          <a:stretch>
            <a:fillRect/>
          </a:stretch>
        </p:blipFill>
        <p:spPr>
          <a:xfrm>
            <a:off x="362700" y="516913"/>
            <a:ext cx="3360725" cy="1863925"/>
          </a:xfrm>
          <a:prstGeom prst="rect">
            <a:avLst/>
          </a:prstGeom>
          <a:noFill/>
          <a:ln>
            <a:noFill/>
          </a:ln>
        </p:spPr>
      </p:pic>
      <p:sp>
        <p:nvSpPr>
          <p:cNvPr id="162" name="Google Shape;162;p29"/>
          <p:cNvSpPr txBox="1"/>
          <p:nvPr/>
        </p:nvSpPr>
        <p:spPr>
          <a:xfrm>
            <a:off x="4572000" y="2685375"/>
            <a:ext cx="4503900" cy="22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Calibri"/>
                <a:ea typeface="Calibri"/>
                <a:cs typeface="Calibri"/>
                <a:sym typeface="Calibri"/>
              </a:rPr>
              <a:t>Observations from Figure 3:</a:t>
            </a:r>
            <a:endParaRPr b="1" sz="15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data given is unbalanced where the number of data samples labeled 0 is about 13 times higher than the samples labeled 1, which causes an overfitting problem for models, as they mostly predict zeros. A possible solution would be to collect more hate tweets data.</a:t>
            </a:r>
            <a:endParaRPr sz="15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500">
              <a:solidFill>
                <a:schemeClr val="dk1"/>
              </a:solidFill>
              <a:latin typeface="Calibri"/>
              <a:ea typeface="Calibri"/>
              <a:cs typeface="Calibri"/>
              <a:sym typeface="Calibri"/>
            </a:endParaRPr>
          </a:p>
        </p:txBody>
      </p:sp>
      <p:sp>
        <p:nvSpPr>
          <p:cNvPr id="163" name="Google Shape;163;p29"/>
          <p:cNvSpPr txBox="1"/>
          <p:nvPr/>
        </p:nvSpPr>
        <p:spPr>
          <a:xfrm>
            <a:off x="4668225" y="2216925"/>
            <a:ext cx="4447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3: Table showing the  number of examples each class has</a:t>
            </a:r>
            <a:endParaRPr sz="1300">
              <a:solidFill>
                <a:srgbClr val="FF6600"/>
              </a:solidFill>
              <a:latin typeface="Calibri"/>
              <a:ea typeface="Calibri"/>
              <a:cs typeface="Calibri"/>
              <a:sym typeface="Calibri"/>
            </a:endParaRPr>
          </a:p>
        </p:txBody>
      </p:sp>
      <p:sp>
        <p:nvSpPr>
          <p:cNvPr id="164" name="Google Shape;164;p29"/>
          <p:cNvSpPr txBox="1"/>
          <p:nvPr/>
        </p:nvSpPr>
        <p:spPr>
          <a:xfrm>
            <a:off x="296925" y="2216925"/>
            <a:ext cx="4467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 </a:t>
            </a:r>
            <a:r>
              <a:rPr lang="en" sz="1300">
                <a:solidFill>
                  <a:srgbClr val="FF6600"/>
                </a:solidFill>
                <a:latin typeface="Calibri"/>
                <a:ea typeface="Calibri"/>
                <a:cs typeface="Calibri"/>
                <a:sym typeface="Calibri"/>
              </a:rPr>
              <a:t>Figure 2: Dataframe of the data</a:t>
            </a:r>
            <a:endParaRPr sz="1300">
              <a:solidFill>
                <a:srgbClr val="FF66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nvSpPr>
        <p:spPr>
          <a:xfrm>
            <a:off x="482250" y="3999025"/>
            <a:ext cx="7735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5: A sample of the result after shuffling and cleaning the data</a:t>
            </a:r>
            <a:endParaRPr sz="1300">
              <a:solidFill>
                <a:srgbClr val="FF6600"/>
              </a:solidFill>
              <a:latin typeface="Calibri"/>
              <a:ea typeface="Calibri"/>
              <a:cs typeface="Calibri"/>
              <a:sym typeface="Calibri"/>
            </a:endParaRPr>
          </a:p>
        </p:txBody>
      </p:sp>
      <p:pic>
        <p:nvPicPr>
          <p:cNvPr id="170" name="Google Shape;170;p30"/>
          <p:cNvPicPr preferRelativeResize="0"/>
          <p:nvPr/>
        </p:nvPicPr>
        <p:blipFill>
          <a:blip r:embed="rId3">
            <a:alphaModFix/>
          </a:blip>
          <a:stretch>
            <a:fillRect/>
          </a:stretch>
        </p:blipFill>
        <p:spPr>
          <a:xfrm>
            <a:off x="482250" y="710350"/>
            <a:ext cx="8179525" cy="317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1"/>
          <p:cNvPicPr preferRelativeResize="0"/>
          <p:nvPr/>
        </p:nvPicPr>
        <p:blipFill rotWithShape="1">
          <a:blip r:embed="rId3">
            <a:alphaModFix/>
          </a:blip>
          <a:srcRect b="0" l="0" r="0" t="3864"/>
          <a:stretch/>
        </p:blipFill>
        <p:spPr>
          <a:xfrm>
            <a:off x="4572000" y="1011900"/>
            <a:ext cx="4453750" cy="2899900"/>
          </a:xfrm>
          <a:prstGeom prst="rect">
            <a:avLst/>
          </a:prstGeom>
          <a:noFill/>
          <a:ln>
            <a:noFill/>
          </a:ln>
        </p:spPr>
      </p:pic>
      <p:pic>
        <p:nvPicPr>
          <p:cNvPr id="176" name="Google Shape;176;p31"/>
          <p:cNvPicPr preferRelativeResize="0"/>
          <p:nvPr/>
        </p:nvPicPr>
        <p:blipFill rotWithShape="1">
          <a:blip r:embed="rId4">
            <a:alphaModFix/>
          </a:blip>
          <a:srcRect b="0" l="0" r="0" t="3864"/>
          <a:stretch/>
        </p:blipFill>
        <p:spPr>
          <a:xfrm>
            <a:off x="101825" y="1011900"/>
            <a:ext cx="4323724" cy="2899900"/>
          </a:xfrm>
          <a:prstGeom prst="rect">
            <a:avLst/>
          </a:prstGeom>
          <a:noFill/>
          <a:ln>
            <a:noFill/>
          </a:ln>
        </p:spPr>
      </p:pic>
      <p:sp>
        <p:nvSpPr>
          <p:cNvPr id="177" name="Google Shape;177;p31"/>
          <p:cNvSpPr txBox="1"/>
          <p:nvPr/>
        </p:nvSpPr>
        <p:spPr>
          <a:xfrm>
            <a:off x="184150" y="4038500"/>
            <a:ext cx="42414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6: WordCloud to show the most frequent words in normal tweets ( the bigger the word the more frequent it is )</a:t>
            </a:r>
            <a:endParaRPr sz="1300">
              <a:solidFill>
                <a:srgbClr val="FF6600"/>
              </a:solidFill>
              <a:latin typeface="Calibri"/>
              <a:ea typeface="Calibri"/>
              <a:cs typeface="Calibri"/>
              <a:sym typeface="Calibri"/>
            </a:endParaRPr>
          </a:p>
        </p:txBody>
      </p:sp>
      <p:sp>
        <p:nvSpPr>
          <p:cNvPr id="178" name="Google Shape;178;p31"/>
          <p:cNvSpPr txBox="1"/>
          <p:nvPr/>
        </p:nvSpPr>
        <p:spPr>
          <a:xfrm>
            <a:off x="4506600" y="4038500"/>
            <a:ext cx="42414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7: WordCloud to show the most frequent words in hate tweets </a:t>
            </a:r>
            <a:r>
              <a:rPr lang="en" sz="1300">
                <a:solidFill>
                  <a:srgbClr val="FF6600"/>
                </a:solidFill>
                <a:latin typeface="Calibri"/>
                <a:ea typeface="Calibri"/>
                <a:cs typeface="Calibri"/>
                <a:sym typeface="Calibri"/>
              </a:rPr>
              <a:t> ( the bigger the word the more frequent it is )</a:t>
            </a:r>
            <a:endParaRPr/>
          </a:p>
        </p:txBody>
      </p:sp>
      <p:sp>
        <p:nvSpPr>
          <p:cNvPr id="179" name="Google Shape;179;p31"/>
          <p:cNvSpPr txBox="1"/>
          <p:nvPr/>
        </p:nvSpPr>
        <p:spPr>
          <a:xfrm>
            <a:off x="101825" y="5103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FF6600"/>
                </a:solidFill>
                <a:latin typeface="Calibri"/>
                <a:ea typeface="Calibri"/>
                <a:cs typeface="Calibri"/>
                <a:sym typeface="Calibri"/>
              </a:rPr>
              <a:t>Normal Speech Words</a:t>
            </a:r>
            <a:endParaRPr b="1" sz="1500">
              <a:latin typeface="Calibri"/>
              <a:ea typeface="Calibri"/>
              <a:cs typeface="Calibri"/>
              <a:sym typeface="Calibri"/>
            </a:endParaRPr>
          </a:p>
        </p:txBody>
      </p:sp>
      <p:sp>
        <p:nvSpPr>
          <p:cNvPr id="180" name="Google Shape;180;p31"/>
          <p:cNvSpPr txBox="1"/>
          <p:nvPr/>
        </p:nvSpPr>
        <p:spPr>
          <a:xfrm>
            <a:off x="4506600" y="5103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FF6600"/>
                </a:solidFill>
                <a:latin typeface="Calibri"/>
                <a:ea typeface="Calibri"/>
                <a:cs typeface="Calibri"/>
                <a:sym typeface="Calibri"/>
              </a:rPr>
              <a:t>Hate </a:t>
            </a:r>
            <a:r>
              <a:rPr b="1" lang="en" sz="1500">
                <a:solidFill>
                  <a:srgbClr val="FF6600"/>
                </a:solidFill>
                <a:latin typeface="Calibri"/>
                <a:ea typeface="Calibri"/>
                <a:cs typeface="Calibri"/>
                <a:sym typeface="Calibri"/>
              </a:rPr>
              <a:t>Speech Words</a:t>
            </a:r>
            <a:endParaRPr b="1" sz="1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2"/>
          <p:cNvPicPr preferRelativeResize="0"/>
          <p:nvPr/>
        </p:nvPicPr>
        <p:blipFill rotWithShape="1">
          <a:blip r:embed="rId3">
            <a:alphaModFix/>
          </a:blip>
          <a:srcRect b="0" l="0" r="34631" t="41887"/>
          <a:stretch/>
        </p:blipFill>
        <p:spPr>
          <a:xfrm>
            <a:off x="300950" y="525350"/>
            <a:ext cx="3885325" cy="4406151"/>
          </a:xfrm>
          <a:prstGeom prst="rect">
            <a:avLst/>
          </a:prstGeom>
          <a:noFill/>
          <a:ln>
            <a:noFill/>
          </a:ln>
        </p:spPr>
      </p:pic>
      <p:sp>
        <p:nvSpPr>
          <p:cNvPr id="186" name="Google Shape;186;p32"/>
          <p:cNvSpPr txBox="1"/>
          <p:nvPr/>
        </p:nvSpPr>
        <p:spPr>
          <a:xfrm>
            <a:off x="300950" y="7895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6600"/>
                </a:solidFill>
                <a:latin typeface="Calibri"/>
                <a:ea typeface="Calibri"/>
                <a:cs typeface="Calibri"/>
                <a:sym typeface="Calibri"/>
              </a:rPr>
              <a:t>Top 25 Frequent Words </a:t>
            </a:r>
            <a:endParaRPr b="1" sz="1500">
              <a:solidFill>
                <a:srgbClr val="FF6600"/>
              </a:solidFill>
              <a:latin typeface="Calibri"/>
              <a:ea typeface="Calibri"/>
              <a:cs typeface="Calibri"/>
              <a:sym typeface="Calibri"/>
            </a:endParaRPr>
          </a:p>
        </p:txBody>
      </p:sp>
      <p:sp>
        <p:nvSpPr>
          <p:cNvPr id="187" name="Google Shape;187;p32"/>
          <p:cNvSpPr txBox="1"/>
          <p:nvPr/>
        </p:nvSpPr>
        <p:spPr>
          <a:xfrm>
            <a:off x="4120500" y="2264250"/>
            <a:ext cx="5117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8: Dataframe to represent the top 25 used normal and hate words with their count</a:t>
            </a:r>
            <a:endParaRPr sz="1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3"/>
          <p:cNvPicPr preferRelativeResize="0"/>
          <p:nvPr/>
        </p:nvPicPr>
        <p:blipFill>
          <a:blip r:embed="rId3">
            <a:alphaModFix/>
          </a:blip>
          <a:stretch>
            <a:fillRect/>
          </a:stretch>
        </p:blipFill>
        <p:spPr>
          <a:xfrm>
            <a:off x="256888" y="487100"/>
            <a:ext cx="5562600" cy="1847850"/>
          </a:xfrm>
          <a:prstGeom prst="rect">
            <a:avLst/>
          </a:prstGeom>
          <a:noFill/>
          <a:ln>
            <a:noFill/>
          </a:ln>
        </p:spPr>
      </p:pic>
      <p:sp>
        <p:nvSpPr>
          <p:cNvPr id="193" name="Google Shape;193;p33"/>
          <p:cNvSpPr txBox="1"/>
          <p:nvPr/>
        </p:nvSpPr>
        <p:spPr>
          <a:xfrm>
            <a:off x="5887113" y="1218575"/>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9: </a:t>
            </a:r>
            <a:r>
              <a:rPr lang="en" sz="1300">
                <a:solidFill>
                  <a:srgbClr val="FF6600"/>
                </a:solidFill>
                <a:latin typeface="Calibri"/>
                <a:ea typeface="Calibri"/>
                <a:cs typeface="Calibri"/>
                <a:sym typeface="Calibri"/>
              </a:rPr>
              <a:t>Dataframe show casing the top False Positive examples</a:t>
            </a:r>
            <a:endParaRPr/>
          </a:p>
        </p:txBody>
      </p:sp>
      <p:pic>
        <p:nvPicPr>
          <p:cNvPr id="194" name="Google Shape;194;p33"/>
          <p:cNvPicPr preferRelativeResize="0"/>
          <p:nvPr/>
        </p:nvPicPr>
        <p:blipFill>
          <a:blip r:embed="rId4">
            <a:alphaModFix/>
          </a:blip>
          <a:stretch>
            <a:fillRect/>
          </a:stretch>
        </p:blipFill>
        <p:spPr>
          <a:xfrm>
            <a:off x="336938" y="2676050"/>
            <a:ext cx="5407983" cy="1796550"/>
          </a:xfrm>
          <a:prstGeom prst="rect">
            <a:avLst/>
          </a:prstGeom>
          <a:noFill/>
          <a:ln>
            <a:noFill/>
          </a:ln>
        </p:spPr>
      </p:pic>
      <p:sp>
        <p:nvSpPr>
          <p:cNvPr id="195" name="Google Shape;195;p33"/>
          <p:cNvSpPr txBox="1"/>
          <p:nvPr/>
        </p:nvSpPr>
        <p:spPr>
          <a:xfrm>
            <a:off x="5887125" y="3381875"/>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10: Dataframe show casing the top False Negative examples</a:t>
            </a:r>
            <a:endParaRPr>
              <a:solidFill>
                <a:schemeClr val="dk1"/>
              </a:solidFill>
            </a:endParaRPr>
          </a:p>
        </p:txBody>
      </p:sp>
      <p:sp>
        <p:nvSpPr>
          <p:cNvPr id="196" name="Google Shape;196;p33"/>
          <p:cNvSpPr txBox="1"/>
          <p:nvPr/>
        </p:nvSpPr>
        <p:spPr>
          <a:xfrm>
            <a:off x="334213" y="140900"/>
            <a:ext cx="3085200" cy="41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500">
                <a:solidFill>
                  <a:srgbClr val="FF6600"/>
                </a:solidFill>
                <a:highlight>
                  <a:srgbClr val="FFFFFE"/>
                </a:highlight>
                <a:latin typeface="Calibri"/>
                <a:ea typeface="Calibri"/>
                <a:cs typeface="Calibri"/>
                <a:sym typeface="Calibri"/>
              </a:rPr>
              <a:t>Finding the Most Wrong Predictions</a:t>
            </a:r>
            <a:endParaRPr b="1" sz="1500">
              <a:solidFill>
                <a:srgbClr val="FF6600"/>
              </a:solidFill>
              <a:highlight>
                <a:srgbClr val="FFFFFE"/>
              </a:highlight>
              <a:latin typeface="Calibri"/>
              <a:ea typeface="Calibri"/>
              <a:cs typeface="Calibri"/>
              <a:sym typeface="Calibri"/>
            </a:endParaRPr>
          </a:p>
        </p:txBody>
      </p:sp>
      <p:sp>
        <p:nvSpPr>
          <p:cNvPr id="197" name="Google Shape;197;p33"/>
          <p:cNvSpPr txBox="1"/>
          <p:nvPr/>
        </p:nvSpPr>
        <p:spPr>
          <a:xfrm>
            <a:off x="334200" y="4472600"/>
            <a:ext cx="85584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0E101A"/>
                </a:solidFill>
                <a:latin typeface="Calibri"/>
                <a:ea typeface="Calibri"/>
                <a:cs typeface="Calibri"/>
                <a:sym typeface="Calibri"/>
              </a:rPr>
              <a:t>Checking the most wrong predictions would help us know where the model is suffering the most, which helps us identify possibly mislabeled data and fix it.</a:t>
            </a:r>
            <a:endParaRPr sz="1500">
              <a:solidFill>
                <a:srgbClr val="0E101A"/>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