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42783D-4C9A-4776-8250-BA26848BA03C}">
  <a:tblStyle styleId="{3242783D-4C9A-4776-8250-BA26848BA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ABEDFE-953F-4DA5-8866-6D4900F329E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b80df2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b80df2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0df2c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0df2c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0df2c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0df2c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80df2c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80df2c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80df2c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80df2c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80df2c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80df2c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80df2c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80df2c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80df2c7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80df2c7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vs Classical Portfolio Optimization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 Tailor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Goal</a:t>
            </a:r>
            <a:r>
              <a:rPr lang="en" sz="1700">
                <a:solidFill>
                  <a:schemeClr val="dk1"/>
                </a:solidFill>
              </a:rPr>
              <a:t>: Find the </a:t>
            </a:r>
            <a:r>
              <a:rPr b="1" lang="en" sz="1700">
                <a:solidFill>
                  <a:schemeClr val="dk1"/>
                </a:solidFill>
              </a:rPr>
              <a:t>minimum variance portfolio</a:t>
            </a:r>
            <a:r>
              <a:rPr lang="en" sz="1700">
                <a:solidFill>
                  <a:schemeClr val="dk1"/>
                </a:solidFill>
              </a:rPr>
              <a:t> using both classical and quantum methods.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Application</a:t>
            </a:r>
            <a:r>
              <a:rPr lang="en" sz="1700">
                <a:solidFill>
                  <a:schemeClr val="dk1"/>
                </a:solidFill>
              </a:rPr>
              <a:t>: Financial asset allocation (e.g., JNJ and TSLA).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Constraint</a:t>
            </a:r>
            <a:r>
              <a:rPr lang="en" sz="1700">
                <a:solidFill>
                  <a:schemeClr val="dk1"/>
                </a:solidFill>
              </a:rPr>
              <a:t>: Sum of weights = 1 (no target return).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700">
                <a:solidFill>
                  <a:schemeClr val="dk1"/>
                </a:solidFill>
              </a:rPr>
              <a:t>Motivation</a:t>
            </a:r>
            <a:r>
              <a:rPr lang="en" sz="1700">
                <a:solidFill>
                  <a:schemeClr val="dk1"/>
                </a:solidFill>
              </a:rPr>
              <a:t>: Test VQLS as a near-term quantum method to solve optimization problems.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Method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Approach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Uses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scipy.optimize.minimize</a:t>
            </a:r>
            <a:r>
              <a:rPr lang="en" sz="5600">
                <a:solidFill>
                  <a:schemeClr val="dk1"/>
                </a:solidFill>
              </a:rPr>
              <a:t> with SLSQP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Objective: Minimize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w.T @ Σ @ w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Constraint: </a:t>
            </a:r>
            <a: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sum(w) = 1</a:t>
            </a:r>
            <a:br>
              <a:rPr lang="en" sz="5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5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Portfolio variance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Sharpe ratio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850" y="2137900"/>
            <a:ext cx="3813450" cy="2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Method (VQLS)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Framework</a:t>
            </a:r>
            <a:r>
              <a:rPr lang="en" sz="5600">
                <a:solidFill>
                  <a:schemeClr val="dk1"/>
                </a:solidFill>
              </a:rPr>
              <a:t>: Pennylane (default.qubit)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Steps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Prepare matrix A and vector b from Σ and constraints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Initialize with a warm-start state from classical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Optimize with Adam, using a custom cost function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5600">
                <a:solidFill>
                  <a:schemeClr val="dk1"/>
                </a:solidFill>
              </a:rPr>
              <a:t>Output</a:t>
            </a:r>
            <a:r>
              <a:rPr lang="en" sz="5600">
                <a:solidFill>
                  <a:schemeClr val="dk1"/>
                </a:solidFill>
              </a:rPr>
              <a:t>: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state amplitudes → asset weights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600">
                <a:solidFill>
                  <a:schemeClr val="dk1"/>
                </a:solidFill>
              </a:rPr>
              <a:t>Quantum portfolio variance, return, and Sharpe ratio</a:t>
            </a:r>
            <a:br>
              <a:rPr lang="en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Ansatz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12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{3242783D-4C9A-4776-8250-BA26848BA03C}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Purpose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Warm-start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MottonenStatePreparation(initial_state)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Initializes to minimization problem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Parametric Gates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RY​(θ) rotations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Tunable single-qubit parameters for flexibility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Entanglement</a:t>
                      </a:r>
                      <a:r>
                        <a:rPr lang="en"/>
                        <a:t> Layer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CNOTs between adjacent qubits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expressivity to capture correlations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Symmetric Layout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R_Y​ → CNOT → R_Y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Balance for stable convergence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Shallow Circuit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2–3 layers total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NISQ-friendly (minimize depth &amp; decoherence)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{85ABEDFE-953F-4DA5-8866-6D4900F329E1}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pic>
        <p:nvPicPr>
          <p:cNvPr id="89" name="Google Shape;89;p18" title="Screenshot 2025-04-13 at 9.23.0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750" y="1196975"/>
            <a:ext cx="39389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Requirements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Classical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Standard CPU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Fast and scalable to hundreds of assets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450">
                <a:solidFill>
                  <a:schemeClr val="dk1"/>
                </a:solidFill>
              </a:rPr>
              <a:t>Quantum (benefit is for larger sizes which are difficult to simulate)</a:t>
            </a:r>
            <a:r>
              <a:rPr lang="en" sz="5450">
                <a:solidFill>
                  <a:schemeClr val="dk1"/>
                </a:solidFill>
              </a:rPr>
              <a:t>:</a:t>
            </a: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Uses </a:t>
            </a:r>
            <a:r>
              <a:rPr lang="en" sz="54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2^n</a:t>
            </a:r>
            <a:r>
              <a:rPr lang="en" sz="5450">
                <a:solidFill>
                  <a:schemeClr val="dk1"/>
                </a:solidFill>
              </a:rPr>
              <a:t> states → logarithmic qubit count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450">
                <a:solidFill>
                  <a:schemeClr val="dk1"/>
                </a:solidFill>
              </a:rPr>
              <a:t>Example: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2 assets → 4×4 matrix → 2 qubits</a:t>
            </a:r>
            <a:br>
              <a:rPr lang="en" sz="5450">
                <a:solidFill>
                  <a:schemeClr val="dk1"/>
                </a:solidFill>
              </a:rPr>
            </a:br>
            <a:endParaRPr sz="5450">
              <a:solidFill>
                <a:schemeClr val="dk1"/>
              </a:solidFill>
            </a:endParaRPr>
          </a:p>
          <a:p>
            <a:pPr indent="-31511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450">
                <a:solidFill>
                  <a:schemeClr val="dk1"/>
                </a:solidFill>
              </a:rPr>
              <a:t>8 assets → needs 3 qubits</a:t>
            </a:r>
            <a:endParaRPr sz="5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Quantum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VQLS is variational, suitable for NISQ hardware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Scalability limited by ansatz expressibility &amp; gradient noise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Classical</a:t>
            </a:r>
            <a:r>
              <a:rPr lang="en" sz="1600">
                <a:solidFill>
                  <a:schemeClr val="dk1"/>
                </a:solidFill>
              </a:rPr>
              <a:t>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Easily scales to hundreds of assets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Quantum method shows </a:t>
            </a:r>
            <a:r>
              <a:rPr b="1" lang="en" sz="1900">
                <a:solidFill>
                  <a:schemeClr val="dk1"/>
                </a:solidFill>
              </a:rPr>
              <a:t>comparable accuracy</a:t>
            </a:r>
            <a:r>
              <a:rPr lang="en" sz="1900">
                <a:solidFill>
                  <a:schemeClr val="dk1"/>
                </a:solidFill>
              </a:rPr>
              <a:t> for small portfolios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Warm-start and target penalty improve convergence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Classical method still dominates in scalability until the creation of better quantum devices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