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Proxima Nova"/>
      <p:regular r:id="rId16"/>
      <p:bold r:id="rId17"/>
      <p:italic r:id="rId18"/>
      <p:boldItalic r:id="rId19"/>
    </p:embeddedFont>
    <p:embeddedFont>
      <p:font typeface="Roboto Mono"/>
      <p:regular r:id="rId20"/>
      <p:bold r:id="rId21"/>
      <p:italic r:id="rId22"/>
      <p:boldItalic r:id="rId23"/>
    </p:embeddedFont>
    <p:embeddedFont>
      <p:font typeface="Alfa Slab One"/>
      <p:regular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0CEAF6D-771C-4BC3-8784-05974650CD09}">
  <a:tblStyle styleId="{B0CEAF6D-771C-4BC3-8784-05974650CD0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ACCB32F9-EF86-4BD0-8CB1-391F5530771C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regular.fntdata"/><Relationship Id="rId11" Type="http://schemas.openxmlformats.org/officeDocument/2006/relationships/slide" Target="slides/slide5.xml"/><Relationship Id="rId22" Type="http://schemas.openxmlformats.org/officeDocument/2006/relationships/font" Target="fonts/RobotoMono-italic.fntdata"/><Relationship Id="rId10" Type="http://schemas.openxmlformats.org/officeDocument/2006/relationships/slide" Target="slides/slide4.xml"/><Relationship Id="rId21" Type="http://schemas.openxmlformats.org/officeDocument/2006/relationships/font" Target="fonts/RobotoMono-bold.fntdata"/><Relationship Id="rId13" Type="http://schemas.openxmlformats.org/officeDocument/2006/relationships/slide" Target="slides/slide7.xml"/><Relationship Id="rId24" Type="http://schemas.openxmlformats.org/officeDocument/2006/relationships/font" Target="fonts/AlfaSlabOne-regular.fntdata"/><Relationship Id="rId12" Type="http://schemas.openxmlformats.org/officeDocument/2006/relationships/slide" Target="slides/slide6.xml"/><Relationship Id="rId23" Type="http://schemas.openxmlformats.org/officeDocument/2006/relationships/font" Target="fonts/RobotoMon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ProximaNova-bold.fntdata"/><Relationship Id="rId16" Type="http://schemas.openxmlformats.org/officeDocument/2006/relationships/font" Target="fonts/ProximaNova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ProximaNova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ProximaNova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4b80df2c7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4b80df2c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4b80df2c7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4b80df2c7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4b80df2c7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4b80df2c7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4b80df2c7f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4b80df2c7f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4b80df2c7f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4b80df2c7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4b80df2c7f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4b80df2c7f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4b80df2c7f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4b80df2c7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4b80df2c7f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4b80df2c7f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Quantum vs Classical Portfolio Optimization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Om Tailor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Overview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n" sz="1700">
                <a:solidFill>
                  <a:schemeClr val="dk1"/>
                </a:solidFill>
              </a:rPr>
              <a:t>Goal</a:t>
            </a:r>
            <a:r>
              <a:rPr lang="en" sz="1700">
                <a:solidFill>
                  <a:schemeClr val="dk1"/>
                </a:solidFill>
              </a:rPr>
              <a:t>: Find the </a:t>
            </a:r>
            <a:r>
              <a:rPr b="1" lang="en" sz="1700">
                <a:solidFill>
                  <a:schemeClr val="dk1"/>
                </a:solidFill>
              </a:rPr>
              <a:t>minimum variance portfolio</a:t>
            </a:r>
            <a:r>
              <a:rPr lang="en" sz="1700">
                <a:solidFill>
                  <a:schemeClr val="dk1"/>
                </a:solidFill>
              </a:rPr>
              <a:t> using both classical and quantum methods.</a:t>
            </a:r>
            <a:br>
              <a:rPr lang="en" sz="1700">
                <a:solidFill>
                  <a:schemeClr val="dk1"/>
                </a:solidFill>
              </a:rPr>
            </a:b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n" sz="1700">
                <a:solidFill>
                  <a:schemeClr val="dk1"/>
                </a:solidFill>
              </a:rPr>
              <a:t>Application</a:t>
            </a:r>
            <a:r>
              <a:rPr lang="en" sz="1700">
                <a:solidFill>
                  <a:schemeClr val="dk1"/>
                </a:solidFill>
              </a:rPr>
              <a:t>: Financial asset allocation (e.g., JNJ and TSLA).</a:t>
            </a:r>
            <a:br>
              <a:rPr lang="en" sz="1700">
                <a:solidFill>
                  <a:schemeClr val="dk1"/>
                </a:solidFill>
              </a:rPr>
            </a:b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n" sz="1700">
                <a:solidFill>
                  <a:schemeClr val="dk1"/>
                </a:solidFill>
              </a:rPr>
              <a:t>Constraint</a:t>
            </a:r>
            <a:r>
              <a:rPr lang="en" sz="1700">
                <a:solidFill>
                  <a:schemeClr val="dk1"/>
                </a:solidFill>
              </a:rPr>
              <a:t>: Sum of weights = 1 (no target return).</a:t>
            </a:r>
            <a:br>
              <a:rPr lang="en" sz="1700">
                <a:solidFill>
                  <a:schemeClr val="dk1"/>
                </a:solidFill>
              </a:rPr>
            </a:br>
            <a:endParaRPr sz="17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700">
                <a:solidFill>
                  <a:schemeClr val="dk1"/>
                </a:solidFill>
              </a:rPr>
              <a:t>Motivation</a:t>
            </a:r>
            <a:r>
              <a:rPr lang="en" sz="1700">
                <a:solidFill>
                  <a:schemeClr val="dk1"/>
                </a:solidFill>
              </a:rPr>
              <a:t>: Test VQLS as a near-term quantum method to solve optimization problems.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Classical Method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" sz="5600">
                <a:solidFill>
                  <a:schemeClr val="dk1"/>
                </a:solidFill>
              </a:rPr>
              <a:t>Approach</a:t>
            </a:r>
            <a:r>
              <a:rPr lang="en" sz="5600">
                <a:solidFill>
                  <a:schemeClr val="dk1"/>
                </a:solidFill>
              </a:rPr>
              <a:t>:</a:t>
            </a:r>
            <a:br>
              <a:rPr lang="en" sz="5600">
                <a:solidFill>
                  <a:schemeClr val="dk1"/>
                </a:solidFill>
              </a:rPr>
            </a:br>
            <a:endParaRPr sz="56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5600">
                <a:solidFill>
                  <a:schemeClr val="dk1"/>
                </a:solidFill>
              </a:rPr>
              <a:t>Uses </a:t>
            </a:r>
            <a:r>
              <a:rPr lang="en" sz="5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scipy.optimize.minimize</a:t>
            </a:r>
            <a:r>
              <a:rPr lang="en" sz="5600">
                <a:solidFill>
                  <a:schemeClr val="dk1"/>
                </a:solidFill>
              </a:rPr>
              <a:t> with SLSQP</a:t>
            </a:r>
            <a:br>
              <a:rPr lang="en" sz="5600">
                <a:solidFill>
                  <a:schemeClr val="dk1"/>
                </a:solidFill>
              </a:rPr>
            </a:br>
            <a:endParaRPr sz="56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5600">
                <a:solidFill>
                  <a:schemeClr val="dk1"/>
                </a:solidFill>
              </a:rPr>
              <a:t>Objective: Minimize </a:t>
            </a:r>
            <a:r>
              <a:rPr lang="en" sz="5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w.T @ Σ @ w</a:t>
            </a:r>
            <a:br>
              <a:rPr lang="en" sz="5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sz="5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5600">
                <a:solidFill>
                  <a:schemeClr val="dk1"/>
                </a:solidFill>
              </a:rPr>
              <a:t>Constraint: </a:t>
            </a:r>
            <a:r>
              <a:rPr lang="en" sz="5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sum(w) = 1</a:t>
            </a:r>
            <a:br>
              <a:rPr lang="en" sz="5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sz="5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" sz="5600">
                <a:solidFill>
                  <a:schemeClr val="dk1"/>
                </a:solidFill>
              </a:rPr>
              <a:t>Output</a:t>
            </a:r>
            <a:r>
              <a:rPr lang="en" sz="5600">
                <a:solidFill>
                  <a:schemeClr val="dk1"/>
                </a:solidFill>
              </a:rPr>
              <a:t>:</a:t>
            </a:r>
            <a:br>
              <a:rPr lang="en" sz="5600">
                <a:solidFill>
                  <a:schemeClr val="dk1"/>
                </a:solidFill>
              </a:rPr>
            </a:br>
            <a:endParaRPr sz="56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5600">
                <a:solidFill>
                  <a:schemeClr val="dk1"/>
                </a:solidFill>
              </a:rPr>
              <a:t>Asset weights</a:t>
            </a:r>
            <a:br>
              <a:rPr lang="en" sz="5600">
                <a:solidFill>
                  <a:schemeClr val="dk1"/>
                </a:solidFill>
              </a:rPr>
            </a:br>
            <a:endParaRPr sz="56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5600">
                <a:solidFill>
                  <a:schemeClr val="dk1"/>
                </a:solidFill>
              </a:rPr>
              <a:t>Portfolio variance</a:t>
            </a:r>
            <a:br>
              <a:rPr lang="en" sz="5600">
                <a:solidFill>
                  <a:schemeClr val="dk1"/>
                </a:solidFill>
              </a:rPr>
            </a:br>
            <a:endParaRPr sz="56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5600">
                <a:solidFill>
                  <a:schemeClr val="dk1"/>
                </a:solidFill>
              </a:rPr>
              <a:t>Sharpe ratio</a:t>
            </a:r>
            <a:endParaRPr sz="5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1850" y="2137900"/>
            <a:ext cx="3813450" cy="285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Quantum Method (VQLS)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5600">
                <a:solidFill>
                  <a:schemeClr val="dk1"/>
                </a:solidFill>
              </a:rPr>
              <a:t>Framework</a:t>
            </a:r>
            <a:r>
              <a:rPr lang="en" sz="5600">
                <a:solidFill>
                  <a:schemeClr val="dk1"/>
                </a:solidFill>
              </a:rPr>
              <a:t>: Pennylane (default.qubit)</a:t>
            </a:r>
            <a:br>
              <a:rPr lang="en" sz="5600">
                <a:solidFill>
                  <a:schemeClr val="dk1"/>
                </a:solidFill>
              </a:rPr>
            </a:br>
            <a:endParaRPr sz="56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5600">
                <a:solidFill>
                  <a:schemeClr val="dk1"/>
                </a:solidFill>
              </a:rPr>
              <a:t>Steps</a:t>
            </a:r>
            <a:r>
              <a:rPr lang="en" sz="5600">
                <a:solidFill>
                  <a:schemeClr val="dk1"/>
                </a:solidFill>
              </a:rPr>
              <a:t>:</a:t>
            </a:r>
            <a:br>
              <a:rPr lang="en" sz="5600">
                <a:solidFill>
                  <a:schemeClr val="dk1"/>
                </a:solidFill>
              </a:rPr>
            </a:br>
            <a:endParaRPr sz="56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5600">
                <a:solidFill>
                  <a:schemeClr val="dk1"/>
                </a:solidFill>
              </a:rPr>
              <a:t>Prepare matrix A and vector b from Σ and constraints</a:t>
            </a:r>
            <a:br>
              <a:rPr lang="en" sz="5600">
                <a:solidFill>
                  <a:schemeClr val="dk1"/>
                </a:solidFill>
              </a:rPr>
            </a:br>
            <a:endParaRPr sz="56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5600">
                <a:solidFill>
                  <a:schemeClr val="dk1"/>
                </a:solidFill>
              </a:rPr>
              <a:t>Initialize with a warm-start state from classical weights</a:t>
            </a:r>
            <a:br>
              <a:rPr lang="en" sz="5600">
                <a:solidFill>
                  <a:schemeClr val="dk1"/>
                </a:solidFill>
              </a:rPr>
            </a:br>
            <a:endParaRPr sz="56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5600">
                <a:solidFill>
                  <a:schemeClr val="dk1"/>
                </a:solidFill>
              </a:rPr>
              <a:t>Optimize with Adam, using a custom cost function</a:t>
            </a:r>
            <a:br>
              <a:rPr lang="en" sz="5600">
                <a:solidFill>
                  <a:schemeClr val="dk1"/>
                </a:solidFill>
              </a:rPr>
            </a:br>
            <a:endParaRPr sz="56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5600">
                <a:solidFill>
                  <a:schemeClr val="dk1"/>
                </a:solidFill>
              </a:rPr>
              <a:t>Output</a:t>
            </a:r>
            <a:r>
              <a:rPr lang="en" sz="5600">
                <a:solidFill>
                  <a:schemeClr val="dk1"/>
                </a:solidFill>
              </a:rPr>
              <a:t>:</a:t>
            </a:r>
            <a:br>
              <a:rPr lang="en" sz="5600">
                <a:solidFill>
                  <a:schemeClr val="dk1"/>
                </a:solidFill>
              </a:rPr>
            </a:br>
            <a:endParaRPr sz="56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5600">
                <a:solidFill>
                  <a:schemeClr val="dk1"/>
                </a:solidFill>
              </a:rPr>
              <a:t>Quantum state amplitudes → asset weights</a:t>
            </a:r>
            <a:br>
              <a:rPr lang="en" sz="5600">
                <a:solidFill>
                  <a:schemeClr val="dk1"/>
                </a:solidFill>
              </a:rPr>
            </a:br>
            <a:endParaRPr sz="56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5600">
                <a:solidFill>
                  <a:schemeClr val="dk1"/>
                </a:solidFill>
              </a:rPr>
              <a:t>Quantum portfolio variance, return, and Sharpe ratio</a:t>
            </a:r>
            <a:br>
              <a:rPr lang="en" sz="5600">
                <a:solidFill>
                  <a:schemeClr val="dk1"/>
                </a:solidFill>
              </a:rPr>
            </a:br>
            <a:endParaRPr sz="5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Ansatz</a:t>
            </a:r>
            <a:endParaRPr/>
          </a:p>
        </p:txBody>
      </p:sp>
      <p:graphicFrame>
        <p:nvGraphicFramePr>
          <p:cNvPr id="82" name="Google Shape;82;p17"/>
          <p:cNvGraphicFramePr/>
          <p:nvPr/>
        </p:nvGraphicFramePr>
        <p:xfrm>
          <a:off x="952500" y="1223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{B0CEAF6D-771C-4BC3-8784-05974650CD09}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Component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Implementation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Purpose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Warm-start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MottonenStatePreparation(initial_state)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Initializes to minimization problem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Parametric Gates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RY​(θ) rotations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Tunable single-qubit parameters for flexibility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Entanglement</a:t>
                      </a:r>
                      <a:r>
                        <a:rPr lang="en"/>
                        <a:t> Layer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CNOTs between adjacent qubits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Adds expressivity to capture correlations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Symmetric Layout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R_Y​ → CNOT → R_Y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Balance for stable convergence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Shallow Circuit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2–3 layers total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NISQ-friendly (minimize depth &amp; decoherence)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83" name="Google Shape;83;p17"/>
          <p:cNvGraphicFramePr/>
          <p:nvPr/>
        </p:nvGraphicFramePr>
        <p:xfrm>
          <a:off x="152400" y="15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{ACCB32F9-EF86-4BD0-8CB1-391F5530771C}</a:tableStyleId>
              </a:tblPr>
              <a:tblGrid>
                <a:gridCol w="19050"/>
              </a:tblGrid>
              <a:tr h="19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Evaluation</a:t>
            </a:r>
            <a:endParaRPr/>
          </a:p>
        </p:txBody>
      </p:sp>
      <p:pic>
        <p:nvPicPr>
          <p:cNvPr id="89" name="Google Shape;89;p18" title="Screenshot 2025-04-13 at 9.23.02 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0750" y="1196975"/>
            <a:ext cx="3938938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 Requirements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1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" sz="5450">
                <a:solidFill>
                  <a:schemeClr val="dk1"/>
                </a:solidFill>
              </a:rPr>
              <a:t>Classical</a:t>
            </a:r>
            <a:r>
              <a:rPr lang="en" sz="5450">
                <a:solidFill>
                  <a:schemeClr val="dk1"/>
                </a:solidFill>
              </a:rPr>
              <a:t>:</a:t>
            </a:r>
            <a:endParaRPr sz="5450">
              <a:solidFill>
                <a:schemeClr val="dk1"/>
              </a:solidFill>
            </a:endParaRPr>
          </a:p>
          <a:p>
            <a:pPr indent="-315118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5450">
                <a:solidFill>
                  <a:schemeClr val="dk1"/>
                </a:solidFill>
              </a:rPr>
              <a:t>Standard CPU</a:t>
            </a:r>
            <a:br>
              <a:rPr lang="en" sz="5450">
                <a:solidFill>
                  <a:schemeClr val="dk1"/>
                </a:solidFill>
              </a:rPr>
            </a:br>
            <a:endParaRPr sz="54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" sz="5450">
                <a:solidFill>
                  <a:schemeClr val="dk1"/>
                </a:solidFill>
              </a:rPr>
              <a:t>Quantum (benefit is for larger sizes which are difficult to simulate)</a:t>
            </a:r>
            <a:r>
              <a:rPr lang="en" sz="5450">
                <a:solidFill>
                  <a:schemeClr val="dk1"/>
                </a:solidFill>
              </a:rPr>
              <a:t>:</a:t>
            </a:r>
            <a:endParaRPr sz="5450">
              <a:solidFill>
                <a:schemeClr val="dk1"/>
              </a:solidFill>
            </a:endParaRPr>
          </a:p>
          <a:p>
            <a:pPr indent="-315118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5450">
                <a:solidFill>
                  <a:schemeClr val="dk1"/>
                </a:solidFill>
              </a:rPr>
              <a:t>Uses </a:t>
            </a:r>
            <a:r>
              <a:rPr lang="en" sz="545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2^n</a:t>
            </a:r>
            <a:r>
              <a:rPr lang="en" sz="5450">
                <a:solidFill>
                  <a:schemeClr val="dk1"/>
                </a:solidFill>
              </a:rPr>
              <a:t> states → logarithmic qubit count</a:t>
            </a:r>
            <a:br>
              <a:rPr lang="en" sz="5450">
                <a:solidFill>
                  <a:schemeClr val="dk1"/>
                </a:solidFill>
              </a:rPr>
            </a:br>
            <a:endParaRPr sz="5450">
              <a:solidFill>
                <a:schemeClr val="dk1"/>
              </a:solidFill>
            </a:endParaRPr>
          </a:p>
          <a:p>
            <a:pPr indent="-315118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5450">
                <a:solidFill>
                  <a:schemeClr val="dk1"/>
                </a:solidFill>
              </a:rPr>
              <a:t>Example:</a:t>
            </a:r>
            <a:br>
              <a:rPr lang="en" sz="5450">
                <a:solidFill>
                  <a:schemeClr val="dk1"/>
                </a:solidFill>
              </a:rPr>
            </a:br>
            <a:endParaRPr sz="5450">
              <a:solidFill>
                <a:schemeClr val="dk1"/>
              </a:solidFill>
            </a:endParaRPr>
          </a:p>
          <a:p>
            <a:pPr indent="-315118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5450">
                <a:solidFill>
                  <a:schemeClr val="dk1"/>
                </a:solidFill>
              </a:rPr>
              <a:t>2 assets → 4×4 matrix → 2 qubits</a:t>
            </a:r>
            <a:br>
              <a:rPr lang="en" sz="5450">
                <a:solidFill>
                  <a:schemeClr val="dk1"/>
                </a:solidFill>
              </a:rPr>
            </a:br>
            <a:endParaRPr sz="5450">
              <a:solidFill>
                <a:schemeClr val="dk1"/>
              </a:solidFill>
            </a:endParaRPr>
          </a:p>
          <a:p>
            <a:pPr indent="-315118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5450">
                <a:solidFill>
                  <a:schemeClr val="dk1"/>
                </a:solidFill>
              </a:rPr>
              <a:t>8 assets → 16x16 matrix → 4 qubits</a:t>
            </a:r>
            <a:endParaRPr sz="54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Scalability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Quantum</a:t>
            </a:r>
            <a:r>
              <a:rPr lang="en" sz="1600">
                <a:solidFill>
                  <a:schemeClr val="dk1"/>
                </a:solidFill>
              </a:rPr>
              <a:t>:</a:t>
            </a:r>
            <a:br>
              <a:rPr lang="en" sz="1600">
                <a:solidFill>
                  <a:schemeClr val="dk1"/>
                </a:solidFill>
              </a:rPr>
            </a:b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VQLS is variational, suitable for NISQ hardware</a:t>
            </a:r>
            <a:br>
              <a:rPr lang="en" sz="1600">
                <a:solidFill>
                  <a:schemeClr val="dk1"/>
                </a:solidFill>
              </a:rPr>
            </a:b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Scalability limited by ansatz expressibility &amp; gradient noise</a:t>
            </a:r>
            <a:br>
              <a:rPr lang="en" sz="1600">
                <a:solidFill>
                  <a:schemeClr val="dk1"/>
                </a:solidFill>
              </a:rPr>
            </a:b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Classical</a:t>
            </a:r>
            <a:r>
              <a:rPr lang="en" sz="1600">
                <a:solidFill>
                  <a:schemeClr val="dk1"/>
                </a:solidFill>
              </a:rPr>
              <a:t>:</a:t>
            </a:r>
            <a:br>
              <a:rPr lang="en" sz="1600">
                <a:solidFill>
                  <a:schemeClr val="dk1"/>
                </a:solidFill>
              </a:rPr>
            </a:br>
            <a:endParaRPr sz="16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600">
                <a:solidFill>
                  <a:schemeClr val="dk1"/>
                </a:solidFill>
              </a:rPr>
              <a:t>Easily scales to hundreds of assets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</a:rPr>
              <a:t>Quantum method shows </a:t>
            </a:r>
            <a:r>
              <a:rPr b="1" lang="en" sz="1900">
                <a:solidFill>
                  <a:schemeClr val="dk1"/>
                </a:solidFill>
              </a:rPr>
              <a:t>comparable accuracy</a:t>
            </a:r>
            <a:r>
              <a:rPr lang="en" sz="1900">
                <a:solidFill>
                  <a:schemeClr val="dk1"/>
                </a:solidFill>
              </a:rPr>
              <a:t> for small portfolios</a:t>
            </a:r>
            <a:br>
              <a:rPr lang="en" sz="1900">
                <a:solidFill>
                  <a:schemeClr val="dk1"/>
                </a:solidFill>
              </a:rPr>
            </a:b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</a:rPr>
              <a:t>Warm-start and target penalty improve convergence</a:t>
            </a:r>
            <a:br>
              <a:rPr lang="en" sz="1900">
                <a:solidFill>
                  <a:schemeClr val="dk1"/>
                </a:solidFill>
              </a:rPr>
            </a:b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</a:rPr>
              <a:t>Classical method still dominates in scalability until the creation of better quantum devices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