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7" r:id="rId3"/>
    <p:sldId id="271" r:id="rId4"/>
    <p:sldId id="275" r:id="rId5"/>
    <p:sldId id="274" r:id="rId6"/>
    <p:sldId id="277" r:id="rId7"/>
    <p:sldId id="266" r:id="rId8"/>
    <p:sldId id="276" r:id="rId9"/>
    <p:sldId id="279" r:id="rId10"/>
    <p:sldId id="278" r:id="rId11"/>
    <p:sldId id="267" r:id="rId12"/>
    <p:sldId id="282" r:id="rId13"/>
    <p:sldId id="281" r:id="rId14"/>
    <p:sldId id="283" r:id="rId15"/>
    <p:sldId id="258" r:id="rId16"/>
    <p:sldId id="263" r:id="rId17"/>
    <p:sldId id="265" r:id="rId18"/>
    <p:sldId id="268" r:id="rId19"/>
    <p:sldId id="269" r:id="rId20"/>
    <p:sldId id="272" r:id="rId21"/>
    <p:sldId id="280" r:id="rId22"/>
    <p:sldId id="26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7778" autoAdjust="0"/>
  </p:normalViewPr>
  <p:slideViewPr>
    <p:cSldViewPr snapToGrid="0">
      <p:cViewPr>
        <p:scale>
          <a:sx n="57" d="100"/>
          <a:sy n="57" d="100"/>
        </p:scale>
        <p:origin x="94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73DBC-774C-475D-B70E-A05574B420CE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89545-4E0E-4981-A10D-EC12854309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9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70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3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оценка среднего случайной величины – длительности интервала между событиями в наблюдаемом потоке</a:t>
                </a:r>
                <a:r>
                  <a:rPr lang="en-US" dirty="0"/>
                  <a:t>;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оценка среднего случайной величины – периода </a:t>
                </a:r>
                <a:r>
                  <a:rPr lang="ru-RU" dirty="0" err="1"/>
                  <a:t>ненаблюдаемости</a:t>
                </a:r>
                <a:r>
                  <a:rPr lang="ru-RU" dirty="0"/>
                  <a:t> потока;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оценка среднего случайной величины – длительности пребывания процесса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;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оценка среднего случайной величины – длительности пребывания процесса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n-US" i="0">
                    <a:latin typeface="Cambria Math" panose="02040503050406030204" pitchFamily="18" charset="0"/>
                  </a:rPr>
                  <a:t>𝑀</a:t>
                </a:r>
                <a:r>
                  <a:rPr lang="en-US" i="0" smtClean="0">
                    <a:latin typeface="Cambria Math" panose="02040503050406030204" pitchFamily="18" charset="0"/>
                  </a:rPr>
                  <a:t> ̂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𝛕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ru-RU" dirty="0"/>
                  <a:t> – оценка среднего случайной величины – длительности интервала между событиями в наблюдаемом потоке</a:t>
                </a:r>
                <a:r>
                  <a:rPr lang="en-US" dirty="0"/>
                  <a:t>;</a:t>
                </a:r>
              </a:p>
              <a:p>
                <a:pPr algn="just"/>
                <a:r>
                  <a:rPr lang="en-US" i="0">
                    <a:latin typeface="Cambria Math" panose="02040503050406030204" pitchFamily="18" charset="0"/>
                  </a:rPr>
                  <a:t>𝑀 ̂(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ru-RU" dirty="0"/>
                  <a:t> – оценка среднего случайной величины – периода </a:t>
                </a:r>
                <a:r>
                  <a:rPr lang="ru-RU" dirty="0" err="1"/>
                  <a:t>ненаблюдаемости</a:t>
                </a:r>
                <a:r>
                  <a:rPr lang="ru-RU" dirty="0"/>
                  <a:t> потока;</a:t>
                </a:r>
                <a:endParaRPr lang="en-US" dirty="0"/>
              </a:p>
              <a:p>
                <a:pPr algn="just"/>
                <a:r>
                  <a:rPr lang="en-US" i="0">
                    <a:latin typeface="Cambria Math" panose="02040503050406030204" pitchFamily="18" charset="0"/>
                  </a:rPr>
                  <a:t>𝑀 ̂(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𝛈_</a:t>
                </a:r>
                <a:r>
                  <a:rPr lang="en-US" i="0">
                    <a:latin typeface="Cambria Math" panose="02040503050406030204" pitchFamily="18" charset="0"/>
                  </a:rPr>
                  <a:t>1)</a:t>
                </a:r>
                <a:r>
                  <a:rPr lang="ru-RU" dirty="0"/>
                  <a:t> – оценка среднего случайной величины – длительности пребывания процесса 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dirty="0"/>
                  <a:t> в </a:t>
                </a:r>
                <a:r>
                  <a:rPr lang="en-US" i="0">
                    <a:latin typeface="Cambria Math" panose="02040503050406030204" pitchFamily="18" charset="0"/>
                  </a:rPr>
                  <a:t>𝑆_1</a:t>
                </a:r>
                <a:r>
                  <a:rPr lang="ru-RU" dirty="0"/>
                  <a:t>;</a:t>
                </a:r>
                <a:endParaRPr lang="en-US" dirty="0"/>
              </a:p>
              <a:p>
                <a:pPr algn="just"/>
                <a:r>
                  <a:rPr lang="en-US" i="0">
                    <a:latin typeface="Cambria Math" panose="02040503050406030204" pitchFamily="18" charset="0"/>
                  </a:rPr>
                  <a:t>𝑀 ̂(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𝛈_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ru-RU" dirty="0"/>
                  <a:t> – оценка среднего случайной величины – длительности пребывания процесса 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dirty="0"/>
                  <a:t> в </a:t>
                </a:r>
                <a:r>
                  <a:rPr lang="en-US" i="0">
                    <a:latin typeface="Cambria Math" panose="02040503050406030204" pitchFamily="18" charset="0"/>
                  </a:rPr>
                  <a:t>𝑆_</a:t>
                </a:r>
                <a:r>
                  <a:rPr lang="ru-RU" i="0">
                    <a:latin typeface="Cambria Math" panose="02040503050406030204" pitchFamily="18" charset="0"/>
                  </a:rPr>
                  <a:t>2</a:t>
                </a:r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1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052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61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18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889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9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136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56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4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3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является кусочно-постоянным ненаблюдаемым процессом с двумя </a:t>
                </a:r>
                <a:r>
                  <a:rPr lang="ru-RU" dirty="0" smtClean="0"/>
                  <a:t>состояниями</a:t>
                </a:r>
                <a:r>
                  <a:rPr lang="en-US" dirty="0" smtClean="0"/>
                  <a:t>.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	Длительность </a:t>
                </a:r>
                <a:r>
                  <a:rPr lang="ru-RU" dirty="0"/>
                  <a:t>интервала между событиями </a:t>
                </a:r>
                <a:r>
                  <a:rPr lang="ru-RU" dirty="0" smtClean="0"/>
                  <a:t>потока </a:t>
                </a:r>
                <a:r>
                  <a:rPr lang="ru-RU" dirty="0"/>
                  <a:t>в 1-ом состоянии определяется случайной </a:t>
                </a:r>
                <a:r>
                  <a:rPr lang="ru-RU" dirty="0" smtClean="0"/>
                  <a:t>величиной </a:t>
                </a:r>
                <a14:m>
                  <m:oMath xmlns:m="http://schemas.openxmlformats.org/officeDocument/2006/math">
                    <m:r>
                      <a:rPr lang="ru-RU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𝛈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𝛏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𝛏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случайная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имеет функцию распределения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случайная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dirty="0"/>
                  <a:t> имеет функцию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независимые случайные </a:t>
                </a:r>
                <a:r>
                  <a:rPr lang="ru-RU" dirty="0" smtClean="0"/>
                  <a:t>величины. </a:t>
                </a:r>
                <a:r>
                  <a:rPr lang="ru-RU" dirty="0"/>
                  <a:t>В момент наступления события потока процесс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переходит из 1-го во 2-е состояние либо с </a:t>
                </a:r>
                <a:r>
                  <a:rPr lang="ru-RU" dirty="0" smtClean="0"/>
                  <a:t>вероятностью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либо с </a:t>
                </a:r>
                <a:r>
                  <a:rPr lang="ru-RU" dirty="0" smtClean="0"/>
                  <a:t>вероятностью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зависимости от того, какая из случайных </a:t>
                </a:r>
                <a:r>
                  <a:rPr lang="ru-RU" dirty="0" smtClean="0"/>
                  <a:t>величин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приняла минимальное </a:t>
                </a:r>
                <a:r>
                  <a:rPr lang="ru-RU" dirty="0" smtClean="0"/>
                  <a:t>значение</a:t>
                </a:r>
                <a:r>
                  <a:rPr lang="en-US" dirty="0" smtClean="0"/>
                  <a:t>. </a:t>
                </a:r>
                <a:r>
                  <a:rPr lang="ru-RU" dirty="0"/>
                  <a:t>Также, в момент наступления события потока </a:t>
                </a:r>
                <a:r>
                  <a:rPr lang="ru-RU" dirty="0" smtClean="0"/>
                  <a:t>процесс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остается в 1-ом состоянии либо с </a:t>
                </a:r>
                <a:r>
                  <a:rPr lang="ru-RU" dirty="0" smtClean="0"/>
                  <a:t>вероятностью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либо с вероятностью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зависимости от того, какая из случайных величин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приняла минимальное значение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algn="just"/>
                <a:r>
                  <a:rPr lang="en-US" dirty="0"/>
                  <a:t>	</a:t>
                </a:r>
                <a:r>
                  <a:rPr lang="ru-RU" dirty="0"/>
                  <a:t>Длительность пребывания процесса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во 2-ом состоянии является случайная величина с функцией </a:t>
                </a:r>
                <a:r>
                  <a:rPr lang="ru-RU" dirty="0" smtClean="0"/>
                  <a:t>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/>
                  <a:t>В течении времени пребывания </a:t>
                </a:r>
                <a:r>
                  <a:rPr lang="ru-RU" dirty="0" smtClean="0"/>
                  <a:t>процесса</a:t>
                </a:r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во 2-ом состоянии имеет место пуассоновский поток событий с параметром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Переход процесса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 2-го состояния в 1-е происходит в произвольный момент времени, не связанный с моментом времени наступления событий пуассоновского потока с </a:t>
                </a:r>
                <a:r>
                  <a:rPr lang="ru-RU" dirty="0" smtClean="0"/>
                  <a:t>параметром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ru-RU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ru-RU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ru-RU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dirty="0"/>
                  <a:t> является кусочно-постоянным ненаблюдаемым процессом с двумя </a:t>
                </a:r>
                <a:r>
                  <a:rPr lang="ru-RU" dirty="0" smtClean="0"/>
                  <a:t>состояниями</a:t>
                </a:r>
                <a:r>
                  <a:rPr lang="en-US" dirty="0" smtClean="0"/>
                  <a:t>.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	Длительность </a:t>
                </a:r>
                <a:r>
                  <a:rPr lang="ru-RU" dirty="0"/>
                  <a:t>интервала между событиями </a:t>
                </a:r>
                <a:r>
                  <a:rPr lang="ru-RU" dirty="0" smtClean="0"/>
                  <a:t>потока </a:t>
                </a:r>
                <a:r>
                  <a:rPr lang="ru-RU" dirty="0"/>
                  <a:t>в 1-ом состоянии определяется случайной </a:t>
                </a:r>
                <a:r>
                  <a:rPr lang="ru-RU" dirty="0" smtClean="0"/>
                  <a:t>величиной </a:t>
                </a:r>
                <a:r>
                  <a:rPr lang="ru-RU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𝛈</a:t>
                </a:r>
                <a:r>
                  <a:rPr lang="ru-RU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min⁡(</a:t>
                </a:r>
                <a:r>
                  <a:rPr lang="en-US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𝛏^((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),</a:t>
                </a:r>
                <a:r>
                  <a:rPr lang="en-US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^((2) ) )</a:t>
                </a:r>
                <a:r>
                  <a:rPr lang="en-US" dirty="0" smtClean="0"/>
                  <a:t>, </a:t>
                </a:r>
                <a:r>
                  <a:rPr lang="ru-RU" dirty="0" smtClean="0"/>
                  <a:t>где случайная величина </a:t>
                </a:r>
                <a:r>
                  <a:rPr lang="en-US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^((1) )</a:t>
                </a:r>
                <a:r>
                  <a:rPr lang="ru-RU" dirty="0" smtClean="0"/>
                  <a:t> </a:t>
                </a:r>
                <a:r>
                  <a:rPr lang="ru-RU" dirty="0"/>
                  <a:t>имеет функцию распределения </a:t>
                </a:r>
                <a:r>
                  <a:rPr lang="ru-RU" i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/>
                  <a:t>, </a:t>
                </a:r>
                <a:r>
                  <a:rPr lang="ru-RU" dirty="0"/>
                  <a:t>случайная величина 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𝛏^((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dirty="0"/>
                  <a:t> имеет функцию распределения </a:t>
                </a:r>
                <a:r>
                  <a:rPr lang="en-US" i="0">
                    <a:latin typeface="Cambria Math" panose="02040503050406030204" pitchFamily="18" charset="0"/>
                  </a:rPr>
                  <a:t>𝐹</a:t>
                </a:r>
                <a:r>
                  <a:rPr lang="ru-RU" i="0">
                    <a:latin typeface="Cambria Math" panose="02040503050406030204" pitchFamily="18" charset="0"/>
                  </a:rPr>
                  <a:t>^(</a:t>
                </a:r>
                <a:r>
                  <a:rPr lang="en-US" i="0">
                    <a:latin typeface="Cambria Math" panose="02040503050406030204" pitchFamily="18" charset="0"/>
                  </a:rPr>
                  <a:t>(2)</a:t>
                </a:r>
                <a:r>
                  <a:rPr lang="ru-RU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=1−𝑒^(−</a:t>
                </a:r>
                <a:r>
                  <a:rPr lang="el-G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 𝑡),𝑡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</a:t>
                </a:r>
                <a:r>
                  <a:rPr lang="en-US" dirty="0" smtClean="0"/>
                  <a:t>, 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𝛏^((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)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𝛏^((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)</a:t>
                </a:r>
                <a:r>
                  <a:rPr lang="ru-RU" dirty="0" smtClean="0"/>
                  <a:t> </a:t>
                </a:r>
                <a:r>
                  <a:rPr lang="ru-RU" dirty="0"/>
                  <a:t>независимые случайные </a:t>
                </a:r>
                <a:r>
                  <a:rPr lang="ru-RU" dirty="0" smtClean="0"/>
                  <a:t>величины. </a:t>
                </a:r>
                <a:r>
                  <a:rPr lang="ru-RU" dirty="0"/>
                  <a:t>В момент наступления события потока процесс 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dirty="0"/>
                  <a:t> переходит из 1-го во 2-е состояние либо с </a:t>
                </a:r>
                <a:r>
                  <a:rPr lang="ru-RU" dirty="0" smtClean="0"/>
                  <a:t>вероятностью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𝑃</a:t>
                </a:r>
                <a:r>
                  <a:rPr lang="ru-RU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1^</a:t>
                </a:r>
                <a:r>
                  <a:rPr lang="ru-RU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(1) </a:t>
                </a:r>
                <a:r>
                  <a:rPr lang="ru-RU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|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dirty="0" smtClean="0"/>
                  <a:t>, </a:t>
                </a:r>
                <a:r>
                  <a:rPr lang="ru-RU" dirty="0"/>
                  <a:t>либо с </a:t>
                </a:r>
                <a:r>
                  <a:rPr lang="ru-RU" dirty="0" smtClean="0"/>
                  <a:t>вероятностью</a:t>
                </a:r>
                <a:r>
                  <a:rPr lang="en-US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1^</a:t>
                </a:r>
                <a:r>
                  <a:rPr lang="ru-RU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2) </a:t>
                </a:r>
                <a:r>
                  <a:rPr lang="ru-RU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λ_2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</a:t>
                </a:r>
                <a:r>
                  <a:rPr lang="en-US" i="0">
                    <a:latin typeface="Cambria Math" panose="02040503050406030204" pitchFamily="18" charset="0"/>
                  </a:rPr>
                  <a:t>1)</a:t>
                </a:r>
                <a:r>
                  <a:rPr lang="en-US" dirty="0"/>
                  <a:t> </a:t>
                </a:r>
                <a:r>
                  <a:rPr lang="ru-RU" dirty="0"/>
                  <a:t>в зависимости от того, какая из случайных </a:t>
                </a:r>
                <a:r>
                  <a:rPr lang="ru-RU" dirty="0" smtClean="0"/>
                  <a:t>величин</a:t>
                </a:r>
                <a:r>
                  <a:rPr lang="en-US" dirty="0" smtClean="0"/>
                  <a:t> 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𝛏^((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)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𝛏^((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)</a:t>
                </a:r>
                <a:r>
                  <a:rPr lang="en-US" dirty="0" smtClean="0"/>
                  <a:t> </a:t>
                </a:r>
                <a:r>
                  <a:rPr lang="ru-RU" dirty="0"/>
                  <a:t>приняла минимальное </a:t>
                </a:r>
                <a:r>
                  <a:rPr lang="ru-RU" dirty="0" smtClean="0"/>
                  <a:t>значение</a:t>
                </a:r>
                <a:r>
                  <a:rPr lang="en-US" dirty="0" smtClean="0"/>
                  <a:t>. </a:t>
                </a:r>
                <a:r>
                  <a:rPr lang="ru-RU" dirty="0"/>
                  <a:t>Также, в момент наступления события потока </a:t>
                </a:r>
                <a:r>
                  <a:rPr lang="ru-RU" dirty="0" smtClean="0"/>
                  <a:t>процесс</a:t>
                </a:r>
                <a:r>
                  <a:rPr lang="en-US" dirty="0" smtClean="0"/>
                  <a:t> 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dirty="0"/>
                  <a:t> остается в 1-ом состоянии либо с </a:t>
                </a:r>
                <a:r>
                  <a:rPr lang="ru-RU" dirty="0" smtClean="0"/>
                  <a:t>вероятностью</a:t>
                </a:r>
                <a:r>
                  <a:rPr lang="en-US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1^</a:t>
                </a:r>
                <a:r>
                  <a:rPr lang="ru-RU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(1) </a:t>
                </a:r>
                <a:r>
                  <a:rPr lang="ru-RU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 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</a:t>
                </a:r>
                <a:r>
                  <a:rPr lang="en-US" i="0">
                    <a:latin typeface="Cambria Math" panose="02040503050406030204" pitchFamily="18" charset="0"/>
                  </a:rPr>
                  <a:t>1)</a:t>
                </a:r>
                <a:r>
                  <a:rPr lang="en-US" dirty="0"/>
                  <a:t>, </a:t>
                </a:r>
                <a:r>
                  <a:rPr lang="ru-RU" dirty="0"/>
                  <a:t>либо с вероятностью</a:t>
                </a:r>
                <a:r>
                  <a:rPr lang="en-US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1^</a:t>
                </a:r>
                <a:r>
                  <a:rPr lang="ru-RU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(2) </a:t>
                </a:r>
                <a:r>
                  <a:rPr lang="ru-RU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 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</a:t>
                </a:r>
                <a:r>
                  <a:rPr lang="en-US" i="0">
                    <a:latin typeface="Cambria Math" panose="02040503050406030204" pitchFamily="18" charset="0"/>
                  </a:rPr>
                  <a:t>1)</a:t>
                </a:r>
                <a:r>
                  <a:rPr lang="en-US" dirty="0"/>
                  <a:t> </a:t>
                </a:r>
                <a:r>
                  <a:rPr lang="ru-RU" dirty="0"/>
                  <a:t>в зависимости от того, какая из случайных величин</a:t>
                </a:r>
                <a:r>
                  <a:rPr lang="en-US" dirty="0"/>
                  <a:t> 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𝛏^((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)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𝛏^((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)</a:t>
                </a:r>
                <a:r>
                  <a:rPr lang="en-US" dirty="0"/>
                  <a:t> </a:t>
                </a:r>
                <a:r>
                  <a:rPr lang="ru-RU" dirty="0"/>
                  <a:t>приняла минимальное значение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algn="just"/>
                <a:r>
                  <a:rPr lang="en-US" dirty="0"/>
                  <a:t>	</a:t>
                </a:r>
                <a:r>
                  <a:rPr lang="ru-RU" dirty="0"/>
                  <a:t>Длительность пребывания процесса 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dirty="0"/>
                  <a:t> во 2-ом состоянии является случайная величина с функцией </a:t>
                </a:r>
                <a:r>
                  <a:rPr lang="ru-RU" dirty="0" smtClean="0"/>
                  <a:t>распределения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𝐹</a:t>
                </a:r>
                <a:r>
                  <a:rPr lang="en-US" i="0">
                    <a:latin typeface="Cambria Math" panose="02040503050406030204" pitchFamily="18" charset="0"/>
                  </a:rPr>
                  <a:t>=1−𝑒^(−</a:t>
                </a:r>
                <a:r>
                  <a:rPr lang="el-G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𝑡),𝑡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</a:t>
                </a:r>
                <a:r>
                  <a:rPr lang="en-US" dirty="0" smtClean="0"/>
                  <a:t>. </a:t>
                </a:r>
                <a:r>
                  <a:rPr lang="ru-RU" dirty="0"/>
                  <a:t>В течении времени пребывания </a:t>
                </a:r>
                <a:r>
                  <a:rPr lang="ru-RU" dirty="0" smtClean="0"/>
                  <a:t>процесса</a:t>
                </a:r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 smtClean="0"/>
                  <a:t> </a:t>
                </a:r>
                <a:r>
                  <a:rPr lang="ru-RU" dirty="0"/>
                  <a:t>во 2-ом состоянии имеет место пуассоновский поток событий с параметром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λ_2</a:t>
                </a:r>
                <a:r>
                  <a:rPr lang="ru-RU" dirty="0" smtClean="0"/>
                  <a:t>. </a:t>
                </a:r>
                <a:r>
                  <a:rPr lang="ru-RU" dirty="0"/>
                  <a:t>Переход процесса 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ru-RU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 </a:t>
                </a:r>
                <a:r>
                  <a:rPr lang="ru-RU" dirty="0"/>
                  <a:t>из 2-го состояния в 1-е происходит в произвольный момент времени, не связанный с моментом времени наступления событий пуассоновского потока с </a:t>
                </a:r>
                <a:r>
                  <a:rPr lang="ru-RU" dirty="0" smtClean="0"/>
                  <a:t>параметром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λ_2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3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1. Начало алгоритма, инициализация параметров;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2. Розыгрыш начального состояния процесса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l(t)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3. Переключение имитационной модели между состояниями процесса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l(t)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4. Генерация длительности интервала между событиями потока в 1-ом состоянии процесса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l(t)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5. Генерация длительности интервала между событиями потока во 2-ом состоянии процесса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l(t)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6. Завершение алгоритма по достижении значения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91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99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89545-4E0E-4981-A10D-EC128543092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52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48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13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сновной шабл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890519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24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шабл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890519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5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52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92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7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37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10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647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51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46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62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53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0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7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62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0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2996-3B0F-42BE-AB82-DF3440DDB15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7877-459B-403E-828A-8C5ED7ABB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25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62AA-6FF4-4CA2-8039-65A321A800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2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6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3.jpeg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60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png"/><Relationship Id="rId11" Type="http://schemas.openxmlformats.org/officeDocument/2006/relationships/image" Target="../media/image610.png"/><Relationship Id="rId5" Type="http://schemas.openxmlformats.org/officeDocument/2006/relationships/image" Target="../media/image58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1839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912059"/>
            <a:ext cx="1941305" cy="862883"/>
          </a:xfrm>
          <a:prstGeom prst="rect">
            <a:avLst/>
          </a:prstGeom>
        </p:spPr>
      </p:pic>
      <p:sp>
        <p:nvSpPr>
          <p:cNvPr id="11" name="Shape 179"/>
          <p:cNvSpPr txBox="1">
            <a:spLocks/>
          </p:cNvSpPr>
          <p:nvPr/>
        </p:nvSpPr>
        <p:spPr>
          <a:xfrm>
            <a:off x="1962150" y="5912059"/>
            <a:ext cx="10229850" cy="885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800" b="1" dirty="0" smtClean="0"/>
              <a:t>Статистические </a:t>
            </a:r>
            <a:r>
              <a:rPr lang="ru-RU" sz="1800" b="1" dirty="0"/>
              <a:t>эксперименты на имитационной модели </a:t>
            </a:r>
            <a:r>
              <a:rPr lang="ru-RU" sz="1800" b="1" dirty="0" err="1"/>
              <a:t>полусинхронного</a:t>
            </a:r>
            <a:r>
              <a:rPr lang="ru-RU" sz="1800" b="1" dirty="0"/>
              <a:t> потока событий второго порядка в схеме с </a:t>
            </a:r>
            <a:r>
              <a:rPr lang="ru-RU" sz="1800" b="1" dirty="0" err="1"/>
              <a:t>продлевающимся</a:t>
            </a:r>
            <a:r>
              <a:rPr lang="ru-RU" sz="1800" b="1" dirty="0"/>
              <a:t> мертвым временем</a:t>
            </a:r>
            <a:endParaRPr lang="ru-RU" sz="2400" b="1" dirty="0">
              <a:solidFill>
                <a:srgbClr val="000000"/>
              </a:solidFill>
              <a:latin typeface="+mn-lt"/>
            </a:endParaRPr>
          </a:p>
          <a:p>
            <a:pPr algn="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800" b="1" dirty="0" smtClean="0">
                <a:solidFill>
                  <a:srgbClr val="000000"/>
                </a:solidFill>
                <a:latin typeface="+mn-lt"/>
              </a:rPr>
              <a:t>Останин Р.О.</a:t>
            </a:r>
            <a:endParaRPr lang="ru-RU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Shape 179"/>
          <p:cNvSpPr txBox="1">
            <a:spLocks/>
          </p:cNvSpPr>
          <p:nvPr/>
        </p:nvSpPr>
        <p:spPr>
          <a:xfrm>
            <a:off x="219075" y="5183942"/>
            <a:ext cx="11972925" cy="5924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800" b="1" dirty="0"/>
              <a:t>XI-я МЕЖДУНАРОДНАЯ МОЛОДЕЖНАЯ НАУЧНАЯ КОНФЕРЕНЦИЯ</a:t>
            </a:r>
          </a:p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800" b="1" dirty="0"/>
              <a:t>«МАТЕМАТИЧЕСКОЕ И ПРОГРАММНОЕ ОБЕСПЕЧЕНИЕ ИНФОРМАЦИОННЫХ, ТЕХНИЧЕСКИХ И ЭКОНОМИЧЕСКИХ СИСТЕМ»</a:t>
            </a:r>
            <a:endParaRPr lang="ru-RU" sz="1800" b="1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54679" y="5978730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18288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/>
              <a:t>Статистические эксперименты</a:t>
            </a:r>
            <a:endParaRPr lang="ru-RU" sz="5400" dirty="0"/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238125" y="945555"/>
            <a:ext cx="11790390" cy="431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Эксперимент 1.1</a:t>
            </a:r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Проверка схемы формирования мертвого </a:t>
            </a: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времени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полусинхронного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продлевающимся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мертвым временем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9114" y="3229582"/>
            <a:ext cx="457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Таблица 3. Результаты эксперимента 1.1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1881667"/>
                  </p:ext>
                </p:extLst>
              </p:nvPr>
            </p:nvGraphicFramePr>
            <p:xfrm>
              <a:off x="1030632" y="3679820"/>
              <a:ext cx="10372300" cy="17468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7489"/>
                    <a:gridCol w="1018417"/>
                    <a:gridCol w="1037953"/>
                    <a:gridCol w="1037953"/>
                    <a:gridCol w="1036748"/>
                    <a:gridCol w="1036748"/>
                    <a:gridCol w="1036748"/>
                    <a:gridCol w="1036748"/>
                    <a:gridCol w="1036748"/>
                    <a:gridCol w="1036748"/>
                  </a:tblGrid>
                  <a:tr h="4051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676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исх.поток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0,9608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1,0852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3,6355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4,8507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5,1786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6,1987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7,4506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8,7526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9,0387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676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набл.поток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0,9608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1,0852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3,6355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4,8507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5,1786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6,1987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7,4506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8,7526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9,0387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1881667"/>
                  </p:ext>
                </p:extLst>
              </p:nvPr>
            </p:nvGraphicFramePr>
            <p:xfrm>
              <a:off x="1030632" y="3679820"/>
              <a:ext cx="10372300" cy="17468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7489"/>
                    <a:gridCol w="1018417"/>
                    <a:gridCol w="1037953"/>
                    <a:gridCol w="1037953"/>
                    <a:gridCol w="1036748"/>
                    <a:gridCol w="1036748"/>
                    <a:gridCol w="1036748"/>
                    <a:gridCol w="1036748"/>
                    <a:gridCol w="1036748"/>
                    <a:gridCol w="1036748"/>
                  </a:tblGrid>
                  <a:tr h="4114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75" t="-1471" r="-880460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104790" t="-1471" r="-817365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01176" t="-1471" r="-702941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01176" t="-1471" r="-602941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401176" t="-1471" r="-502941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498246" t="-1471" r="-400000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01765" t="-1471" r="-302353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01765" t="-1471" r="-202353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801765" t="-1471" r="-102353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901765" t="-1471" r="-2353" b="-326471"/>
                          </a:stretch>
                        </a:blipFill>
                      </a:tcPr>
                    </a:tc>
                  </a:tr>
                  <a:tr h="6676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75" t="-62727" r="-880460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0,9608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1,0852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3,6355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4,8507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5,1786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6,1987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7,4506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8,7526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9,0387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676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75" t="-162727" r="-88046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0,9608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1,0852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3,6355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4,8507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5,1786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6,1987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7,4506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8,7526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9,0387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55998"/>
                  </p:ext>
                </p:extLst>
              </p:nvPr>
            </p:nvGraphicFramePr>
            <p:xfrm>
              <a:off x="1030632" y="2000728"/>
              <a:ext cx="10372300" cy="912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843"/>
                    <a:gridCol w="923925"/>
                    <a:gridCol w="885825"/>
                    <a:gridCol w="923925"/>
                    <a:gridCol w="847725"/>
                    <a:gridCol w="857250"/>
                    <a:gridCol w="1247775"/>
                    <a:gridCol w="1285875"/>
                    <a:gridCol w="1276350"/>
                    <a:gridCol w="1258807"/>
                  </a:tblGrid>
                  <a:tr h="4798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 smtClean="0"/>
                            <a:t>T</a:t>
                          </a:r>
                          <a:endParaRPr lang="ru-RU" sz="1800" b="0" i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</a:tr>
                  <a:tr h="4324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55998"/>
                  </p:ext>
                </p:extLst>
              </p:nvPr>
            </p:nvGraphicFramePr>
            <p:xfrm>
              <a:off x="1030632" y="2000728"/>
              <a:ext cx="10372300" cy="912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843"/>
                    <a:gridCol w="923925"/>
                    <a:gridCol w="885825"/>
                    <a:gridCol w="923925"/>
                    <a:gridCol w="847725"/>
                    <a:gridCol w="857250"/>
                    <a:gridCol w="1247775"/>
                    <a:gridCol w="1285875"/>
                    <a:gridCol w="1276350"/>
                    <a:gridCol w="1258807"/>
                  </a:tblGrid>
                  <a:tr h="4798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704" t="-1266" r="-1101408" b="-113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 smtClean="0"/>
                            <a:t>T</a:t>
                          </a:r>
                          <a:endParaRPr lang="ru-RU" sz="1800" b="0" i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03448" t="-1266" r="-873793" b="-113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91391" t="-1266" r="-739073" b="-113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22143" t="-1266" r="-697143" b="-113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522143" t="-1266" r="-597143" b="-113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24878" t="-1266" r="-307805" b="-113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509953" t="-1266" r="-199052" b="-113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615789" t="-1266" r="-100957" b="-113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722705" t="-1266" r="-1932" b="-113924"/>
                          </a:stretch>
                        </a:blipFill>
                      </a:tcPr>
                    </a:tc>
                  </a:tr>
                  <a:tr h="4324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685656" y="1564226"/>
            <a:ext cx="5802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Таблица 2. </a:t>
            </a:r>
            <a:r>
              <a:rPr lang="ru-RU" sz="2000" dirty="0"/>
              <a:t>Исходные данные для эксперимента 1.1</a:t>
            </a:r>
          </a:p>
        </p:txBody>
      </p:sp>
    </p:spTree>
    <p:extLst>
      <p:ext uri="{BB962C8B-B14F-4D97-AF65-F5344CB8AC3E}">
        <p14:creationId xmlns:p14="http://schemas.microsoft.com/office/powerpoint/2010/main" val="5723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54679" y="5978730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18288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/>
              <a:t>Статистические эксперименты</a:t>
            </a:r>
            <a:endParaRPr lang="ru-RU" sz="5400" dirty="0"/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238125" y="945555"/>
            <a:ext cx="11790390" cy="431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Эксперимент 1.2</a:t>
            </a: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Проверка схемы формирования мертвого </a:t>
            </a: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времени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полусинхронного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продлевающимся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мертвым временем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9114" y="3229582"/>
            <a:ext cx="457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Таблица 5. Результаты эксперимента 1.2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692535"/>
                  </p:ext>
                </p:extLst>
              </p:nvPr>
            </p:nvGraphicFramePr>
            <p:xfrm>
              <a:off x="1030632" y="3679820"/>
              <a:ext cx="10372300" cy="17468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7489"/>
                    <a:gridCol w="1018417"/>
                    <a:gridCol w="1037953"/>
                    <a:gridCol w="1037953"/>
                    <a:gridCol w="1036748"/>
                    <a:gridCol w="1036748"/>
                    <a:gridCol w="1036748"/>
                    <a:gridCol w="1036748"/>
                    <a:gridCol w="1036748"/>
                    <a:gridCol w="1036748"/>
                  </a:tblGrid>
                  <a:tr h="4051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676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исх.поток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0,4806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1,5355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2,2084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2,3752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4,4302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5,2301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5,7907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7,2907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9,0121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6768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набл.поток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0,4806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1,5355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2,2084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4,4302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5,2301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7,2907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9,0121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692535"/>
                  </p:ext>
                </p:extLst>
              </p:nvPr>
            </p:nvGraphicFramePr>
            <p:xfrm>
              <a:off x="1030632" y="3679820"/>
              <a:ext cx="10372300" cy="174684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7489"/>
                    <a:gridCol w="1018417"/>
                    <a:gridCol w="1037953"/>
                    <a:gridCol w="1037953"/>
                    <a:gridCol w="1036748"/>
                    <a:gridCol w="1036748"/>
                    <a:gridCol w="1036748"/>
                    <a:gridCol w="1036748"/>
                    <a:gridCol w="1036748"/>
                    <a:gridCol w="1036748"/>
                  </a:tblGrid>
                  <a:tr h="4114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75" t="-1471" r="-880460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104790" t="-1471" r="-817365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01176" t="-1471" r="-702941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01176" t="-1471" r="-602941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401176" t="-1471" r="-502941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498246" t="-1471" r="-400000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01765" t="-1471" r="-302353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01765" t="-1471" r="-202353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801765" t="-1471" r="-102353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901765" t="-1471" r="-2353" b="-326471"/>
                          </a:stretch>
                        </a:blipFill>
                      </a:tcPr>
                    </a:tc>
                  </a:tr>
                  <a:tr h="6676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75" t="-62727" r="-880460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0,4806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1,5355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2,2084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2,3752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4,4302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5,2301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5,7907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7,2907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9,0121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676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75" t="-162727" r="-88046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0,4806</a:t>
                          </a:r>
                          <a:endParaRPr lang="ru-RU" sz="180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1,5355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2,2084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4,4302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5,2301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7,2907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9,0121</a:t>
                          </a:r>
                          <a:endParaRPr lang="ru-RU" sz="1800" dirty="0">
                            <a:effectLst/>
                            <a:latin typeface="+mn-lt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149825"/>
                  </p:ext>
                </p:extLst>
              </p:nvPr>
            </p:nvGraphicFramePr>
            <p:xfrm>
              <a:off x="1030632" y="2000728"/>
              <a:ext cx="10372300" cy="912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843"/>
                    <a:gridCol w="923925"/>
                    <a:gridCol w="1076325"/>
                    <a:gridCol w="847725"/>
                    <a:gridCol w="904875"/>
                    <a:gridCol w="809625"/>
                    <a:gridCol w="1181100"/>
                    <a:gridCol w="1285875"/>
                    <a:gridCol w="1219200"/>
                    <a:gridCol w="1258807"/>
                  </a:tblGrid>
                  <a:tr h="4798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 smtClean="0"/>
                            <a:t>T</a:t>
                          </a:r>
                          <a:endParaRPr lang="ru-RU" sz="1800" b="0" i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</a:tr>
                  <a:tr h="4324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149825"/>
                  </p:ext>
                </p:extLst>
              </p:nvPr>
            </p:nvGraphicFramePr>
            <p:xfrm>
              <a:off x="1030632" y="2000728"/>
              <a:ext cx="10372300" cy="912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843"/>
                    <a:gridCol w="923925"/>
                    <a:gridCol w="1076325"/>
                    <a:gridCol w="847725"/>
                    <a:gridCol w="904875"/>
                    <a:gridCol w="809625"/>
                    <a:gridCol w="1181100"/>
                    <a:gridCol w="1285875"/>
                    <a:gridCol w="1219200"/>
                    <a:gridCol w="1258807"/>
                  </a:tblGrid>
                  <a:tr h="4798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704" t="-1266" r="-1101408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 smtClean="0"/>
                            <a:t>T</a:t>
                          </a:r>
                          <a:endParaRPr lang="ru-RU" sz="1800" b="0" i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67614" t="-1266" r="-702273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38849" t="-1266" r="-789209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09396" t="-1266" r="-636242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570677" t="-1266" r="-612782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62176" t="-1266" r="-322280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514218" t="-1266" r="-194787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648000" t="-1266" r="-105500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722705" t="-1266" r="-1932" b="-117722"/>
                          </a:stretch>
                        </a:blipFill>
                      </a:tcPr>
                    </a:tc>
                  </a:tr>
                  <a:tr h="4324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685656" y="1564226"/>
            <a:ext cx="5802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Таблица </a:t>
            </a:r>
            <a:r>
              <a:rPr lang="ru-RU" sz="2000" dirty="0"/>
              <a:t>4</a:t>
            </a:r>
            <a:r>
              <a:rPr lang="ru-RU" sz="2000" dirty="0" smtClean="0"/>
              <a:t>. </a:t>
            </a:r>
            <a:r>
              <a:rPr lang="ru-RU" sz="2000" dirty="0"/>
              <a:t>Исходные данные для эксперимента </a:t>
            </a:r>
            <a:r>
              <a:rPr lang="ru-RU" sz="2000" dirty="0" smtClean="0"/>
              <a:t>1.2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562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54679" y="5978730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68938" y="-85769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/>
              <a:t>Статистические эксперименты</a:t>
            </a:r>
            <a:endParaRPr lang="ru-RU" sz="5400" dirty="0"/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307312" y="615103"/>
            <a:ext cx="11790390" cy="431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потока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полусинхронного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продлевающимся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мертвым временем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23046" y="994833"/>
                <a:ext cx="10379884" cy="472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 smtClean="0">
                    <a:latin typeface="Cambria Math" panose="02040503050406030204" pitchFamily="18" charset="0"/>
                  </a:rPr>
                  <a:t>Введем случайные величины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 </a:t>
                </a:r>
                <a:endParaRPr lang="en-US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b="1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  <m:r>
                      <a:rPr lang="ru-RU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 smtClean="0"/>
                  <a:t>– </a:t>
                </a:r>
                <a:r>
                  <a:rPr lang="ru-RU" sz="2000" dirty="0"/>
                  <a:t>длительности интервала между событиями в наблюдаемом </a:t>
                </a:r>
                <a:r>
                  <a:rPr lang="ru-RU" sz="2000" dirty="0" smtClean="0"/>
                  <a:t>потоке, </a:t>
                </a:r>
                <a:endParaRPr lang="en-US" sz="2000" dirty="0" smtClean="0"/>
              </a:p>
              <a:p>
                <a:pPr algn="just"/>
                <a:r>
                  <a:rPr lang="en-US" sz="2000" b="1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𝛏</m:t>
                    </m:r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/>
                  <a:t>– </a:t>
                </a:r>
                <a:r>
                  <a:rPr lang="ru-RU" sz="2000" dirty="0" smtClean="0"/>
                  <a:t>период </a:t>
                </a:r>
                <a:r>
                  <a:rPr lang="ru-RU" sz="2000" dirty="0" err="1"/>
                  <a:t>ненаблюдаемости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потока, </a:t>
                </a:r>
                <a:endParaRPr lang="en-US" sz="2000" dirty="0" smtClean="0"/>
              </a:p>
              <a:p>
                <a:pPr algn="just"/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 smtClean="0"/>
                  <a:t> – длительност</a:t>
                </a:r>
                <a:r>
                  <a:rPr lang="ru-RU" sz="2000" dirty="0"/>
                  <a:t>ь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пребывания процесса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</a:rPr>
                  <a:t>, </a:t>
                </a:r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/>
                  <a:t>– </a:t>
                </a:r>
                <a:r>
                  <a:rPr lang="ru-RU" sz="2000" dirty="0" smtClean="0"/>
                  <a:t>длительность </a:t>
                </a:r>
                <a:r>
                  <a:rPr lang="ru-RU" sz="2000" dirty="0"/>
                  <a:t>пребывания процесса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algn="just"/>
                <a:r>
                  <a:rPr lang="ru-RU" sz="2000" dirty="0" smtClean="0">
                    <a:latin typeface="Cambria Math" panose="02040503050406030204" pitchFamily="18" charset="0"/>
                  </a:rPr>
                  <a:t>Проведем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>N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=100 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реализаций. В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>j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-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ой реализации,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 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имеем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L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 интервалов между событиями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, … 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Посчитаем значение оценки 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среднего случайной величины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</a:rPr>
                  <a:t> для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j</a:t>
                </a:r>
                <a:r>
                  <a:rPr lang="en-US" sz="2000" dirty="0">
                    <a:latin typeface="Cambria Math" panose="02040503050406030204" pitchFamily="18" charset="0"/>
                  </a:rPr>
                  <a:t>-</a:t>
                </a:r>
                <a:r>
                  <a:rPr lang="ru-RU" sz="2000" dirty="0">
                    <a:latin typeface="Cambria Math" panose="02040503050406030204" pitchFamily="18" charset="0"/>
                  </a:rPr>
                  <a:t>ой 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реализации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Далее посчитаем оценку среднего случайной величины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</a:rPr>
                  <a:t> по всем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>N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реализациям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𝛕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τ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.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 Аналогично 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</m:acc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	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;</a:t>
                </a:r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𝛏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. </a:t>
                </a:r>
              </a:p>
              <a:p>
                <a:pPr algn="just"/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ru-RU" sz="2000" dirty="0" smtClean="0">
                    <a:latin typeface="Cambria Math" panose="02040503050406030204" pitchFamily="18" charset="0"/>
                  </a:rPr>
                  <a:t>Характеристиками </a:t>
                </a:r>
                <a:r>
                  <a:rPr lang="ru-RU" sz="2000" dirty="0" smtClean="0">
                    <a:latin typeface="Cambria Math" panose="02040503050406030204" pitchFamily="18" charset="0"/>
                  </a:rPr>
                  <a:t>потока будем считать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𝛕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𝛏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46" y="994833"/>
                <a:ext cx="10379884" cy="4723729"/>
              </a:xfrm>
              <a:prstGeom prst="rect">
                <a:avLst/>
              </a:prstGeom>
              <a:blipFill rotWithShape="0">
                <a:blip r:embed="rId4"/>
                <a:stretch>
                  <a:fillRect l="-646" t="-645" r="-587" b="-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05665" y="3894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2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54679" y="5978730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68938" y="-25603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/>
              <a:t>Статистические эксперименты</a:t>
            </a:r>
            <a:endParaRPr lang="ru-RU" sz="5400" dirty="0"/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238125" y="662531"/>
            <a:ext cx="11790390" cy="431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Эксперимент 2</a:t>
            </a: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Установление стационарного режима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полусинхронного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продлевающимся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мертвым временем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0674" y="2971325"/>
            <a:ext cx="5662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Таблица </a:t>
            </a:r>
            <a:r>
              <a:rPr lang="en-US" sz="2000" dirty="0" smtClean="0"/>
              <a:t>7</a:t>
            </a:r>
            <a:r>
              <a:rPr lang="ru-RU" sz="2000" dirty="0" smtClean="0"/>
              <a:t>. Численные результаты эксперимента 2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Таблица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615448"/>
                  </p:ext>
                </p:extLst>
              </p:nvPr>
            </p:nvGraphicFramePr>
            <p:xfrm>
              <a:off x="1250836" y="3371435"/>
              <a:ext cx="10145019" cy="22034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0955"/>
                    <a:gridCol w="1160955"/>
                    <a:gridCol w="1036382"/>
                    <a:gridCol w="1160955"/>
                    <a:gridCol w="475271"/>
                    <a:gridCol w="1036382"/>
                    <a:gridCol w="1160955"/>
                    <a:gridCol w="475271"/>
                    <a:gridCol w="1160955"/>
                    <a:gridCol w="1316938"/>
                  </a:tblGrid>
                  <a:tr h="3862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300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2900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3000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3900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4000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67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𝛕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1,0403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1,0203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1,0322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1,0306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1,0305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1,0268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1,0291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12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𝛏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67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𝛈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0,5752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0,5872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0,577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0,5854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0,5872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0,5858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0,5802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56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𝛈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5,1510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4,9356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5,0463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5,0029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5,0004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4,9732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4,9801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Таблица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615448"/>
                  </p:ext>
                </p:extLst>
              </p:nvPr>
            </p:nvGraphicFramePr>
            <p:xfrm>
              <a:off x="1250836" y="3371435"/>
              <a:ext cx="10145019" cy="22034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0955"/>
                    <a:gridCol w="1160955"/>
                    <a:gridCol w="1036382"/>
                    <a:gridCol w="1160955"/>
                    <a:gridCol w="475271"/>
                    <a:gridCol w="1036382"/>
                    <a:gridCol w="1160955"/>
                    <a:gridCol w="475271"/>
                    <a:gridCol w="1160955"/>
                    <a:gridCol w="1316938"/>
                  </a:tblGrid>
                  <a:tr h="4114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524" t="-1471" r="-773822" b="-4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300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2900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3000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3900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4000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25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24" t="-100000" r="-773822" b="-344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1,0403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1,0203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1,0322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1,0306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1,0305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1,0268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1,0291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12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24" t="-170370" r="-773822" b="-1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25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24" t="-317391" r="-773822" b="-1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0,5752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0,5872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0,577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0,5854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0,5872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0,5858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0,5802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56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24" t="-384000" r="-773822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5,1510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4,9356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5,0463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5,0029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5,0004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4,9732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4,9801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817344"/>
                  </p:ext>
                </p:extLst>
              </p:nvPr>
            </p:nvGraphicFramePr>
            <p:xfrm>
              <a:off x="1250836" y="1576406"/>
              <a:ext cx="10145017" cy="912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8609"/>
                    <a:gridCol w="1035693"/>
                    <a:gridCol w="1030220"/>
                    <a:gridCol w="855414"/>
                    <a:gridCol w="783787"/>
                    <a:gridCol w="1363109"/>
                    <a:gridCol w="1397187"/>
                    <a:gridCol w="1329031"/>
                    <a:gridCol w="1421967"/>
                  </a:tblGrid>
                  <a:tr h="479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1" dirty="0" smtClean="0"/>
                                  <m:t>T</m:t>
                                </m:r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</a:tr>
                  <a:tr h="4324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,1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817344"/>
                  </p:ext>
                </p:extLst>
              </p:nvPr>
            </p:nvGraphicFramePr>
            <p:xfrm>
              <a:off x="1250836" y="1576406"/>
              <a:ext cx="10145017" cy="912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8609"/>
                    <a:gridCol w="1035693"/>
                    <a:gridCol w="1030220"/>
                    <a:gridCol w="855414"/>
                    <a:gridCol w="783787"/>
                    <a:gridCol w="1363109"/>
                    <a:gridCol w="1397187"/>
                    <a:gridCol w="1329031"/>
                    <a:gridCol w="1421967"/>
                  </a:tblGrid>
                  <a:tr h="4798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658" t="-1266" r="-998026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90000" t="-1266" r="-792353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91124" t="-1266" r="-697041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48936" t="-1266" r="-735461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94531" t="-1266" r="-710156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39732" t="-1266" r="-305804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28261" t="-1266" r="-197826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557339" t="-1266" r="-108716" b="-1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615021" t="-1266" r="-1717" b="-118987"/>
                          </a:stretch>
                        </a:blipFill>
                      </a:tcPr>
                    </a:tc>
                  </a:tr>
                  <a:tr h="4324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,1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6003205" y="1108941"/>
            <a:ext cx="539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Таблица </a:t>
            </a:r>
            <a:r>
              <a:rPr lang="en-US" sz="2000" dirty="0" smtClean="0"/>
              <a:t>6</a:t>
            </a:r>
            <a:r>
              <a:rPr lang="ru-RU" sz="2000" dirty="0" smtClean="0"/>
              <a:t>. </a:t>
            </a:r>
            <a:r>
              <a:rPr lang="ru-RU" sz="2000" dirty="0"/>
              <a:t>Исходные </a:t>
            </a:r>
            <a:r>
              <a:rPr lang="ru-RU" sz="2000" dirty="0" smtClean="0"/>
              <a:t>данные эксперимента 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70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85315" y="5978730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14</a:t>
            </a:fld>
            <a:endParaRPr lang="ru-RU" dirty="0"/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0" y="-138158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/>
              <a:t>Статистические эксперименты</a:t>
            </a:r>
            <a:endParaRPr lang="ru-RU" sz="5400" dirty="0"/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216130" y="512485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Эксперимент </a:t>
            </a:r>
            <a:r>
              <a:rPr lang="ru-RU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Установление стационарного режима</a:t>
            </a: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полусинхронного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продлевающимся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мертвым временем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838" y="1030191"/>
            <a:ext cx="4320000" cy="219346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88" y="1055473"/>
            <a:ext cx="4320000" cy="21600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8" y="3553879"/>
            <a:ext cx="4320000" cy="216000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88" y="3558977"/>
            <a:ext cx="4320000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0838" y="3116777"/>
                <a:ext cx="4473084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Рис. </a:t>
                </a:r>
                <a:r>
                  <a:rPr lang="en-US" sz="2000" dirty="0" smtClean="0"/>
                  <a:t>5</a:t>
                </a:r>
                <a:r>
                  <a:rPr lang="ru-RU" sz="2000" dirty="0" smtClean="0"/>
                  <a:t>. График зависимости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𝛕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ru-RU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8" y="3116777"/>
                <a:ext cx="4473084" cy="408445"/>
              </a:xfrm>
              <a:prstGeom prst="rect">
                <a:avLst/>
              </a:prstGeom>
              <a:blipFill rotWithShape="0">
                <a:blip r:embed="rId8"/>
                <a:stretch>
                  <a:fillRect l="-1362" t="-8955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83288" y="3121931"/>
                <a:ext cx="4477508" cy="441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Рис. </a:t>
                </a:r>
                <a:r>
                  <a:rPr lang="en-US" sz="2000" dirty="0" smtClean="0"/>
                  <a:t>6</a:t>
                </a:r>
                <a:r>
                  <a:rPr lang="ru-RU" sz="2000" dirty="0" smtClean="0"/>
                  <a:t>. </a:t>
                </a:r>
                <a:r>
                  <a:rPr lang="ru-RU" sz="2000" dirty="0"/>
                  <a:t>График </a:t>
                </a:r>
                <a:r>
                  <a:rPr lang="ru-RU" sz="2000" dirty="0" smtClean="0"/>
                  <a:t>зависимости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𝛏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88" y="3121931"/>
                <a:ext cx="4477508" cy="441724"/>
              </a:xfrm>
              <a:prstGeom prst="rect">
                <a:avLst/>
              </a:prstGeom>
              <a:blipFill rotWithShape="0">
                <a:blip r:embed="rId9"/>
                <a:stretch>
                  <a:fillRect l="-1499" t="-5479" b="-20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50838" y="5498177"/>
                <a:ext cx="4617226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Рис. </a:t>
                </a:r>
                <a:r>
                  <a:rPr lang="en-US" sz="2000" dirty="0"/>
                  <a:t>7</a:t>
                </a:r>
                <a:r>
                  <a:rPr lang="ru-RU" sz="2000" dirty="0" smtClean="0"/>
                  <a:t>. График зависимости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ru-RU" sz="14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8" y="5498177"/>
                <a:ext cx="4617226" cy="408445"/>
              </a:xfrm>
              <a:prstGeom prst="rect">
                <a:avLst/>
              </a:prstGeom>
              <a:blipFill rotWithShape="0">
                <a:blip r:embed="rId10"/>
                <a:stretch>
                  <a:fillRect l="-1319" t="-8955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79741" y="5556517"/>
                <a:ext cx="4623189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Рис. </a:t>
                </a:r>
                <a:r>
                  <a:rPr lang="en-US" sz="2000" dirty="0" smtClean="0"/>
                  <a:t>8</a:t>
                </a:r>
                <a:r>
                  <a:rPr lang="ru-RU" sz="2000" dirty="0" smtClean="0"/>
                  <a:t>. </a:t>
                </a:r>
                <a:r>
                  <a:rPr lang="ru-RU" sz="2000" dirty="0"/>
                  <a:t>График </a:t>
                </a:r>
                <a:r>
                  <a:rPr lang="ru-RU" sz="2000" dirty="0" smtClean="0"/>
                  <a:t>зависимости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41" y="5556517"/>
                <a:ext cx="4623189" cy="408445"/>
              </a:xfrm>
              <a:prstGeom prst="rect">
                <a:avLst/>
              </a:prstGeom>
              <a:blipFill rotWithShape="0">
                <a:blip r:embed="rId11"/>
                <a:stretch>
                  <a:fillRect l="-1318" t="-8955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85315" y="5978730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0" y="122973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/>
              <a:t>Статистические эксперименты</a:t>
            </a:r>
            <a:endParaRPr lang="ru-RU" sz="5400" dirty="0"/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216129" y="852612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Эксперимент 3</a:t>
            </a: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Зависимость </a:t>
            </a: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 потока от длительности мертвого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времени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полусинхронного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продлевающимся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мертвым временем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780833"/>
                  </p:ext>
                </p:extLst>
              </p:nvPr>
            </p:nvGraphicFramePr>
            <p:xfrm>
              <a:off x="1482363" y="3344373"/>
              <a:ext cx="9360001" cy="2447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92183"/>
                    <a:gridCol w="992183"/>
                    <a:gridCol w="873561"/>
                    <a:gridCol w="929686"/>
                    <a:gridCol w="665702"/>
                    <a:gridCol w="952641"/>
                    <a:gridCol w="881860"/>
                    <a:gridCol w="454253"/>
                    <a:gridCol w="872644"/>
                    <a:gridCol w="872644"/>
                    <a:gridCol w="872644"/>
                  </a:tblGrid>
                  <a:tr h="3807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i="1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ru-RU" sz="1800" i="1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0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𝛕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1,0283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1,1425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1,4191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2,1771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2,4380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3,7581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4,1974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4,6929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284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𝛏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0,2225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0,3532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1,2675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1,5206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2,4590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3,2843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3,7799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284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𝛈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0,5830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0,5864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0,5843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0,5820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0,5829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0,5839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0,5892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0,5866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284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𝛈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5,0235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4,9966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4,9906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5,0083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4,9805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5,0080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5,0047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5,0358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780833"/>
                  </p:ext>
                </p:extLst>
              </p:nvPr>
            </p:nvGraphicFramePr>
            <p:xfrm>
              <a:off x="1482363" y="3344373"/>
              <a:ext cx="9360001" cy="2447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92183"/>
                    <a:gridCol w="992183"/>
                    <a:gridCol w="873561"/>
                    <a:gridCol w="929686"/>
                    <a:gridCol w="665702"/>
                    <a:gridCol w="952641"/>
                    <a:gridCol w="881860"/>
                    <a:gridCol w="454253"/>
                    <a:gridCol w="872644"/>
                    <a:gridCol w="872644"/>
                    <a:gridCol w="872644"/>
                  </a:tblGrid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i="1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ru-RU" sz="1800" i="1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04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13" t="-93243" r="-844785" b="-3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1,0283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1,1425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1,4191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2,1771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2,4380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3,7581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4,1974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4,6929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284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13" t="-164368" r="-844785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0,1054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0,2225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0,3532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1,2675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1,5206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2,4590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3,2843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3,7799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284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13" t="-264368" r="-844785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0,5830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0,5864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0,5843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0,5820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0,5829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0,5839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0,5892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0,5866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2840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13" t="-364368" r="-844785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5,0235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4,9966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4,9906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5,0083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4,9805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5,0080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5,0047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5,0358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Прямоугольник 7"/>
          <p:cNvSpPr/>
          <p:nvPr/>
        </p:nvSpPr>
        <p:spPr>
          <a:xfrm>
            <a:off x="5218609" y="2926328"/>
            <a:ext cx="5662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Таблица 9</a:t>
            </a:r>
            <a:r>
              <a:rPr lang="ru-RU" sz="2000" dirty="0" smtClean="0"/>
              <a:t>. </a:t>
            </a:r>
            <a:r>
              <a:rPr lang="ru-RU" sz="2000" dirty="0"/>
              <a:t>Численные результаты эксперимента </a:t>
            </a:r>
            <a:r>
              <a:rPr lang="en-US" sz="2000" dirty="0" smtClean="0"/>
              <a:t>2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417149"/>
                  </p:ext>
                </p:extLst>
              </p:nvPr>
            </p:nvGraphicFramePr>
            <p:xfrm>
              <a:off x="1443861" y="1835882"/>
              <a:ext cx="9398502" cy="912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0278"/>
                    <a:gridCol w="959482"/>
                    <a:gridCol w="954412"/>
                    <a:gridCol w="792469"/>
                    <a:gridCol w="726113"/>
                    <a:gridCol w="1262805"/>
                    <a:gridCol w="1294376"/>
                    <a:gridCol w="1231235"/>
                    <a:gridCol w="1317332"/>
                  </a:tblGrid>
                  <a:tr h="4798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</a:tr>
                  <a:tr h="4324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+mn-ea"/>
                              <a:cs typeface="+mn-cs"/>
                            </a:rPr>
                            <a:t>3000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417149"/>
                  </p:ext>
                </p:extLst>
              </p:nvPr>
            </p:nvGraphicFramePr>
            <p:xfrm>
              <a:off x="1443861" y="1835882"/>
              <a:ext cx="9398502" cy="912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0278"/>
                    <a:gridCol w="959482"/>
                    <a:gridCol w="954412"/>
                    <a:gridCol w="792469"/>
                    <a:gridCol w="726113"/>
                    <a:gridCol w="1262805"/>
                    <a:gridCol w="1294376"/>
                    <a:gridCol w="1231235"/>
                    <a:gridCol w="1317332"/>
                  </a:tblGrid>
                  <a:tr h="4798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709" t="-1266" r="-997163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89873" t="-1266" r="-789873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92308" t="-1266" r="-700000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48092" t="-1266" r="-733588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93277" t="-1266" r="-707563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41063" t="-1266" r="-306763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28638" t="-1266" r="-198122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557426" t="-1266" r="-108911" b="-1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614815" t="-1266" r="-1852" b="-117722"/>
                          </a:stretch>
                        </a:blipFill>
                      </a:tcPr>
                    </a:tc>
                  </a:tr>
                  <a:tr h="4324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+mn-lt"/>
                              <a:ea typeface="+mn-ea"/>
                              <a:cs typeface="+mn-cs"/>
                            </a:rPr>
                            <a:t>3000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7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5271829" y="1450096"/>
            <a:ext cx="560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Таблица 8. </a:t>
            </a:r>
            <a:r>
              <a:rPr lang="ru-RU" sz="2000" dirty="0"/>
              <a:t>Исходные данные для эксперимента 3</a:t>
            </a:r>
          </a:p>
        </p:txBody>
      </p:sp>
    </p:spTree>
    <p:extLst>
      <p:ext uri="{BB962C8B-B14F-4D97-AF65-F5344CB8AC3E}">
        <p14:creationId xmlns:p14="http://schemas.microsoft.com/office/powerpoint/2010/main" val="29430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60856" y="6054706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48315" y="-149405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/>
              <a:t>Статистические эксперименты</a:t>
            </a:r>
            <a:endParaRPr lang="ru-RU" sz="5400" dirty="0"/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-176842" y="562244"/>
            <a:ext cx="12579077" cy="63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Эксперимент 3</a:t>
            </a: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Зависимость характеристик потока от длительности времени ненаблюдения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полусинхронного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продлевающимся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мертвым временем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8" y="1092765"/>
            <a:ext cx="4320000" cy="216000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50" y="1113446"/>
            <a:ext cx="4320000" cy="216000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7" y="3443954"/>
            <a:ext cx="4320000" cy="216000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50" y="3443954"/>
            <a:ext cx="4320000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82096" y="3079278"/>
                <a:ext cx="4311758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Рис. </a:t>
                </a:r>
                <a:r>
                  <a:rPr lang="en-US" sz="2000" dirty="0" smtClean="0"/>
                  <a:t>9</a:t>
                </a:r>
                <a:r>
                  <a:rPr lang="ru-RU" sz="2000" dirty="0" smtClean="0"/>
                  <a:t>. График зависимости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𝛕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 </a:t>
                </a:r>
                <a:r>
                  <a:rPr lang="en-US" sz="2000" i="1" dirty="0" smtClean="0"/>
                  <a:t>T</a:t>
                </a:r>
                <a:r>
                  <a:rPr lang="ru-RU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96" y="3079278"/>
                <a:ext cx="4311758" cy="408445"/>
              </a:xfrm>
              <a:prstGeom prst="rect">
                <a:avLst/>
              </a:prstGeom>
              <a:blipFill rotWithShape="0">
                <a:blip r:embed="rId8"/>
                <a:stretch>
                  <a:fillRect l="-1414" t="-8955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56549" y="3079278"/>
                <a:ext cx="4446025" cy="441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Рис. </a:t>
                </a:r>
                <a:r>
                  <a:rPr lang="en-US" sz="2000" dirty="0" smtClean="0"/>
                  <a:t>10</a:t>
                </a:r>
                <a:r>
                  <a:rPr lang="ru-RU" sz="2000" dirty="0" smtClean="0"/>
                  <a:t>. </a:t>
                </a:r>
                <a:r>
                  <a:rPr lang="ru-RU" sz="2000" dirty="0"/>
                  <a:t>График </a:t>
                </a:r>
                <a:r>
                  <a:rPr lang="ru-RU" sz="2000" dirty="0" smtClean="0"/>
                  <a:t>зависимости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𝛏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 </a:t>
                </a:r>
                <a:r>
                  <a:rPr lang="en-US" sz="2000" i="1" dirty="0"/>
                  <a:t>T</a:t>
                </a:r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3079278"/>
                <a:ext cx="4446025" cy="441724"/>
              </a:xfrm>
              <a:prstGeom prst="rect">
                <a:avLst/>
              </a:prstGeom>
              <a:blipFill rotWithShape="0">
                <a:blip r:embed="rId9"/>
                <a:stretch>
                  <a:fillRect l="-1509" t="-5479" b="-20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50837" y="5399731"/>
                <a:ext cx="4657557" cy="419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Рис. </a:t>
                </a:r>
                <a:r>
                  <a:rPr lang="en-US" sz="2000" dirty="0" smtClean="0"/>
                  <a:t>1</a:t>
                </a:r>
                <a:r>
                  <a:rPr lang="ru-RU" sz="2000" dirty="0" smtClean="0"/>
                  <a:t>1. </a:t>
                </a:r>
                <a:r>
                  <a:rPr lang="ru-RU" sz="2000" dirty="0"/>
                  <a:t>График </a:t>
                </a:r>
                <a:r>
                  <a:rPr lang="ru-RU" sz="2000" dirty="0" smtClean="0"/>
                  <a:t>зависимости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от</a:t>
                </a:r>
                <a:r>
                  <a:rPr lang="en-US" sz="2000" dirty="0" smtClean="0"/>
                  <a:t> </a:t>
                </a:r>
                <a:r>
                  <a:rPr lang="en-US" sz="2000" i="1" dirty="0"/>
                  <a:t>T</a:t>
                </a:r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7" y="5399731"/>
                <a:ext cx="4657557" cy="419346"/>
              </a:xfrm>
              <a:prstGeom prst="rect">
                <a:avLst/>
              </a:prstGeom>
              <a:blipFill rotWithShape="0">
                <a:blip r:embed="rId10"/>
                <a:stretch>
                  <a:fillRect l="-1309" t="-8696" b="-23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56549" y="5399730"/>
                <a:ext cx="4591706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Рис. </a:t>
                </a:r>
                <a:r>
                  <a:rPr lang="en-US" sz="2000" dirty="0" smtClean="0"/>
                  <a:t>1</a:t>
                </a:r>
                <a:r>
                  <a:rPr lang="ru-RU" sz="2000" dirty="0" smtClean="0"/>
                  <a:t>2. </a:t>
                </a:r>
                <a:r>
                  <a:rPr lang="ru-RU" sz="2000" dirty="0"/>
                  <a:t>График </a:t>
                </a:r>
                <a:r>
                  <a:rPr lang="ru-RU" sz="2000" dirty="0" smtClean="0"/>
                  <a:t>зависимости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 </a:t>
                </a:r>
                <a:r>
                  <a:rPr lang="en-US" sz="2000" i="1" dirty="0"/>
                  <a:t>T</a:t>
                </a:r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5399730"/>
                <a:ext cx="4591706" cy="408445"/>
              </a:xfrm>
              <a:prstGeom prst="rect">
                <a:avLst/>
              </a:prstGeom>
              <a:blipFill rotWithShape="0">
                <a:blip r:embed="rId11"/>
                <a:stretch>
                  <a:fillRect l="-1461" t="-8955" b="-2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6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85315" y="5978730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17</a:t>
            </a:fld>
            <a:endParaRPr lang="ru-RU" dirty="0"/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39" y="-13327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/>
              <a:t>Статистические эксперименты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1"/>
              <p:cNvSpPr txBox="1">
                <a:spLocks/>
              </p:cNvSpPr>
              <p:nvPr/>
            </p:nvSpPr>
            <p:spPr>
              <a:xfrm>
                <a:off x="157939" y="581940"/>
                <a:ext cx="11812385" cy="63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Tx/>
                  <a:buFontTx/>
                  <a:buNone/>
                  <a:defRPr sz="2700" kern="1200">
                    <a:solidFill>
                      <a:srgbClr val="535353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ru-RU" sz="32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Эксперимент </a:t>
                </a:r>
                <a:r>
                  <a:rPr lang="ru-RU" sz="32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r>
                  <a:rPr lang="ru-RU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Зависимость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Shap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9" y="581940"/>
                <a:ext cx="11812385" cy="631337"/>
              </a:xfrm>
              <a:prstGeom prst="rect">
                <a:avLst/>
              </a:prstGeom>
              <a:blipFill rotWithShape="0">
                <a:blip r:embed="rId3"/>
                <a:stretch>
                  <a:fillRect t="-17308" b="-18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1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полусинхронного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продлевающимся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мертвым временем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426450"/>
                  </p:ext>
                </p:extLst>
              </p:nvPr>
            </p:nvGraphicFramePr>
            <p:xfrm>
              <a:off x="384787" y="3182977"/>
              <a:ext cx="5625021" cy="7166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5193"/>
                    <a:gridCol w="565193"/>
                    <a:gridCol w="654907"/>
                    <a:gridCol w="654907"/>
                    <a:gridCol w="565193"/>
                    <a:gridCol w="654907"/>
                    <a:gridCol w="654907"/>
                    <a:gridCol w="654907"/>
                    <a:gridCol w="654907"/>
                  </a:tblGrid>
                  <a:tr h="3228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3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𝛈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0,895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0,679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0,549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0,313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0,279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0,255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0,235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426450"/>
                  </p:ext>
                </p:extLst>
              </p:nvPr>
            </p:nvGraphicFramePr>
            <p:xfrm>
              <a:off x="384787" y="3182977"/>
              <a:ext cx="5625021" cy="7166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5193"/>
                    <a:gridCol w="565193"/>
                    <a:gridCol w="654907"/>
                    <a:gridCol w="654907"/>
                    <a:gridCol w="565193"/>
                    <a:gridCol w="654907"/>
                    <a:gridCol w="654907"/>
                    <a:gridCol w="654907"/>
                    <a:gridCol w="654907"/>
                  </a:tblGrid>
                  <a:tr h="3228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075" t="-1887" r="-897849" b="-1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38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075" t="-83077" r="-897849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0,895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0,679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0,549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0,313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0,279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0,255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0,235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121800"/>
                  </p:ext>
                </p:extLst>
              </p:nvPr>
            </p:nvGraphicFramePr>
            <p:xfrm>
              <a:off x="6178468" y="3170811"/>
              <a:ext cx="5682019" cy="695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1424"/>
                    <a:gridCol w="641424"/>
                    <a:gridCol w="641424"/>
                    <a:gridCol w="641424"/>
                    <a:gridCol w="638493"/>
                    <a:gridCol w="553558"/>
                    <a:gridCol w="641424"/>
                    <a:gridCol w="641424"/>
                    <a:gridCol w="641424"/>
                  </a:tblGrid>
                  <a:tr h="341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3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𝛈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2,066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1,590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1,277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0,721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0,655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0,596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0,546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121800"/>
                  </p:ext>
                </p:extLst>
              </p:nvPr>
            </p:nvGraphicFramePr>
            <p:xfrm>
              <a:off x="6178468" y="3170811"/>
              <a:ext cx="5682019" cy="695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1424"/>
                    <a:gridCol w="641424"/>
                    <a:gridCol w="641424"/>
                    <a:gridCol w="641424"/>
                    <a:gridCol w="638493"/>
                    <a:gridCol w="553558"/>
                    <a:gridCol w="641424"/>
                    <a:gridCol w="641424"/>
                    <a:gridCol w="641424"/>
                  </a:tblGrid>
                  <a:tr h="3412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6"/>
                          <a:stretch>
                            <a:fillRect l="-952" t="-1786" r="-792381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38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6"/>
                          <a:stretch>
                            <a:fillRect l="-952" t="-96610" r="-792381" b="-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2,066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1,590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1,277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…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0,721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0,655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0,596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0,546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Рисунок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8" y="4024883"/>
            <a:ext cx="5400000" cy="144000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05" y="4024883"/>
            <a:ext cx="5400000" cy="14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16751" y="5294115"/>
                <a:ext cx="5005454" cy="71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Рис. </a:t>
                </a:r>
                <a:r>
                  <a:rPr lang="en-US" sz="2000" dirty="0" smtClean="0"/>
                  <a:t>1</a:t>
                </a:r>
                <a:r>
                  <a:rPr lang="ru-RU" sz="2000" dirty="0" smtClean="0"/>
                  <a:t>4. </a:t>
                </a:r>
                <a:r>
                  <a:rPr lang="ru-RU" sz="2000" dirty="0"/>
                  <a:t>График </a:t>
                </a:r>
                <a:r>
                  <a:rPr lang="ru-RU" sz="2000" dirty="0" smtClean="0"/>
                  <a:t>зависимости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(</a:t>
                </a:r>
                <a:r>
                  <a:rPr lang="ru-RU" sz="2000" dirty="0" smtClean="0"/>
                  <a:t>случай</a:t>
                </a:r>
                <a:r>
                  <a:rPr lang="en-US" sz="2000" dirty="0" smtClean="0"/>
                  <a:t> 2)</a:t>
                </a:r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751" y="5294115"/>
                <a:ext cx="5005454" cy="716222"/>
              </a:xfrm>
              <a:prstGeom prst="rect">
                <a:avLst/>
              </a:prstGeom>
              <a:blipFill rotWithShape="0">
                <a:blip r:embed="rId9"/>
                <a:stretch>
                  <a:fillRect t="-5085" b="-13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3202" y="5299311"/>
                <a:ext cx="4643168" cy="71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Рис. </a:t>
                </a:r>
                <a:r>
                  <a:rPr lang="en-US" sz="2000" dirty="0" smtClean="0"/>
                  <a:t>1</a:t>
                </a:r>
                <a:r>
                  <a:rPr lang="ru-RU" sz="2000" dirty="0" smtClean="0"/>
                  <a:t>3. График зависимости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(</a:t>
                </a:r>
                <a:r>
                  <a:rPr lang="ru-RU" sz="2000" dirty="0" smtClean="0"/>
                  <a:t>случай</a:t>
                </a:r>
                <a:r>
                  <a:rPr lang="en-US" sz="2000" dirty="0" smtClean="0"/>
                  <a:t> 1)</a:t>
                </a:r>
                <a:endParaRPr lang="ru-RU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2" y="5299311"/>
                <a:ext cx="4643168" cy="716222"/>
              </a:xfrm>
              <a:prstGeom prst="rect">
                <a:avLst/>
              </a:prstGeom>
              <a:blipFill rotWithShape="0">
                <a:blip r:embed="rId10"/>
                <a:stretch>
                  <a:fillRect t="-5085" b="-13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384787" y="2526525"/>
            <a:ext cx="5399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Таблица </a:t>
            </a:r>
            <a:r>
              <a:rPr lang="ru-RU" sz="2000" dirty="0" smtClean="0"/>
              <a:t>12. </a:t>
            </a:r>
            <a:r>
              <a:rPr lang="ru-RU" sz="2000" dirty="0"/>
              <a:t>Численные результаты эксперимента </a:t>
            </a:r>
            <a:r>
              <a:rPr lang="en-US" sz="2000" dirty="0" smtClean="0"/>
              <a:t>3 </a:t>
            </a:r>
            <a:r>
              <a:rPr lang="en-US" sz="2000" dirty="0"/>
              <a:t>(</a:t>
            </a:r>
            <a:r>
              <a:rPr lang="ru-RU" sz="2000" dirty="0"/>
              <a:t>случай</a:t>
            </a:r>
            <a:r>
              <a:rPr lang="en-US" sz="2000" dirty="0"/>
              <a:t> 1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16751" y="2520191"/>
            <a:ext cx="53304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Таблица </a:t>
            </a:r>
            <a:r>
              <a:rPr lang="ru-RU" sz="2000" dirty="0" smtClean="0"/>
              <a:t>13. </a:t>
            </a:r>
            <a:r>
              <a:rPr lang="ru-RU" sz="2000" dirty="0"/>
              <a:t>Численные результаты эксперимента </a:t>
            </a:r>
            <a:r>
              <a:rPr lang="en-US" sz="2000" dirty="0"/>
              <a:t>3 (</a:t>
            </a:r>
            <a:r>
              <a:rPr lang="ru-RU" sz="2000" dirty="0"/>
              <a:t>случай</a:t>
            </a:r>
            <a:r>
              <a:rPr lang="en-US" sz="2000" dirty="0"/>
              <a:t> </a:t>
            </a:r>
            <a:r>
              <a:rPr lang="en-US" sz="2000" dirty="0" smtClean="0"/>
              <a:t>2)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957350"/>
                  </p:ext>
                </p:extLst>
              </p:nvPr>
            </p:nvGraphicFramePr>
            <p:xfrm>
              <a:off x="1007018" y="1726853"/>
              <a:ext cx="4155533" cy="753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788"/>
                    <a:gridCol w="1053483"/>
                    <a:gridCol w="1002094"/>
                    <a:gridCol w="1072168"/>
                  </a:tblGrid>
                  <a:tr h="388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4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4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marL="68580" marR="68580" marT="0" marB="0" anchor="ctr"/>
                    </a:tc>
                  </a:tr>
                  <a:tr h="3498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957350"/>
                  </p:ext>
                </p:extLst>
              </p:nvPr>
            </p:nvGraphicFramePr>
            <p:xfrm>
              <a:off x="1007018" y="1726853"/>
              <a:ext cx="4155533" cy="753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788"/>
                    <a:gridCol w="1053483"/>
                    <a:gridCol w="1002094"/>
                    <a:gridCol w="1072168"/>
                  </a:tblGrid>
                  <a:tr h="388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592" t="-1563" r="-30650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98266" t="-1563" r="-199422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209146" t="-1563" r="-110366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288068" t="-1563" r="-2841" b="-12187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637317"/>
                  </p:ext>
                </p:extLst>
              </p:nvPr>
            </p:nvGraphicFramePr>
            <p:xfrm>
              <a:off x="6744438" y="1724448"/>
              <a:ext cx="4155533" cy="753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788"/>
                    <a:gridCol w="1053483"/>
                    <a:gridCol w="1002094"/>
                    <a:gridCol w="1072168"/>
                  </a:tblGrid>
                  <a:tr h="388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4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4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marL="68580" marR="68580" marT="0" marB="0" anchor="ctr"/>
                    </a:tc>
                  </a:tr>
                  <a:tr h="3498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637317"/>
                  </p:ext>
                </p:extLst>
              </p:nvPr>
            </p:nvGraphicFramePr>
            <p:xfrm>
              <a:off x="6744438" y="1724448"/>
              <a:ext cx="4155533" cy="753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788"/>
                    <a:gridCol w="1053483"/>
                    <a:gridCol w="1002094"/>
                    <a:gridCol w="1072168"/>
                  </a:tblGrid>
                  <a:tr h="388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2"/>
                          <a:stretch>
                            <a:fillRect l="-592" t="-1563" r="-30650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2"/>
                          <a:stretch>
                            <a:fillRect l="-98266" t="-1563" r="-199422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2"/>
                          <a:stretch>
                            <a:fillRect l="-207879" t="-1563" r="-109091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2"/>
                          <a:stretch>
                            <a:fillRect l="-288636" t="-1563" r="-2273" b="-12187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0,7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0,3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Прямоугольник 21"/>
          <p:cNvSpPr/>
          <p:nvPr/>
        </p:nvSpPr>
        <p:spPr>
          <a:xfrm>
            <a:off x="315806" y="1059465"/>
            <a:ext cx="5399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Таблица </a:t>
            </a:r>
            <a:r>
              <a:rPr lang="ru-RU" sz="2000" dirty="0" smtClean="0"/>
              <a:t>10. Исходные значения вероятностей эксперимент 4 </a:t>
            </a:r>
            <a:r>
              <a:rPr lang="en-US" sz="2000" dirty="0" smtClean="0"/>
              <a:t>(</a:t>
            </a:r>
            <a:r>
              <a:rPr lang="ru-RU" sz="2000" dirty="0"/>
              <a:t>случай</a:t>
            </a:r>
            <a:r>
              <a:rPr lang="en-US" sz="2000" dirty="0"/>
              <a:t> 1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002933" y="1031285"/>
            <a:ext cx="5399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Таблица </a:t>
            </a:r>
            <a:r>
              <a:rPr lang="ru-RU" sz="2000" dirty="0" smtClean="0"/>
              <a:t>11. Исходные значения вероятностей эксперимент 4 </a:t>
            </a:r>
            <a:r>
              <a:rPr lang="en-US" sz="2000" dirty="0" smtClean="0"/>
              <a:t>(</a:t>
            </a:r>
            <a:r>
              <a:rPr lang="ru-RU" sz="2000" dirty="0"/>
              <a:t>случай</a:t>
            </a:r>
            <a:r>
              <a:rPr lang="en-US" sz="2000" dirty="0"/>
              <a:t> </a:t>
            </a:r>
            <a:r>
              <a:rPr lang="ru-RU" sz="2000" dirty="0" smtClean="0"/>
              <a:t>2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156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85315" y="5978730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 smtClean="0"/>
              <a:t>18</a:t>
            </a:fld>
            <a:endParaRPr lang="ru-RU" dirty="0"/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0" y="-120961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/>
              <a:t>Статистические эксперименты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1"/>
              <p:cNvSpPr txBox="1">
                <a:spLocks/>
              </p:cNvSpPr>
              <p:nvPr/>
            </p:nvSpPr>
            <p:spPr>
              <a:xfrm>
                <a:off x="157940" y="579478"/>
                <a:ext cx="11812385" cy="63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SzTx/>
                  <a:buFontTx/>
                  <a:buNone/>
                  <a:defRPr sz="2700" kern="1200">
                    <a:solidFill>
                      <a:srgbClr val="535353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ru-RU" sz="32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Эксперимент 5</a:t>
                </a:r>
                <a:r>
                  <a:rPr lang="ru-RU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r>
                  <a:rPr lang="ru-RU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Зависимость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3200" dirty="0"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hap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0" y="579478"/>
                <a:ext cx="11812385" cy="631337"/>
              </a:xfrm>
              <a:prstGeom prst="rect">
                <a:avLst/>
              </a:prstGeom>
              <a:blipFill rotWithShape="0">
                <a:blip r:embed="rId3"/>
                <a:stretch>
                  <a:fillRect t="-17308" b="-18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1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полусинхронного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schemeClr val="bg1">
                    <a:lumMod val="50000"/>
                  </a:schemeClr>
                </a:solidFill>
              </a:rPr>
              <a:t>продлевающимся</a:t>
            </a:r>
            <a:r>
              <a:rPr lang="ru-RU" sz="1200" b="1" dirty="0">
                <a:solidFill>
                  <a:schemeClr val="bg1">
                    <a:lumMod val="50000"/>
                  </a:schemeClr>
                </a:solidFill>
              </a:rPr>
              <a:t> мертвым временем</a:t>
            </a:r>
            <a:endParaRPr lang="ru-RU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7818" y="2232213"/>
            <a:ext cx="392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ru-RU" dirty="0" smtClean="0"/>
              <a:t>15. </a:t>
            </a:r>
            <a:r>
              <a:rPr lang="ru-RU" dirty="0"/>
              <a:t>Численные </a:t>
            </a:r>
            <a:r>
              <a:rPr lang="ru-RU" dirty="0" smtClean="0"/>
              <a:t>результаты эксперимента 5 </a:t>
            </a:r>
            <a:r>
              <a:rPr lang="en-US" dirty="0"/>
              <a:t>(</a:t>
            </a:r>
            <a:r>
              <a:rPr lang="ru-RU" dirty="0"/>
              <a:t>случай</a:t>
            </a:r>
            <a:r>
              <a:rPr lang="en-US" dirty="0"/>
              <a:t> 1)</a:t>
            </a:r>
            <a:endParaRPr lang="ru-RU" dirty="0"/>
          </a:p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929045" y="5237527"/>
                <a:ext cx="4712539" cy="71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Рис. </a:t>
                </a:r>
                <a:r>
                  <a:rPr lang="en-US" sz="2000" dirty="0" smtClean="0"/>
                  <a:t>1</a:t>
                </a:r>
                <a:r>
                  <a:rPr lang="ru-RU" sz="2000" dirty="0" smtClean="0"/>
                  <a:t>6. </a:t>
                </a:r>
                <a:r>
                  <a:rPr lang="ru-RU" sz="2000" dirty="0"/>
                  <a:t>График </a:t>
                </a:r>
                <a:r>
                  <a:rPr lang="ru-RU" sz="2000" dirty="0" smtClean="0"/>
                  <a:t>зависимости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случай</a:t>
                </a:r>
                <a:r>
                  <a:rPr lang="en-US" sz="2000" dirty="0"/>
                  <a:t> </a:t>
                </a:r>
                <a:r>
                  <a:rPr lang="ru-RU" sz="2000" dirty="0"/>
                  <a:t>2</a:t>
                </a:r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045" y="5237527"/>
                <a:ext cx="4712539" cy="716222"/>
              </a:xfrm>
              <a:prstGeom prst="rect">
                <a:avLst/>
              </a:prstGeom>
              <a:blipFill rotWithShape="0">
                <a:blip r:embed="rId5"/>
                <a:stretch>
                  <a:fillRect t="-5085" b="-13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40308" y="5243263"/>
                <a:ext cx="4902510" cy="71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Рис. </a:t>
                </a:r>
                <a:r>
                  <a:rPr lang="en-US" sz="2000" dirty="0" smtClean="0"/>
                  <a:t>1</a:t>
                </a:r>
                <a:r>
                  <a:rPr lang="ru-RU" sz="2000" dirty="0" smtClean="0"/>
                  <a:t>5. </a:t>
                </a:r>
                <a:r>
                  <a:rPr lang="ru-RU" sz="2000" dirty="0"/>
                  <a:t>График </a:t>
                </a:r>
                <a:r>
                  <a:rPr lang="ru-RU" sz="2000" dirty="0" smtClean="0"/>
                  <a:t>зависимости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случай</a:t>
                </a:r>
                <a:r>
                  <a:rPr lang="en-US" sz="2000" dirty="0"/>
                  <a:t> 1)</a:t>
                </a:r>
                <a:endParaRPr lang="ru-RU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8" y="5243263"/>
                <a:ext cx="4902510" cy="716222"/>
              </a:xfrm>
              <a:prstGeom prst="rect">
                <a:avLst/>
              </a:prstGeom>
              <a:blipFill rotWithShape="0">
                <a:blip r:embed="rId6"/>
                <a:stretch>
                  <a:fillRect t="-5085" b="-13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4823501"/>
                  </p:ext>
                </p:extLst>
              </p:nvPr>
            </p:nvGraphicFramePr>
            <p:xfrm>
              <a:off x="629778" y="2873911"/>
              <a:ext cx="5116630" cy="8418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6398"/>
                    <a:gridCol w="641875"/>
                    <a:gridCol w="587141"/>
                    <a:gridCol w="578338"/>
                    <a:gridCol w="434991"/>
                    <a:gridCol w="605205"/>
                    <a:gridCol w="567379"/>
                    <a:gridCol w="626666"/>
                    <a:gridCol w="498637"/>
                  </a:tblGrid>
                  <a:tr h="3337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ru-RU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0,02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0,07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0,08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081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𝛈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100,43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49,45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33,10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14,29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12,73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11,23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9,96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4823501"/>
                  </p:ext>
                </p:extLst>
              </p:nvPr>
            </p:nvGraphicFramePr>
            <p:xfrm>
              <a:off x="629778" y="2873911"/>
              <a:ext cx="5116630" cy="8418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6398"/>
                    <a:gridCol w="641875"/>
                    <a:gridCol w="587141"/>
                    <a:gridCol w="578338"/>
                    <a:gridCol w="434991"/>
                    <a:gridCol w="605205"/>
                    <a:gridCol w="567379"/>
                    <a:gridCol w="626666"/>
                    <a:gridCol w="498637"/>
                  </a:tblGrid>
                  <a:tr h="33374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7"/>
                          <a:stretch>
                            <a:fillRect l="-1053" t="-1818" r="-788421" b="-1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0,02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0,07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0,08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0,09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081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7"/>
                          <a:stretch>
                            <a:fillRect l="-1053" t="-66667" r="-78842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100,43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49,45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33,10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14,29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12,73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11,23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9,96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7279412"/>
                  </p:ext>
                </p:extLst>
              </p:nvPr>
            </p:nvGraphicFramePr>
            <p:xfrm>
              <a:off x="6670308" y="2873911"/>
              <a:ext cx="5149516" cy="8418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0102"/>
                    <a:gridCol w="613537"/>
                    <a:gridCol w="614978"/>
                    <a:gridCol w="596623"/>
                    <a:gridCol w="318709"/>
                    <a:gridCol w="606391"/>
                    <a:gridCol w="577516"/>
                    <a:gridCol w="616017"/>
                    <a:gridCol w="625643"/>
                  </a:tblGrid>
                  <a:tr h="3500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ru-RU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𝛈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2,006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1,002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0,665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0,286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0,249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0,223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0,199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7279412"/>
                  </p:ext>
                </p:extLst>
              </p:nvPr>
            </p:nvGraphicFramePr>
            <p:xfrm>
              <a:off x="6670308" y="2873911"/>
              <a:ext cx="5149516" cy="84189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0102"/>
                    <a:gridCol w="613537"/>
                    <a:gridCol w="614978"/>
                    <a:gridCol w="596623"/>
                    <a:gridCol w="318709"/>
                    <a:gridCol w="606391"/>
                    <a:gridCol w="577516"/>
                    <a:gridCol w="616017"/>
                    <a:gridCol w="625643"/>
                  </a:tblGrid>
                  <a:tr h="3500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8"/>
                          <a:stretch>
                            <a:fillRect l="-1053" t="-1724" r="-794737" b="-14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3,5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4,5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5,0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9182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8"/>
                          <a:stretch>
                            <a:fillRect l="-1053" t="-72840" r="-794737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2,006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1,002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0,665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0,286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0,249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0,223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0,199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7071334" y="2244422"/>
            <a:ext cx="4254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ru-RU" dirty="0" smtClean="0"/>
              <a:t>16. </a:t>
            </a:r>
            <a:r>
              <a:rPr lang="ru-RU" dirty="0"/>
              <a:t>Численные </a:t>
            </a:r>
            <a:r>
              <a:rPr lang="ru-RU" dirty="0" smtClean="0"/>
              <a:t>результаты эксперимента 5 </a:t>
            </a:r>
            <a:r>
              <a:rPr lang="en-US" dirty="0"/>
              <a:t>(</a:t>
            </a:r>
            <a:r>
              <a:rPr lang="ru-RU" dirty="0"/>
              <a:t>случай</a:t>
            </a:r>
            <a:r>
              <a:rPr lang="en-US" dirty="0"/>
              <a:t> </a:t>
            </a:r>
            <a:r>
              <a:rPr lang="ru-RU" dirty="0" smtClean="0"/>
              <a:t>2</a:t>
            </a:r>
            <a:r>
              <a:rPr lang="en-US" dirty="0" smtClean="0"/>
              <a:t>)</a:t>
            </a:r>
            <a:endParaRPr lang="ru-RU" dirty="0"/>
          </a:p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928677"/>
                  </p:ext>
                </p:extLst>
              </p:nvPr>
            </p:nvGraphicFramePr>
            <p:xfrm>
              <a:off x="1340984" y="1404813"/>
              <a:ext cx="9562675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843"/>
                    <a:gridCol w="923925"/>
                    <a:gridCol w="1076325"/>
                    <a:gridCol w="847725"/>
                    <a:gridCol w="904875"/>
                    <a:gridCol w="1181100"/>
                    <a:gridCol w="1285875"/>
                    <a:gridCol w="1219200"/>
                    <a:gridCol w="1258807"/>
                  </a:tblGrid>
                  <a:tr h="3790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 smtClean="0"/>
                            <a:t>T</a:t>
                          </a:r>
                          <a:endParaRPr lang="ru-RU" sz="1800" b="0" i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 marL="68580" marR="68580" marT="0" marB="0" anchor="ctr"/>
                    </a:tc>
                  </a:tr>
                  <a:tr h="3416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</a:t>
                          </a: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928677"/>
                  </p:ext>
                </p:extLst>
              </p:nvPr>
            </p:nvGraphicFramePr>
            <p:xfrm>
              <a:off x="1340984" y="1404813"/>
              <a:ext cx="9562675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843"/>
                    <a:gridCol w="923925"/>
                    <a:gridCol w="1076325"/>
                    <a:gridCol w="847725"/>
                    <a:gridCol w="904875"/>
                    <a:gridCol w="1181100"/>
                    <a:gridCol w="1285875"/>
                    <a:gridCol w="1219200"/>
                    <a:gridCol w="1258807"/>
                  </a:tblGrid>
                  <a:tr h="4114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704" t="-1471" r="-1008451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 smtClean="0"/>
                            <a:t>T</a:t>
                          </a:r>
                          <a:endParaRPr lang="ru-RU" sz="1800" b="0" i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167614" t="-1471" r="-627273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336429" t="-1471" r="-688571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412838" t="-1471" r="-551351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391237" t="-1471" r="-320619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451659" t="-1471" r="-194787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582000" t="-1471" r="-105500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11"/>
                          <a:stretch>
                            <a:fillRect l="-658937" t="-1471" r="-1932" b="-129412"/>
                          </a:stretch>
                        </a:blip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3</a:t>
                          </a: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00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5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2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r>
                            <a:rPr lang="ru-RU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,</a:t>
                          </a:r>
                          <a:r>
                            <a:rPr lang="en-US" sz="1800" dirty="0" smtClean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1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0,6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ln>
                                <a:noFill/>
                              </a:ln>
                              <a:effectLst>
                                <a:outerShdw blurRad="38100" dist="19050" dir="2700000" algn="tl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0,4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3522625" y="1056447"/>
            <a:ext cx="7072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Таблица 14. </a:t>
            </a:r>
            <a:r>
              <a:rPr lang="ru-RU" sz="2000" dirty="0"/>
              <a:t>Исходные данные для эксперимента 5</a:t>
            </a:r>
            <a:r>
              <a:rPr lang="ru-RU" sz="2000" dirty="0" smtClean="0"/>
              <a:t> (случай 1,2)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9824" y="3900339"/>
            <a:ext cx="5400000" cy="13325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408" y="3890869"/>
            <a:ext cx="5400000" cy="13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18288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Заключение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157941" y="884591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53440" y="1871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146063" y="1200259"/>
                <a:ext cx="1015209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И</a:t>
                </a:r>
                <a:r>
                  <a:rPr lang="ru-RU" sz="2800" dirty="0" smtClean="0"/>
                  <a:t>сследован </a:t>
                </a:r>
                <a:r>
                  <a:rPr lang="ru-RU" sz="2800" dirty="0" err="1"/>
                  <a:t>полусинхронный</a:t>
                </a:r>
                <a:r>
                  <a:rPr lang="ru-RU" sz="2800" dirty="0"/>
                  <a:t> поток событий второго порядка в схеме с </a:t>
                </a:r>
                <a:r>
                  <a:rPr lang="ru-RU" sz="2800" dirty="0" err="1"/>
                  <a:t>продлевающимся</a:t>
                </a:r>
                <a:r>
                  <a:rPr lang="ru-RU" sz="2800" dirty="0"/>
                  <a:t> мертвым </a:t>
                </a:r>
                <a:r>
                  <a:rPr lang="ru-RU" sz="2800" dirty="0" smtClean="0"/>
                  <a:t>временем</a:t>
                </a:r>
                <a:r>
                  <a:rPr lang="en-US" sz="2800" dirty="0" smtClean="0"/>
                  <a:t>;</a:t>
                </a:r>
                <a:endParaRPr lang="ru-RU" sz="2800" dirty="0" smtClean="0"/>
              </a:p>
              <a:p>
                <a:pPr marL="285750" indent="-285750" algn="just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ru-RU" sz="2800" dirty="0" smtClean="0"/>
                  <a:t>построена матрица </a:t>
                </a:r>
                <a:r>
                  <a:rPr lang="ru-RU" sz="2800" dirty="0"/>
                  <a:t>инфинитезимальных характеристик процесса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 smtClean="0"/>
                  <a:t>;</a:t>
                </a:r>
                <a:endParaRPr lang="ru-RU" sz="2800" dirty="0" smtClean="0"/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ru-RU" sz="2800" dirty="0" smtClean="0"/>
                  <a:t>построена </a:t>
                </a:r>
                <a:r>
                  <a:rPr lang="ru-RU" sz="2800" dirty="0"/>
                  <a:t>блок-схемы имитационной модели</a:t>
                </a:r>
                <a:r>
                  <a:rPr lang="en-US" sz="2800" dirty="0"/>
                  <a:t>;</a:t>
                </a:r>
              </a:p>
              <a:p>
                <a:pPr marL="285750" indent="-285750" algn="just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ru-RU" sz="2800" dirty="0" smtClean="0"/>
                  <a:t>построена </a:t>
                </a:r>
                <a:r>
                  <a:rPr lang="ru-RU" sz="2800" dirty="0"/>
                  <a:t>имитационная модель данного потока в виде программного кода на языке программирования </a:t>
                </a:r>
                <a:r>
                  <a:rPr lang="en-US" sz="2800" dirty="0" smtClean="0"/>
                  <a:t>Python;</a:t>
                </a:r>
                <a:endParaRPr lang="ru-RU" sz="2800" dirty="0" smtClean="0"/>
              </a:p>
              <a:p>
                <a:pPr marL="285750" indent="-285750" algn="just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п</a:t>
                </a:r>
                <a:r>
                  <a:rPr lang="ru-RU" sz="2800" dirty="0" smtClean="0"/>
                  <a:t>роведены статистические эксперименты, результаты которых подтверждают корректность работы имитационной модели. </a:t>
                </a:r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63" y="1200259"/>
                <a:ext cx="10152092" cy="3970318"/>
              </a:xfrm>
              <a:prstGeom prst="rect">
                <a:avLst/>
              </a:prstGeom>
              <a:blipFill rotWithShape="0">
                <a:blip r:embed="rId4"/>
                <a:stretch>
                  <a:fillRect l="-1021" t="-1536" r="-1261" b="-3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4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18288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Введение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157941" y="884591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ru-RU" sz="3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О дважды стохастических потоках</a:t>
            </a: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650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40308" y="1359536"/>
            <a:ext cx="4861052" cy="455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ru-RU" sz="2000" dirty="0" smtClean="0"/>
              <a:t>Впервые </a:t>
            </a:r>
            <a:r>
              <a:rPr lang="ru-RU" sz="2000" dirty="0"/>
              <a:t>модель дважды стохастического </a:t>
            </a:r>
            <a:r>
              <a:rPr lang="ru-RU" sz="2000" dirty="0" smtClean="0"/>
              <a:t>потока событий </a:t>
            </a:r>
            <a:r>
              <a:rPr lang="ru-RU" sz="2000" dirty="0"/>
              <a:t>была опубликована в 1955 году Д. </a:t>
            </a:r>
            <a:r>
              <a:rPr lang="ru-RU" sz="2000" dirty="0" smtClean="0"/>
              <a:t>Коксом. </a:t>
            </a:r>
            <a:r>
              <a:rPr lang="ru-RU" sz="2000" dirty="0"/>
              <a:t>В своей работе Д. Кокс рассматривал дважды </a:t>
            </a:r>
            <a:r>
              <a:rPr lang="ru-RU" sz="2000" dirty="0" smtClean="0"/>
              <a:t>стохастический поток событий, </a:t>
            </a:r>
            <a:r>
              <a:rPr lang="ru-RU" sz="2000" dirty="0"/>
              <a:t>интенсивность которого является непрерывным случайным процессом</a:t>
            </a:r>
            <a:r>
              <a:rPr lang="ru-RU" sz="2000" dirty="0" smtClean="0"/>
              <a:t>. </a:t>
            </a:r>
          </a:p>
          <a:p>
            <a:pPr algn="just">
              <a:buClr>
                <a:schemeClr val="accent1"/>
              </a:buClr>
            </a:pPr>
            <a:r>
              <a:rPr lang="ru-RU" sz="2000" dirty="0" smtClean="0"/>
              <a:t>В </a:t>
            </a:r>
            <a:r>
              <a:rPr lang="ru-RU" sz="2000" dirty="0"/>
              <a:t>1979 году в работах Г.П. </a:t>
            </a:r>
            <a:r>
              <a:rPr lang="ru-RU" sz="2000" dirty="0" err="1"/>
              <a:t>Башарина</a:t>
            </a:r>
            <a:r>
              <a:rPr lang="ru-RU" sz="2000" dirty="0"/>
              <a:t>, В.А. </a:t>
            </a:r>
            <a:r>
              <a:rPr lang="ru-RU" sz="2000" dirty="0" err="1"/>
              <a:t>Кокотушкина</a:t>
            </a:r>
            <a:r>
              <a:rPr lang="ru-RU" sz="2000" dirty="0"/>
              <a:t> и В. А. </a:t>
            </a:r>
            <a:r>
              <a:rPr lang="ru-RU" sz="2000" dirty="0" smtClean="0"/>
              <a:t>Наумова, </a:t>
            </a:r>
            <a:r>
              <a:rPr lang="ru-RU" sz="2000" dirty="0"/>
              <a:t>М. </a:t>
            </a:r>
            <a:r>
              <a:rPr lang="ru-RU" sz="2000" dirty="0" err="1" smtClean="0"/>
              <a:t>Ньютса</a:t>
            </a:r>
            <a:r>
              <a:rPr lang="ru-RU" sz="2000" dirty="0" smtClean="0"/>
              <a:t> </a:t>
            </a:r>
            <a:r>
              <a:rPr lang="ru-RU" sz="2000" dirty="0"/>
              <a:t>и в 1991 году в работе Д. </a:t>
            </a:r>
            <a:r>
              <a:rPr lang="ru-RU" sz="2000" dirty="0" err="1" smtClean="0"/>
              <a:t>Лукантони</a:t>
            </a:r>
            <a:r>
              <a:rPr lang="ru-RU" sz="2000" dirty="0" smtClean="0"/>
              <a:t> </a:t>
            </a:r>
            <a:r>
              <a:rPr lang="ru-RU" sz="2000" dirty="0"/>
              <a:t>были рассмотрены дважды стохастические потоки с интенсивностью, являющейся кусочно-постоянным случайным процессом с конечным числом состояний.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5963" y="1359536"/>
            <a:ext cx="5699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</a:t>
            </a:r>
            <a:r>
              <a:rPr lang="ru-RU" sz="2400" dirty="0" smtClean="0"/>
              <a:t>важды стохастические потоки событий применяются</a:t>
            </a:r>
            <a:r>
              <a:rPr lang="en-US" sz="2400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</a:t>
            </a:r>
            <a:r>
              <a:rPr lang="ru-RU" sz="2400" dirty="0" smtClean="0"/>
              <a:t> качестве математических моделей реальных информационных потоков сообщений в телекоммуникационных, компьютерных, информационно-вычислительных сетях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400" dirty="0" smtClean="0"/>
              <a:t>при проектировании цифровых сетей интегрального обслуживания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28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18288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Литература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157941" y="884591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53440" y="1871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09222" y="1340476"/>
            <a:ext cx="106160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err="1" smtClean="0"/>
              <a:t>Хинчин</a:t>
            </a:r>
            <a:r>
              <a:rPr lang="ru-RU" sz="2400" dirty="0" smtClean="0"/>
              <a:t> </a:t>
            </a:r>
            <a:r>
              <a:rPr lang="ru-RU" sz="2400" dirty="0"/>
              <a:t>А. Я. Работы по математической теории массового обслуживания. M. : </a:t>
            </a:r>
            <a:r>
              <a:rPr lang="ru-RU" sz="2400" dirty="0" err="1"/>
              <a:t>Физматгиз</a:t>
            </a:r>
            <a:r>
              <a:rPr lang="ru-RU" sz="2400" dirty="0"/>
              <a:t>, 1963. 236 c</a:t>
            </a:r>
            <a:r>
              <a:rPr lang="ru-RU" sz="24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sz="2400" dirty="0" err="1"/>
              <a:t>Нежельская</a:t>
            </a:r>
            <a:r>
              <a:rPr lang="ru-RU" sz="2400" dirty="0"/>
              <a:t> Л.А. Оценка состояний дважды стохастических потоков событий : учебное пособие. – Томск : Издательство Томского государственного университета, 2020. – 210 с.</a:t>
            </a:r>
          </a:p>
          <a:p>
            <a:pPr marL="342900" indent="-342900">
              <a:buAutoNum type="arabicPeriod"/>
            </a:pPr>
            <a:r>
              <a:rPr lang="ru-RU" sz="2400" dirty="0" err="1"/>
              <a:t>Тумашкина</a:t>
            </a:r>
            <a:r>
              <a:rPr lang="ru-RU" sz="2400" dirty="0"/>
              <a:t> Д. Оценка состояний, длительности мертвого времени и параметров распределения в </a:t>
            </a:r>
            <a:r>
              <a:rPr lang="ru-RU" sz="2400" dirty="0" err="1"/>
              <a:t>полусинхронном</a:t>
            </a:r>
            <a:r>
              <a:rPr lang="ru-RU" sz="2400" dirty="0"/>
              <a:t> потоке событий второго порядка // </a:t>
            </a:r>
            <a:r>
              <a:rPr lang="ru-RU" sz="2400" dirty="0" err="1"/>
              <a:t>дис</a:t>
            </a:r>
            <a:r>
              <a:rPr lang="ru-RU" sz="2400" dirty="0"/>
              <a:t>. … канд. физ.-мат. наук: 05.13.01. – Томск, 2021. – 154 с</a:t>
            </a:r>
            <a:r>
              <a:rPr lang="ru-RU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400" dirty="0"/>
              <a:t>Численные </a:t>
            </a:r>
            <a:r>
              <a:rPr lang="ru-RU" sz="2400" dirty="0" err="1"/>
              <a:t>мотоды</a:t>
            </a:r>
            <a:r>
              <a:rPr lang="ru-RU" sz="2400" dirty="0"/>
              <a:t> Монте-Карло, И.М. Соболь. Главная редакция физико-математической литературы изд-ва «Наука», 1973</a:t>
            </a:r>
            <a:r>
              <a:rPr lang="ru-RU" sz="2400" dirty="0" smtClean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07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0"/>
          <p:cNvSpPr/>
          <p:nvPr/>
        </p:nvSpPr>
        <p:spPr>
          <a:xfrm>
            <a:off x="889784" y="1535597"/>
            <a:ext cx="75623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900">
                <a:solidFill>
                  <a:srgbClr val="53535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6000" b="1" dirty="0" err="1">
                <a:solidFill>
                  <a:prstClr val="white"/>
                </a:solidFill>
              </a:rPr>
              <a:t>Спасибо</a:t>
            </a:r>
            <a:r>
              <a:rPr sz="6000" b="1" dirty="0">
                <a:solidFill>
                  <a:prstClr val="white"/>
                </a:solidFill>
              </a:rPr>
              <a:t> </a:t>
            </a:r>
            <a:r>
              <a:rPr sz="6000" b="1" dirty="0" err="1" smtClean="0">
                <a:solidFill>
                  <a:prstClr val="white"/>
                </a:solidFill>
              </a:rPr>
              <a:t>за</a:t>
            </a:r>
            <a:r>
              <a:rPr sz="6000" b="1" dirty="0" smtClean="0">
                <a:solidFill>
                  <a:prstClr val="white"/>
                </a:solidFill>
              </a:rPr>
              <a:t> </a:t>
            </a:r>
            <a:r>
              <a:rPr sz="6000" b="1" dirty="0" err="1">
                <a:solidFill>
                  <a:prstClr val="white"/>
                </a:solidFill>
              </a:rPr>
              <a:t>внимание</a:t>
            </a:r>
            <a:r>
              <a:rPr sz="6000" b="1" dirty="0">
                <a:solidFill>
                  <a:prstClr val="white"/>
                </a:solidFill>
              </a:rPr>
              <a:t>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83" y="4848725"/>
            <a:ext cx="1324027" cy="1515191"/>
          </a:xfrm>
          <a:prstGeom prst="rect">
            <a:avLst/>
          </a:prstGeom>
        </p:spPr>
      </p:pic>
      <p:sp>
        <p:nvSpPr>
          <p:cNvPr id="7" name="Shape 200"/>
          <p:cNvSpPr/>
          <p:nvPr/>
        </p:nvSpPr>
        <p:spPr>
          <a:xfrm>
            <a:off x="8452109" y="5221599"/>
            <a:ext cx="310597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900">
                <a:solidFill>
                  <a:srgbClr val="535353"/>
                </a:solidFill>
              </a:defRPr>
            </a:lvl1pPr>
          </a:lstStyle>
          <a:p>
            <a:r>
              <a:rPr lang="ru-RU" sz="1400" dirty="0" smtClean="0">
                <a:solidFill>
                  <a:prstClr val="white"/>
                </a:solidFill>
              </a:rPr>
              <a:t>Национальный </a:t>
            </a:r>
            <a:r>
              <a:rPr lang="ru-RU" sz="1600" dirty="0">
                <a:solidFill>
                  <a:prstClr val="white"/>
                </a:solidFill>
              </a:rPr>
              <a:t>исследовательский</a:t>
            </a:r>
          </a:p>
          <a:p>
            <a:r>
              <a:rPr lang="ru-RU" sz="1400" dirty="0">
                <a:solidFill>
                  <a:prstClr val="white"/>
                </a:solidFill>
              </a:rPr>
              <a:t>Томский государственный </a:t>
            </a:r>
            <a:r>
              <a:rPr lang="ru-RU" sz="1400" dirty="0" smtClean="0">
                <a:solidFill>
                  <a:prstClr val="white"/>
                </a:solidFill>
              </a:rPr>
              <a:t>университет</a:t>
            </a:r>
            <a:endParaRPr lang="ru-RU" sz="1400" dirty="0">
              <a:solidFill>
                <a:prstClr val="white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18288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Постановка задачи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157941" y="955478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53440" y="1871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Shape 11"/>
          <p:cNvSpPr txBox="1">
            <a:spLocks/>
          </p:cNvSpPr>
          <p:nvPr/>
        </p:nvSpPr>
        <p:spPr>
          <a:xfrm>
            <a:off x="533400" y="1266875"/>
            <a:ext cx="11023315" cy="1565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000" i="1" dirty="0" smtClean="0">
                <a:solidFill>
                  <a:schemeClr val="tx1"/>
                </a:solidFill>
              </a:rPr>
              <a:t>Цель исследования</a:t>
            </a:r>
            <a:r>
              <a:rPr lang="en-US" sz="3600" i="1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600" dirty="0" smtClean="0">
                <a:solidFill>
                  <a:schemeClr val="tx1"/>
                </a:solidFill>
              </a:rPr>
              <a:t>построение имитационной модели </a:t>
            </a:r>
            <a:r>
              <a:rPr lang="ru-RU" sz="2600" dirty="0" err="1" smtClean="0">
                <a:solidFill>
                  <a:schemeClr val="tx1"/>
                </a:solidFill>
              </a:rPr>
              <a:t>полусинхронного</a:t>
            </a:r>
            <a:r>
              <a:rPr lang="ru-RU" sz="2600" dirty="0" smtClean="0">
                <a:solidFill>
                  <a:schemeClr val="tx1"/>
                </a:solidFill>
              </a:rPr>
              <a:t> потока событий </a:t>
            </a:r>
            <a:r>
              <a:rPr lang="ru-RU" sz="2600" dirty="0" err="1" smtClean="0">
                <a:solidFill>
                  <a:schemeClr val="tx1"/>
                </a:solidFill>
              </a:rPr>
              <a:t>второрго</a:t>
            </a:r>
            <a:r>
              <a:rPr lang="ru-RU" sz="2600" dirty="0" smtClean="0">
                <a:solidFill>
                  <a:schemeClr val="tx1"/>
                </a:solidFill>
              </a:rPr>
              <a:t> порядка в схеме с </a:t>
            </a:r>
            <a:r>
              <a:rPr lang="ru-RU" sz="2600" dirty="0" err="1" smtClean="0">
                <a:solidFill>
                  <a:schemeClr val="tx1"/>
                </a:solidFill>
              </a:rPr>
              <a:t>продлевающимся</a:t>
            </a:r>
            <a:r>
              <a:rPr lang="ru-RU" sz="2600" dirty="0" smtClean="0">
                <a:solidFill>
                  <a:schemeClr val="tx1"/>
                </a:solidFill>
              </a:rPr>
              <a:t> мертвым временем фиксированной длительности </a:t>
            </a:r>
            <a:r>
              <a:rPr lang="en-US" sz="2600" i="1" dirty="0" smtClean="0">
                <a:solidFill>
                  <a:schemeClr val="tx1"/>
                </a:solidFill>
              </a:rPr>
              <a:t>T</a:t>
            </a:r>
            <a:r>
              <a:rPr lang="ru-RU" sz="2600" dirty="0">
                <a:solidFill>
                  <a:schemeClr val="tx1"/>
                </a:solidFill>
              </a:rPr>
              <a:t>.</a:t>
            </a:r>
            <a:endParaRPr lang="ru-RU" sz="26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3400" y="2804150"/>
                <a:ext cx="10869530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i="1" dirty="0" smtClean="0"/>
                  <a:t>Задачи исследования</a:t>
                </a:r>
                <a:r>
                  <a:rPr lang="en-US" sz="2800" i="1" dirty="0" smtClean="0"/>
                  <a:t>:</a:t>
                </a:r>
                <a:endParaRPr lang="ru-RU" sz="2800" i="1" dirty="0" smtClean="0"/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ru-RU" sz="2400" dirty="0" smtClean="0"/>
                  <a:t>изучение литературы по теории дважды стохастических потоков событий, по теории массового обслуживания и имитационному моделированию</a:t>
                </a:r>
                <a:r>
                  <a:rPr lang="en-US" sz="2400" dirty="0" smtClean="0"/>
                  <a:t>;</a:t>
                </a:r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ru-RU" sz="2400" dirty="0"/>
                  <a:t>построение матрицы инфинитезимальных характеристик процесса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;</a:t>
                </a:r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ru-RU" sz="2400" dirty="0"/>
                  <a:t>построение блок-схемы имитационной </a:t>
                </a:r>
                <a:r>
                  <a:rPr lang="ru-RU" sz="2400" dirty="0" smtClean="0"/>
                  <a:t>модели</a:t>
                </a:r>
                <a:r>
                  <a:rPr lang="en-US" sz="2400" dirty="0" smtClean="0"/>
                  <a:t>;</a:t>
                </a:r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ru-RU" sz="2400" dirty="0"/>
                  <a:t>постановка статистических экспериментов и анализ </a:t>
                </a:r>
                <a:r>
                  <a:rPr lang="ru-RU" sz="2400" dirty="0" smtClean="0"/>
                  <a:t>полученных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численных </a:t>
                </a:r>
                <a:r>
                  <a:rPr lang="ru-RU" sz="2400" dirty="0"/>
                  <a:t>результатов для уточнения правильности работы </a:t>
                </a:r>
                <a:r>
                  <a:rPr lang="ru-RU" sz="2400" dirty="0" smtClean="0"/>
                  <a:t>построенной имитационной </a:t>
                </a:r>
                <a:r>
                  <a:rPr lang="ru-RU" sz="2400" dirty="0"/>
                  <a:t>модели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04150"/>
                <a:ext cx="10869530" cy="3108543"/>
              </a:xfrm>
              <a:prstGeom prst="rect">
                <a:avLst/>
              </a:prstGeom>
              <a:blipFill rotWithShape="0">
                <a:blip r:embed="rId4"/>
                <a:stretch>
                  <a:fillRect l="-1178" t="-1961" b="-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3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18288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Математическая модель потока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0" y="955282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189905" y="1039913"/>
                <a:ext cx="98648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— кусочно-постоянный ненаблюдаемый случайный процесс </a:t>
                </a:r>
                <a:r>
                  <a:rPr lang="ru-RU" sz="2000" dirty="0"/>
                  <a:t>с двумя состояниями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05" y="1039913"/>
                <a:ext cx="9864835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/>
          <p:cNvCxnSpPr>
            <a:stCxn id="46" idx="2"/>
            <a:endCxn id="48" idx="0"/>
          </p:cNvCxnSpPr>
          <p:nvPr/>
        </p:nvCxnSpPr>
        <p:spPr>
          <a:xfrm>
            <a:off x="9224081" y="2040462"/>
            <a:ext cx="6929" cy="23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8" idx="2"/>
            <a:endCxn id="49" idx="0"/>
          </p:cNvCxnSpPr>
          <p:nvPr/>
        </p:nvCxnSpPr>
        <p:spPr>
          <a:xfrm>
            <a:off x="9231010" y="2675084"/>
            <a:ext cx="0" cy="24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3" idx="2"/>
            <a:endCxn id="22" idx="0"/>
          </p:cNvCxnSpPr>
          <p:nvPr/>
        </p:nvCxnSpPr>
        <p:spPr>
          <a:xfrm>
            <a:off x="3011013" y="2143118"/>
            <a:ext cx="1" cy="25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2" idx="2"/>
            <a:endCxn id="23" idx="0"/>
          </p:cNvCxnSpPr>
          <p:nvPr/>
        </p:nvCxnSpPr>
        <p:spPr>
          <a:xfrm flipH="1">
            <a:off x="3011013" y="3217523"/>
            <a:ext cx="1" cy="16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Скругленный прямоугольник 52"/>
              <p:cNvSpPr/>
              <p:nvPr/>
            </p:nvSpPr>
            <p:spPr>
              <a:xfrm>
                <a:off x="1603755" y="1429352"/>
                <a:ext cx="2814515" cy="713766"/>
              </a:xfrm>
              <a:prstGeom prst="round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𝛏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𝛏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3" name="Скругленный 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55" y="1429352"/>
                <a:ext cx="2814515" cy="713766"/>
              </a:xfrm>
              <a:prstGeom prst="roundRect">
                <a:avLst/>
              </a:prstGeom>
              <a:blipFill rotWithShape="0">
                <a:blip r:embed="rId5"/>
                <a:stretch>
                  <a:fillRect t="-1681" b="-2521"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Скругленный прямоугольник 21"/>
              <p:cNvSpPr/>
              <p:nvPr/>
            </p:nvSpPr>
            <p:spPr>
              <a:xfrm>
                <a:off x="1303209" y="2393296"/>
                <a:ext cx="3415609" cy="824227"/>
              </a:xfrm>
              <a:prstGeom prst="round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𝛏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2" name="Скругленный 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209" y="2393296"/>
                <a:ext cx="3415609" cy="824227"/>
              </a:xfrm>
              <a:prstGeom prst="roundRect">
                <a:avLst/>
              </a:prstGeom>
              <a:blipFill rotWithShape="0">
                <a:blip r:embed="rId6"/>
                <a:stretch>
                  <a:fillRect b="-7353"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Скругленный прямоугольник 22"/>
              <p:cNvSpPr/>
              <p:nvPr/>
            </p:nvSpPr>
            <p:spPr>
              <a:xfrm>
                <a:off x="1147332" y="3383024"/>
                <a:ext cx="3727361" cy="2201218"/>
              </a:xfrm>
              <a:prstGeom prst="round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Вероятность перехода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algn="ctr"/>
                <a:r>
                  <a:rPr lang="ru-RU" dirty="0"/>
                  <a:t>Вероятность остаться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algn="ctr"/>
                <a:endParaRPr lang="ru-RU" dirty="0"/>
              </a:p>
            </p:txBody>
          </p:sp>
        </mc:Choice>
        <mc:Fallback xmlns="">
          <p:sp>
            <p:nvSpPr>
              <p:cNvPr id="23" name="Скругленный 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32" y="3383024"/>
                <a:ext cx="3727361" cy="2201218"/>
              </a:xfrm>
              <a:prstGeom prst="roundRect">
                <a:avLst/>
              </a:prstGeom>
              <a:blipFill rotWithShape="0">
                <a:blip r:embed="rId7"/>
                <a:stretch>
                  <a:fillRect t="-3039"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Скругленный прямоугольник 45"/>
              <p:cNvSpPr/>
              <p:nvPr/>
            </p:nvSpPr>
            <p:spPr>
              <a:xfrm>
                <a:off x="7849436" y="1609277"/>
                <a:ext cx="2749290" cy="431185"/>
              </a:xfrm>
              <a:prstGeom prst="round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46" name="Скругленный 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436" y="1609277"/>
                <a:ext cx="2749290" cy="431185"/>
              </a:xfrm>
              <a:prstGeom prst="round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Скругленный прямоугольник 47"/>
              <p:cNvSpPr/>
              <p:nvPr/>
            </p:nvSpPr>
            <p:spPr>
              <a:xfrm>
                <a:off x="8046269" y="2278260"/>
                <a:ext cx="2369482" cy="396824"/>
              </a:xfrm>
              <a:prstGeom prst="round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Скругленный прямоугольник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269" y="2278260"/>
                <a:ext cx="2369482" cy="396824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Скругленный прямоугольник 48"/>
              <p:cNvSpPr/>
              <p:nvPr/>
            </p:nvSpPr>
            <p:spPr>
              <a:xfrm>
                <a:off x="7743526" y="2917405"/>
                <a:ext cx="2974968" cy="907295"/>
              </a:xfrm>
              <a:prstGeom prst="round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/>
                        <m:t>пуассоновский поток событий с параметром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Скругленный 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26" y="2917405"/>
                <a:ext cx="2974968" cy="907295"/>
              </a:xfrm>
              <a:prstGeom prst="roundRect">
                <a:avLst/>
              </a:prstGeom>
              <a:blipFill rotWithShape="0">
                <a:blip r:embed="rId10"/>
                <a:stretch>
                  <a:fillRect b="-2013"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Скругленный прямоугольник 55"/>
              <p:cNvSpPr/>
              <p:nvPr/>
            </p:nvSpPr>
            <p:spPr>
              <a:xfrm>
                <a:off x="7107778" y="4080603"/>
                <a:ext cx="4232605" cy="1394314"/>
              </a:xfrm>
              <a:prstGeom prst="round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Переход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происходит в произвольный момент времени, не связанный с моментом времени наступления событий пуассоновского потока с параметром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6" name="Скругленный 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778" y="4080603"/>
                <a:ext cx="4232605" cy="1394314"/>
              </a:xfrm>
              <a:prstGeom prst="roundRect">
                <a:avLst/>
              </a:prstGeom>
              <a:blipFill rotWithShape="0">
                <a:blip r:embed="rId11"/>
                <a:stretch>
                  <a:fillRect t="-4783" b="-9130"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Прямая со стрелкой 64"/>
          <p:cNvCxnSpPr>
            <a:stCxn id="49" idx="2"/>
            <a:endCxn id="56" idx="0"/>
          </p:cNvCxnSpPr>
          <p:nvPr/>
        </p:nvCxnSpPr>
        <p:spPr>
          <a:xfrm flipH="1">
            <a:off x="9224081" y="3824700"/>
            <a:ext cx="6929" cy="25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56" idx="1"/>
            <a:endCxn id="53" idx="3"/>
          </p:cNvCxnSpPr>
          <p:nvPr/>
        </p:nvCxnSpPr>
        <p:spPr>
          <a:xfrm rot="10800000">
            <a:off x="4418270" y="1786236"/>
            <a:ext cx="2689508" cy="299152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23" idx="3"/>
            <a:endCxn id="46" idx="1"/>
          </p:cNvCxnSpPr>
          <p:nvPr/>
        </p:nvCxnSpPr>
        <p:spPr>
          <a:xfrm flipV="1">
            <a:off x="4874693" y="1824870"/>
            <a:ext cx="2974743" cy="26587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stCxn id="23" idx="1"/>
            <a:endCxn id="53" idx="1"/>
          </p:cNvCxnSpPr>
          <p:nvPr/>
        </p:nvCxnSpPr>
        <p:spPr>
          <a:xfrm rot="10800000" flipH="1">
            <a:off x="1147331" y="1786235"/>
            <a:ext cx="456423" cy="2697398"/>
          </a:xfrm>
          <a:prstGeom prst="bentConnector3">
            <a:avLst>
              <a:gd name="adj1" fmla="val -50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19929" y="5629557"/>
            <a:ext cx="5144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Рис. 1. Схема математической модели потока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962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0" y="154328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Математическая модель потока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157941" y="955478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53440" y="1871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9779" y="1218317"/>
                <a:ext cx="5297622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>
                    <a:ea typeface="Cambria Math" panose="02040503050406030204" pitchFamily="18" charset="0"/>
                  </a:rPr>
                  <a:t>	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После каждого зарегистрированного в момент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ru-RU" sz="2000" dirty="0">
                    <a:ea typeface="Cambria Math" panose="02040503050406030204" pitchFamily="18" charset="0"/>
                  </a:rPr>
                  <a:t>события,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ru-RU" sz="2000" dirty="0">
                    <a:ea typeface="Cambria Math" panose="02040503050406030204" pitchFamily="18" charset="0"/>
                  </a:rPr>
                  <a:t>, наступает период мертвого времени фиксированной длительности </a:t>
                </a:r>
                <a:r>
                  <a:rPr lang="ru-RU" sz="2000" i="1" dirty="0">
                    <a:ea typeface="Cambria Math" panose="02040503050406030204" pitchFamily="18" charset="0"/>
                  </a:rPr>
                  <a:t>T</a:t>
                </a:r>
                <a:r>
                  <a:rPr lang="ru-RU" sz="2000" dirty="0">
                    <a:ea typeface="Cambria Math" panose="02040503050406030204" pitchFamily="18" charset="0"/>
                  </a:rPr>
                  <a:t>, в течение которого 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последующее </a:t>
                </a:r>
                <a:r>
                  <a:rPr lang="ru-RU" sz="2000" dirty="0">
                    <a:ea typeface="Cambria Math" panose="02040503050406030204" pitchFamily="18" charset="0"/>
                  </a:rPr>
                  <a:t>пришедшее событие не 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наблюдается, однако </a:t>
                </a:r>
                <a:r>
                  <a:rPr lang="ru-RU" sz="2000" dirty="0">
                    <a:ea typeface="Cambria Math" panose="02040503050406030204" pitchFamily="18" charset="0"/>
                  </a:rPr>
                  <a:t>продлевает 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период </a:t>
                </a:r>
                <a:r>
                  <a:rPr lang="ru-RU" sz="2000" dirty="0" err="1" smtClean="0">
                    <a:ea typeface="Cambria Math" panose="02040503050406030204" pitchFamily="18" charset="0"/>
                  </a:rPr>
                  <a:t>ненаблюдаемости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 потока </a:t>
                </a:r>
                <a:r>
                  <a:rPr lang="ru-RU" sz="2000" dirty="0">
                    <a:ea typeface="Cambria Math" panose="02040503050406030204" pitchFamily="18" charset="0"/>
                  </a:rPr>
                  <a:t>на 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величину </a:t>
                </a:r>
                <a:r>
                  <a:rPr lang="ru-RU" sz="2000" i="1" dirty="0">
                    <a:ea typeface="Cambria Math" panose="02040503050406030204" pitchFamily="18" charset="0"/>
                  </a:rPr>
                  <a:t>T</a:t>
                </a:r>
                <a:r>
                  <a:rPr lang="ru-RU" sz="2000" dirty="0">
                    <a:ea typeface="Cambria Math" panose="02040503050406030204" pitchFamily="18" charset="0"/>
                  </a:rPr>
                  <a:t>. После окончания периода </a:t>
                </a:r>
                <a:r>
                  <a:rPr lang="ru-RU" sz="2000" dirty="0" err="1" smtClean="0">
                    <a:ea typeface="Cambria Math" panose="02040503050406030204" pitchFamily="18" charset="0"/>
                  </a:rPr>
                  <a:t>ненаблюдаемости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ru-RU" sz="2000" dirty="0">
                    <a:ea typeface="Cambria Math" panose="02040503050406030204" pitchFamily="18" charset="0"/>
                  </a:rPr>
                  <a:t>первое наступившее событие снова создает период мертвого времени длительности </a:t>
                </a:r>
                <a:r>
                  <a:rPr lang="ru-RU" sz="2000" i="1" dirty="0">
                    <a:ea typeface="Cambria Math" panose="02040503050406030204" pitchFamily="18" charset="0"/>
                  </a:rPr>
                  <a:t>T</a:t>
                </a:r>
                <a:r>
                  <a:rPr lang="ru-RU" sz="2000" dirty="0">
                    <a:ea typeface="Cambria Math" panose="02040503050406030204" pitchFamily="18" charset="0"/>
                  </a:rPr>
                  <a:t> и т.д. 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Таким образом, </a:t>
                </a:r>
                <a:r>
                  <a:rPr lang="ru-RU" sz="2000" dirty="0">
                    <a:ea typeface="Cambria Math" panose="02040503050406030204" pitchFamily="18" charset="0"/>
                  </a:rPr>
                  <a:t>поскольку 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события наступают </a:t>
                </a:r>
                <a:r>
                  <a:rPr lang="ru-RU" sz="2000" dirty="0">
                    <a:ea typeface="Cambria Math" panose="02040503050406030204" pitchFamily="18" charset="0"/>
                  </a:rPr>
                  <a:t>в 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случайные моменты времени период </a:t>
                </a:r>
                <a:r>
                  <a:rPr lang="ru-RU" sz="2000" dirty="0" err="1" smtClean="0">
                    <a:ea typeface="Cambria Math" panose="02040503050406030204" pitchFamily="18" charset="0"/>
                  </a:rPr>
                  <a:t>ненаблюдаемости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 является </a:t>
                </a:r>
                <a:r>
                  <a:rPr lang="ru-RU" sz="2000" dirty="0">
                    <a:ea typeface="Cambria Math" panose="02040503050406030204" pitchFamily="18" charset="0"/>
                  </a:rPr>
                  <a:t>случайной </a:t>
                </a:r>
                <a:r>
                  <a:rPr lang="ru-RU" sz="2000" dirty="0" smtClean="0">
                    <a:ea typeface="Cambria Math" panose="02040503050406030204" pitchFamily="18" charset="0"/>
                  </a:rPr>
                  <a:t>величиной.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ru-RU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ru-RU" sz="2000" dirty="0" smtClean="0"/>
                  <a:t>— моменты наступления событий в наблюдаемом потоке.</a:t>
                </a:r>
                <a:endParaRPr lang="en-US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9" y="1218317"/>
                <a:ext cx="5297622" cy="4708981"/>
              </a:xfrm>
              <a:prstGeom prst="rect">
                <a:avLst/>
              </a:prstGeom>
              <a:blipFill rotWithShape="0">
                <a:blip r:embed="rId4"/>
                <a:stretch>
                  <a:fillRect l="-1151" t="-777" r="-1266" b="-1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hape 11"/>
          <p:cNvSpPr txBox="1">
            <a:spLocks/>
          </p:cNvSpPr>
          <p:nvPr/>
        </p:nvSpPr>
        <p:spPr>
          <a:xfrm>
            <a:off x="216129" y="808308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Формирование наблюдаемого потока событий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69416" y="5280783"/>
            <a:ext cx="6017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Рис. 2. Формирование </a:t>
            </a:r>
            <a:r>
              <a:rPr lang="ru-RU" sz="2000" dirty="0"/>
              <a:t>наблюдаемого потока </a:t>
            </a:r>
            <a:r>
              <a:rPr lang="ru-RU" sz="2000" dirty="0" smtClean="0"/>
              <a:t>событий</a:t>
            </a:r>
            <a:endParaRPr lang="ru-RU" sz="2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15" y="1652115"/>
            <a:ext cx="5875275" cy="36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18288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Математическая модель потока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0" y="957775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hape 11"/>
          <p:cNvSpPr txBox="1">
            <a:spLocks/>
          </p:cNvSpPr>
          <p:nvPr/>
        </p:nvSpPr>
        <p:spPr>
          <a:xfrm>
            <a:off x="216130" y="875715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Матрица инфинитезимальных характеристик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9593" y="1514830"/>
                <a:ext cx="5065458" cy="713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93" y="1514830"/>
                <a:ext cx="5065458" cy="7133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35254" y="2502292"/>
                <a:ext cx="9271769" cy="83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254" y="2502292"/>
                <a:ext cx="9271769" cy="8324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250838" y="3503259"/>
                <a:ext cx="9497074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Элементами </a:t>
                </a: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матрицы</a:t>
                </a:r>
                <a:r>
                  <a:rPr lang="en-US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/>
                  <a:t>являются интенсивности переходов </a:t>
                </a:r>
                <a:r>
                  <a:rPr lang="ru-RU" sz="2400" dirty="0" smtClean="0"/>
                  <a:t>процесса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/>
                  <a:t>из состояния в состояние с наступлением события. Диагональные элементы </a:t>
                </a:r>
                <a:r>
                  <a:rPr lang="ru-RU" sz="2400" dirty="0" smtClean="0"/>
                  <a:t>матрицы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– интенсивности выхода процесса</a:t>
                </a:r>
                <a:r>
                  <a:rPr lang="ru-RU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из состояний без наступления </a:t>
                </a:r>
                <a:r>
                  <a:rPr lang="ru-RU" sz="2400" dirty="0" smtClean="0"/>
                  <a:t>событий потока, </a:t>
                </a:r>
                <a:r>
                  <a:rPr lang="ru-RU" sz="2400" dirty="0"/>
                  <a:t>взятые с противоположным знаком. Недиагональные элементы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– интенсивности переходов из состояния в </a:t>
                </a:r>
                <a:r>
                  <a:rPr lang="ru-RU" sz="2400" dirty="0" smtClean="0"/>
                  <a:t>состояние</a:t>
                </a:r>
                <a:r>
                  <a:rPr lang="en-US" sz="2400" dirty="0"/>
                  <a:t> </a:t>
                </a:r>
                <a:r>
                  <a:rPr lang="ru-RU" sz="2400" dirty="0" smtClean="0"/>
                  <a:t>без наступления событий </a:t>
                </a:r>
                <a:r>
                  <a:rPr lang="ru-RU" sz="2400" dirty="0" err="1" smtClean="0"/>
                  <a:t>потка</a:t>
                </a:r>
                <a:r>
                  <a:rPr lang="ru-RU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8" y="3503259"/>
                <a:ext cx="9497074" cy="2677656"/>
              </a:xfrm>
              <a:prstGeom prst="rect">
                <a:avLst/>
              </a:prstGeom>
              <a:blipFill rotWithShape="0">
                <a:blip r:embed="rId6"/>
                <a:stretch>
                  <a:fillRect l="-963" t="-2050" r="-1027" b="-4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3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182880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Имитационная модель потока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157941" y="903946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53440" y="1871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39303" y="1535283"/>
                <a:ext cx="10763627" cy="4309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	</a:t>
                </a:r>
                <a:r>
                  <a:rPr lang="ru-RU" sz="2400" dirty="0" smtClean="0"/>
                  <a:t>Имитационная модель – </a:t>
                </a:r>
                <a:r>
                  <a:rPr lang="ru-RU" sz="2400" dirty="0"/>
                  <a:t>это компьютерная программа, которая описывает структуру и воспроизводит поведение реальной системы во времени. </a:t>
                </a:r>
                <a:endParaRPr lang="en-US" sz="2400" dirty="0" smtClean="0"/>
              </a:p>
              <a:p>
                <a:pPr algn="just"/>
                <a:r>
                  <a:rPr lang="ru-RU" sz="2400" dirty="0" smtClean="0"/>
                  <a:t>Имитационная </a:t>
                </a:r>
                <a:r>
                  <a:rPr lang="ru-RU" sz="2400" dirty="0"/>
                  <a:t>модель позволяет получать подробную статистику о различных аспектах функционирования системы в зависимости от входных данных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	</a:t>
                </a:r>
                <a:r>
                  <a:rPr lang="ru-RU" sz="2400" dirty="0" smtClean="0"/>
                  <a:t>Модель </a:t>
                </a:r>
                <a:r>
                  <a:rPr lang="ru-RU" sz="2400" dirty="0"/>
                  <a:t>исследуемого потока событий построена с помощью метода обратных функций</a:t>
                </a:r>
                <a:r>
                  <a:rPr lang="ru-RU" sz="2400" dirty="0" smtClean="0"/>
                  <a:t>.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Используя метод обратных функций получаем формулу для </a:t>
                </a:r>
                <a:r>
                  <a:rPr lang="ru-RU" sz="2400" dirty="0"/>
                  <a:t>моделирования значений длительности интервалов пребывания процесса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состоянии</a:t>
                </a:r>
                <a:r>
                  <a:rPr lang="ru-RU" sz="2400" dirty="0" smtClean="0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 algn="just"/>
                <a:r>
                  <a:rPr lang="ru-RU" sz="2400" dirty="0" smtClean="0"/>
                  <a:t>где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/>
                  <a:t>– равномерно распределенная на интервале </a:t>
                </a:r>
                <a:r>
                  <a:rPr lang="ru-RU" sz="2400" dirty="0" smtClean="0"/>
                  <a:t>(0, 1) </a:t>
                </a:r>
                <a:r>
                  <a:rPr lang="ru-RU" sz="2400" dirty="0"/>
                  <a:t>случайная </a:t>
                </a:r>
                <a:r>
                  <a:rPr lang="ru-RU" sz="2400" dirty="0" smtClean="0"/>
                  <a:t>величина,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– параметры </a:t>
                </a:r>
                <a:r>
                  <a:rPr lang="ru-RU" sz="2400" dirty="0" smtClean="0"/>
                  <a:t>потока.</a:t>
                </a:r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3" y="1535283"/>
                <a:ext cx="10763627" cy="4309193"/>
              </a:xfrm>
              <a:prstGeom prst="rect">
                <a:avLst/>
              </a:prstGeom>
              <a:blipFill rotWithShape="0">
                <a:blip r:embed="rId4"/>
                <a:stretch>
                  <a:fillRect l="-906" t="-1132" r="-849" b="-2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hape 11"/>
          <p:cNvSpPr txBox="1">
            <a:spLocks/>
          </p:cNvSpPr>
          <p:nvPr/>
        </p:nvSpPr>
        <p:spPr>
          <a:xfrm>
            <a:off x="157941" y="944038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Метод обратных функций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157941" y="-69063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Блок-схема имитационной модели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157941" y="903946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53440" y="1871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9"/>
          <a:stretch/>
        </p:blipFill>
        <p:spPr>
          <a:xfrm>
            <a:off x="629779" y="711278"/>
            <a:ext cx="4180346" cy="47141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"/>
          <a:stretch/>
        </p:blipFill>
        <p:spPr>
          <a:xfrm>
            <a:off x="8056453" y="686728"/>
            <a:ext cx="3410138" cy="473871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1555638" y="5315124"/>
            <a:ext cx="87606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Рис. 3. </a:t>
            </a:r>
            <a:r>
              <a:rPr lang="ru-RU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Блок-схема имитационного моделирования </a:t>
            </a:r>
            <a:r>
              <a:rPr lang="ru-RU" sz="20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полусинхронного</a:t>
            </a:r>
            <a:r>
              <a:rPr lang="ru-RU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потока событий второго порядка в схеме с </a:t>
            </a:r>
            <a:r>
              <a:rPr lang="ru-RU" sz="20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продлевающимся</a:t>
            </a:r>
            <a:r>
              <a:rPr lang="ru-RU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мертвым временем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"/>
          <a:stretch/>
        </p:blipFill>
        <p:spPr>
          <a:xfrm>
            <a:off x="4868862" y="683891"/>
            <a:ext cx="3128853" cy="47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27126" y="6044768"/>
            <a:ext cx="2743200" cy="365125"/>
          </a:xfrm>
        </p:spPr>
        <p:txBody>
          <a:bodyPr/>
          <a:lstStyle/>
          <a:p>
            <a:fld id="{FCF762AA-6FF4-4CA2-8039-65A321A8002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hape 10"/>
          <p:cNvSpPr txBox="1">
            <a:spLocks/>
          </p:cNvSpPr>
          <p:nvPr/>
        </p:nvSpPr>
        <p:spPr>
          <a:xfrm>
            <a:off x="99751" y="-177179"/>
            <a:ext cx="11928764" cy="88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>
              <a:defRPr sz="1800"/>
            </a:pPr>
            <a:r>
              <a:rPr lang="ru-RU" sz="5400" dirty="0" smtClean="0">
                <a:solidFill>
                  <a:prstClr val="black"/>
                </a:solidFill>
              </a:rPr>
              <a:t>Имитационная модель потока</a:t>
            </a:r>
            <a:endParaRPr lang="ru-RU" sz="5400" dirty="0">
              <a:solidFill>
                <a:prstClr val="black"/>
              </a:solidFill>
            </a:endParaRPr>
          </a:p>
        </p:txBody>
      </p:sp>
      <p:sp>
        <p:nvSpPr>
          <p:cNvPr id="4" name="Shape 11"/>
          <p:cNvSpPr txBox="1">
            <a:spLocks/>
          </p:cNvSpPr>
          <p:nvPr/>
        </p:nvSpPr>
        <p:spPr>
          <a:xfrm>
            <a:off x="157941" y="955478"/>
            <a:ext cx="11812385" cy="63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ru-RU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779" y="5912693"/>
            <a:ext cx="621059" cy="4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"/>
          <p:cNvSpPr/>
          <p:nvPr/>
        </p:nvSpPr>
        <p:spPr>
          <a:xfrm>
            <a:off x="1251357" y="5912693"/>
            <a:ext cx="10151573" cy="64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solidFill>
                  <a:srgbClr val="535353"/>
                </a:solidFill>
              </a:defRPr>
            </a:lvl1pPr>
          </a:lstStyle>
          <a:p>
            <a:pPr algn="ctr" defTabSz="897833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Статистические эксперименты на имитационной модели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полусинхронного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потока событий второго порядка в схеме с </a:t>
            </a:r>
            <a:r>
              <a:rPr lang="ru-RU" sz="1200" b="1" dirty="0" err="1">
                <a:solidFill>
                  <a:prstClr val="white">
                    <a:lumMod val="50000"/>
                  </a:prstClr>
                </a:solidFill>
              </a:rPr>
              <a:t>продлевающимся</a:t>
            </a:r>
            <a:r>
              <a:rPr lang="ru-RU" sz="1200" b="1" dirty="0">
                <a:solidFill>
                  <a:prstClr val="white">
                    <a:lumMod val="50000"/>
                  </a:prstClr>
                </a:solidFill>
              </a:rPr>
              <a:t> мертвым временем</a:t>
            </a:r>
            <a:endParaRPr lang="ru-RU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53440" y="1871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343812" y="5405949"/>
            <a:ext cx="628864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Рис.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 Скриншот программы при заданных параметрах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498305"/>
                  </p:ext>
                </p:extLst>
              </p:nvPr>
            </p:nvGraphicFramePr>
            <p:xfrm>
              <a:off x="9224527" y="1232913"/>
              <a:ext cx="2367672" cy="4391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836"/>
                    <a:gridCol w="1183836"/>
                  </a:tblGrid>
                  <a:tr h="475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Параметр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4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T</a:t>
                          </a:r>
                          <a:endParaRPr lang="ru-RU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4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1,5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4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0,8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4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0,8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4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7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7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7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72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498305"/>
                  </p:ext>
                </p:extLst>
              </p:nvPr>
            </p:nvGraphicFramePr>
            <p:xfrm>
              <a:off x="9224527" y="1232913"/>
              <a:ext cx="2367672" cy="4391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836"/>
                    <a:gridCol w="1183836"/>
                  </a:tblGrid>
                  <a:tr h="475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Параметр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3" t="-138333" r="-101538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T</a:t>
                          </a:r>
                          <a:endParaRPr lang="ru-RU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3" t="-338333" r="-101538" b="-7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1,5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3" t="-438333" r="-101538" b="-6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0,8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3" t="-538333" r="-101538" b="-5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0,8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3" t="-638333" r="-101538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304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3" t="-623944" r="-101538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304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3" t="-723944" r="-101538" b="-2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304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3" t="-835714" r="-101538" b="-1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304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13" t="-922535" r="-101538" b="-11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0,3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0" y="1116552"/>
            <a:ext cx="8445931" cy="42713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20561" y="886263"/>
            <a:ext cx="3375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Таблица 1. </a:t>
            </a:r>
            <a:r>
              <a:rPr lang="ru-RU" sz="2000" dirty="0"/>
              <a:t>Исходные </a:t>
            </a:r>
            <a:r>
              <a:rPr lang="ru-RU" sz="2000" dirty="0" smtClean="0"/>
              <a:t>данные</a:t>
            </a:r>
            <a:endParaRPr lang="ru-RU" sz="2000" dirty="0"/>
          </a:p>
        </p:txBody>
      </p:sp>
      <p:sp>
        <p:nvSpPr>
          <p:cNvPr id="16" name="Shape 11"/>
          <p:cNvSpPr txBox="1">
            <a:spLocks/>
          </p:cNvSpPr>
          <p:nvPr/>
        </p:nvSpPr>
        <p:spPr>
          <a:xfrm>
            <a:off x="238125" y="569449"/>
            <a:ext cx="11790390" cy="431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700" kern="1200">
                <a:solidFill>
                  <a:srgbClr val="53535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Результат работы имитационной модели при заданных параметрах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5441</TotalTime>
  <Words>1460</Words>
  <Application>Microsoft Office PowerPoint</Application>
  <PresentationFormat>Широкоэкранный</PresentationFormat>
  <Paragraphs>567</Paragraphs>
  <Slides>21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 Л. Останин</dc:creator>
  <cp:lastModifiedBy>Олег Л. Останин</cp:lastModifiedBy>
  <cp:revision>132</cp:revision>
  <dcterms:created xsi:type="dcterms:W3CDTF">2024-05-13T07:04:33Z</dcterms:created>
  <dcterms:modified xsi:type="dcterms:W3CDTF">2024-05-24T10:44:44Z</dcterms:modified>
</cp:coreProperties>
</file>