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uk-UA" sz="1800" b="0" strike="noStrike" spc="-1">
                <a:solidFill>
                  <a:srgbClr val="000000"/>
                </a:solidFill>
                <a:latin typeface="Calibri"/>
              </a:rPr>
              <a:t>Для переміщення сторінки клацніть мишею</a:t>
            </a: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uk-UA" sz="2000" b="0" strike="noStrike" spc="-1">
                <a:latin typeface="Arial"/>
              </a:rPr>
              <a:t>Для редагування формату приміток клацніть мишею</a:t>
            </a:r>
          </a:p>
        </p:txBody>
      </p:sp>
      <p:sp>
        <p:nvSpPr>
          <p:cNvPr id="4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uk-UA" sz="1400" b="0" strike="noStrike" spc="-1">
                <a:latin typeface="Times New Roman"/>
              </a:rPr>
              <a:t>&lt;верхній колонтитул&gt;</a:t>
            </a:r>
          </a:p>
        </p:txBody>
      </p:sp>
      <p:sp>
        <p:nvSpPr>
          <p:cNvPr id="41"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uk-UA" sz="1400" b="0" strike="noStrike" spc="-1">
                <a:latin typeface="Times New Roman"/>
              </a:defRPr>
            </a:lvl1pPr>
          </a:lstStyle>
          <a:p>
            <a:pPr algn="r">
              <a:buNone/>
            </a:pPr>
            <a:r>
              <a:rPr lang="uk-UA" sz="1400" b="0" strike="noStrike" spc="-1">
                <a:latin typeface="Times New Roman"/>
              </a:rPr>
              <a:t>&lt;дата/час&gt;</a:t>
            </a: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uk-UA" sz="1400" b="0" strike="noStrike" spc="-1">
                <a:latin typeface="Times New Roman"/>
              </a:defRPr>
            </a:lvl1pPr>
          </a:lstStyle>
          <a:p>
            <a:r>
              <a:rPr lang="uk-UA" sz="1400" b="0" strike="noStrike" spc="-1">
                <a:latin typeface="Times New Roman"/>
              </a:rPr>
              <a:t>&lt;нижній колонтитул&gt;</a:t>
            </a: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uk-UA" sz="1400" b="0" strike="noStrike" spc="-1">
                <a:latin typeface="Times New Roman"/>
              </a:defRPr>
            </a:lvl1pPr>
          </a:lstStyle>
          <a:p>
            <a:pPr algn="r">
              <a:buNone/>
            </a:pPr>
            <a:fld id="{8E2314B3-262C-4BAD-A2F4-FB7DF205FDE4}" type="slidenum">
              <a:rPr lang="uk-UA" sz="1400" b="0" strike="noStrike" spc="-1">
                <a:latin typeface="Times New Roman"/>
              </a:rPr>
              <a:t>‹№›</a:t>
            </a:fld>
            <a:endParaRPr lang="uk-UA"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0" y="0"/>
            <a:ext cx="0" cy="0"/>
          </a:xfrm>
          <a:prstGeom prst="rect">
            <a:avLst/>
          </a:prstGeom>
          <a:ln w="0">
            <a:noFill/>
          </a:ln>
        </p:spPr>
      </p:sp>
      <p:sp>
        <p:nvSpPr>
          <p:cNvPr id="154"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uk-UA" sz="2000" b="0" strike="noStrike" spc="-1">
              <a:latin typeface="Arial"/>
            </a:endParaRPr>
          </a:p>
        </p:txBody>
      </p:sp>
      <p:sp>
        <p:nvSpPr>
          <p:cNvPr id="155" name="PlaceHolder 3"/>
          <p:cNvSpPr>
            <a:spLocks noGrp="1"/>
          </p:cNvSpPr>
          <p:nvPr>
            <p:ph type="sldNum" idx="4"/>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0A4B3046-D8DD-4951-8CAB-0DFD9714D082}" type="slidenum">
              <a:rPr lang="en-US" sz="1800" b="0" strike="noStrike" spc="-1">
                <a:solidFill>
                  <a:srgbClr val="000000"/>
                </a:solidFill>
                <a:latin typeface="+mn-lt"/>
                <a:ea typeface="+mn-ea"/>
              </a:rPr>
              <a:t>1</a:t>
            </a:fld>
            <a:endParaRPr lang="uk-UA" sz="1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0" y="0"/>
            <a:ext cx="0" cy="0"/>
          </a:xfrm>
          <a:prstGeom prst="rect">
            <a:avLst/>
          </a:prstGeom>
          <a:ln w="0">
            <a:noFill/>
          </a:ln>
        </p:spPr>
      </p:sp>
      <p:sp>
        <p:nvSpPr>
          <p:cNvPr id="157"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uk-UA" sz="2000" b="0" strike="noStrike" spc="-1">
              <a:latin typeface="Arial"/>
            </a:endParaRPr>
          </a:p>
        </p:txBody>
      </p:sp>
      <p:sp>
        <p:nvSpPr>
          <p:cNvPr id="158" name="PlaceHolder 3"/>
          <p:cNvSpPr>
            <a:spLocks noGrp="1"/>
          </p:cNvSpPr>
          <p:nvPr>
            <p:ph type="sldNum" idx="5"/>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84D60703-4AC7-43DF-B294-C4D35FCB3096}" type="slidenum">
              <a:rPr lang="en-US" sz="1800" b="0" strike="noStrike" spc="-1">
                <a:solidFill>
                  <a:srgbClr val="000000"/>
                </a:solidFill>
                <a:latin typeface="+mn-lt"/>
                <a:ea typeface="+mn-ea"/>
              </a:rPr>
              <a:t>2</a:t>
            </a:fld>
            <a:endParaRPr lang="uk-UA" sz="18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0" y="0"/>
            <a:ext cx="0" cy="0"/>
          </a:xfrm>
          <a:prstGeom prst="rect">
            <a:avLst/>
          </a:prstGeom>
          <a:ln w="0">
            <a:noFill/>
          </a:ln>
        </p:spPr>
      </p:sp>
      <p:sp>
        <p:nvSpPr>
          <p:cNvPr id="160"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uk-UA" sz="2000" b="0" strike="noStrike" spc="-1">
              <a:latin typeface="Arial"/>
            </a:endParaRPr>
          </a:p>
        </p:txBody>
      </p:sp>
      <p:sp>
        <p:nvSpPr>
          <p:cNvPr id="161" name="PlaceHolder 3"/>
          <p:cNvSpPr>
            <a:spLocks noGrp="1"/>
          </p:cNvSpPr>
          <p:nvPr>
            <p:ph type="sldNum" idx="6"/>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48FFDE2F-53B6-45B2-BD3E-5A83072BF139}" type="slidenum">
              <a:rPr lang="en-US" sz="1800" b="0" strike="noStrike" spc="-1">
                <a:solidFill>
                  <a:srgbClr val="000000"/>
                </a:solidFill>
                <a:latin typeface="+mn-lt"/>
                <a:ea typeface="+mn-ea"/>
              </a:rPr>
              <a:t>3</a:t>
            </a:fld>
            <a:endParaRPr lang="uk-UA" sz="18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0" y="0"/>
            <a:ext cx="0" cy="0"/>
          </a:xfrm>
          <a:prstGeom prst="rect">
            <a:avLst/>
          </a:prstGeom>
          <a:ln w="0">
            <a:noFill/>
          </a:ln>
        </p:spPr>
      </p:sp>
      <p:sp>
        <p:nvSpPr>
          <p:cNvPr id="163"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uk-UA" sz="2000" b="0" strike="noStrike" spc="-1">
              <a:latin typeface="Arial"/>
            </a:endParaRPr>
          </a:p>
        </p:txBody>
      </p:sp>
      <p:sp>
        <p:nvSpPr>
          <p:cNvPr id="164" name="PlaceHolder 3"/>
          <p:cNvSpPr>
            <a:spLocks noGrp="1"/>
          </p:cNvSpPr>
          <p:nvPr>
            <p:ph type="sldNum" idx="7"/>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196FD3DB-863A-4992-847C-BF08FBD07106}" type="slidenum">
              <a:rPr lang="en-US" sz="1800" b="0" strike="noStrike" spc="-1">
                <a:solidFill>
                  <a:srgbClr val="000000"/>
                </a:solidFill>
                <a:latin typeface="+mn-lt"/>
                <a:ea typeface="+mn-ea"/>
              </a:rPr>
              <a:t>4</a:t>
            </a:fld>
            <a:endParaRPr lang="uk-UA" sz="18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0" y="0"/>
            <a:ext cx="0" cy="0"/>
          </a:xfrm>
          <a:prstGeom prst="rect">
            <a:avLst/>
          </a:prstGeom>
          <a:ln w="0">
            <a:noFill/>
          </a:ln>
        </p:spPr>
      </p:sp>
      <p:sp>
        <p:nvSpPr>
          <p:cNvPr id="166"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uk-UA" sz="2000" b="0" strike="noStrike" spc="-1">
              <a:latin typeface="Arial"/>
            </a:endParaRPr>
          </a:p>
        </p:txBody>
      </p:sp>
      <p:sp>
        <p:nvSpPr>
          <p:cNvPr id="167" name="PlaceHolder 3"/>
          <p:cNvSpPr>
            <a:spLocks noGrp="1"/>
          </p:cNvSpPr>
          <p:nvPr>
            <p:ph type="sldNum" idx="8"/>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B8BC29F0-3D39-42B5-980D-82AD90A063F8}" type="slidenum">
              <a:rPr lang="en-US" sz="1800" b="0" strike="noStrike" spc="-1">
                <a:solidFill>
                  <a:srgbClr val="000000"/>
                </a:solidFill>
                <a:latin typeface="+mn-lt"/>
                <a:ea typeface="+mn-ea"/>
              </a:rPr>
              <a:t>7</a:t>
            </a:fld>
            <a:endParaRPr lang="uk-UA" sz="18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0" y="0"/>
            <a:ext cx="0" cy="0"/>
          </a:xfrm>
          <a:prstGeom prst="rect">
            <a:avLst/>
          </a:prstGeom>
          <a:ln w="0">
            <a:noFill/>
          </a:ln>
        </p:spPr>
      </p:sp>
      <p:sp>
        <p:nvSpPr>
          <p:cNvPr id="169"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uk-UA" sz="2000" b="0" strike="noStrike" spc="-1">
              <a:latin typeface="Arial"/>
            </a:endParaRPr>
          </a:p>
        </p:txBody>
      </p:sp>
      <p:sp>
        <p:nvSpPr>
          <p:cNvPr id="170" name="PlaceHolder 3"/>
          <p:cNvSpPr>
            <a:spLocks noGrp="1"/>
          </p:cNvSpPr>
          <p:nvPr>
            <p:ph type="sldNum" idx="9"/>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457C4E1F-F897-4F59-A753-35C589A5F76C}" type="slidenum">
              <a:rPr lang="en-US" sz="1800" b="0" strike="noStrike" spc="-1">
                <a:solidFill>
                  <a:srgbClr val="000000"/>
                </a:solidFill>
                <a:latin typeface="+mn-lt"/>
                <a:ea typeface="+mn-ea"/>
              </a:rPr>
              <a:t>8</a:t>
            </a:fld>
            <a:endParaRPr lang="uk-UA" sz="18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0" y="0"/>
            <a:ext cx="0" cy="0"/>
          </a:xfrm>
          <a:prstGeom prst="rect">
            <a:avLst/>
          </a:prstGeom>
          <a:ln w="0">
            <a:noFill/>
          </a:ln>
        </p:spPr>
      </p:sp>
      <p:sp>
        <p:nvSpPr>
          <p:cNvPr id="172"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uk-UA" sz="2000" b="0" strike="noStrike" spc="-1">
              <a:latin typeface="Arial"/>
            </a:endParaRPr>
          </a:p>
        </p:txBody>
      </p:sp>
      <p:sp>
        <p:nvSpPr>
          <p:cNvPr id="173" name="PlaceHolder 3"/>
          <p:cNvSpPr>
            <a:spLocks noGrp="1"/>
          </p:cNvSpPr>
          <p:nvPr>
            <p:ph type="sldNum" idx="10"/>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A68DCACD-7D37-4483-A513-2A7A3D5B9FA2}" type="slidenum">
              <a:rPr lang="en-US" sz="1800" b="0" strike="noStrike" spc="-1">
                <a:solidFill>
                  <a:srgbClr val="000000"/>
                </a:solidFill>
                <a:latin typeface="+mn-lt"/>
                <a:ea typeface="+mn-ea"/>
              </a:rPr>
              <a:t>9</a:t>
            </a:fld>
            <a:endParaRPr lang="uk-UA" sz="18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tIns="0" rIns="0" bIns="0" anchor="ctr">
            <a:noAutofit/>
          </a:bodyPr>
          <a:lstStyle/>
          <a:p>
            <a:pPr algn="ctr">
              <a:buNone/>
            </a:pPr>
            <a:endParaRPr lang="uk-UA"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tIns="0" rIns="0" bIns="0" anchor="ctr">
            <a:noAutofit/>
          </a:bodyPr>
          <a:lstStyle/>
          <a:p>
            <a:pPr algn="ctr">
              <a:buNone/>
            </a:pPr>
            <a:endParaRPr lang="uk-U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uk-UA" sz="1800" b="0" strike="noStrike" spc="-1">
              <a:solidFill>
                <a:srgbClr val="000000"/>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tIns="0" rIns="0" bIns="0" anchor="t">
            <a:normAutofit/>
          </a:bodyPr>
          <a:lstStyle/>
          <a:p>
            <a:endParaRPr lang="uk-UA"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r>
              <a:rPr lang="uk-UA" sz="1800" b="0" strike="noStrike" spc="-1">
                <a:solidFill>
                  <a:srgbClr val="000000"/>
                </a:solidFill>
                <a:latin typeface="Calibri"/>
              </a:rPr>
              <a:t>Для правки тексту заголовка клацніть мишею</a:t>
            </a:r>
          </a:p>
        </p:txBody>
      </p:sp>
      <p:sp>
        <p:nvSpPr>
          <p:cNvPr id="3" name="PlaceHolder 2"/>
          <p:cNvSpPr>
            <a:spLocks noGrp="1"/>
          </p:cNvSpPr>
          <p:nvPr>
            <p:ph type="body"/>
          </p:nvPr>
        </p:nvSpPr>
        <p:spPr>
          <a:xfrm>
            <a:off x="731520" y="1925640"/>
            <a:ext cx="13167000" cy="4772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uk-UA" sz="3200" b="0" strike="noStrike" spc="-1">
                <a:solidFill>
                  <a:srgbClr val="000000"/>
                </a:solidFill>
                <a:latin typeface="Calibri"/>
              </a:rPr>
              <a:t>Для редагування структури клацніть мишею</a:t>
            </a:r>
          </a:p>
          <a:p>
            <a:pPr marL="864000" lvl="1" indent="-324000">
              <a:spcBef>
                <a:spcPts val="1134"/>
              </a:spcBef>
              <a:buClr>
                <a:srgbClr val="000000"/>
              </a:buClr>
              <a:buSzPct val="75000"/>
              <a:buFont typeface="Symbol" charset="2"/>
              <a:buChar char=""/>
            </a:pPr>
            <a:r>
              <a:rPr lang="uk-UA" sz="2400" b="0" strike="noStrike" spc="-1">
                <a:solidFill>
                  <a:srgbClr val="000000"/>
                </a:solidFill>
                <a:latin typeface="Calibri"/>
              </a:rPr>
              <a:t>Другий рівень структури</a:t>
            </a:r>
          </a:p>
          <a:p>
            <a:pPr marL="1296000" lvl="2" indent="-288000">
              <a:spcBef>
                <a:spcPts val="850"/>
              </a:spcBef>
              <a:buClr>
                <a:srgbClr val="000000"/>
              </a:buClr>
              <a:buSzPct val="45000"/>
              <a:buFont typeface="Wingdings" charset="2"/>
              <a:buChar char=""/>
            </a:pPr>
            <a:r>
              <a:rPr lang="uk-UA" sz="2000" b="0" strike="noStrike" spc="-1">
                <a:solidFill>
                  <a:srgbClr val="000000"/>
                </a:solidFill>
                <a:latin typeface="Calibri"/>
              </a:rPr>
              <a:t>Третій рівень структури</a:t>
            </a:r>
          </a:p>
          <a:p>
            <a:pPr marL="1728000" lvl="3" indent="-216000">
              <a:spcBef>
                <a:spcPts val="567"/>
              </a:spcBef>
              <a:buClr>
                <a:srgbClr val="000000"/>
              </a:buClr>
              <a:buSzPct val="75000"/>
              <a:buFont typeface="Symbol" charset="2"/>
              <a:buChar char=""/>
            </a:pPr>
            <a:r>
              <a:rPr lang="uk-UA" sz="2000" b="0" strike="noStrike" spc="-1">
                <a:solidFill>
                  <a:srgbClr val="000000"/>
                </a:solidFill>
                <a:latin typeface="Calibri"/>
              </a:rPr>
              <a:t>Четвертий рівень структури</a:t>
            </a:r>
          </a:p>
          <a:p>
            <a:pPr marL="2160000" lvl="4" indent="-216000">
              <a:spcBef>
                <a:spcPts val="283"/>
              </a:spcBef>
              <a:buClr>
                <a:srgbClr val="000000"/>
              </a:buClr>
              <a:buSzPct val="45000"/>
              <a:buFont typeface="Wingdings" charset="2"/>
              <a:buChar char=""/>
            </a:pPr>
            <a:r>
              <a:rPr lang="uk-UA" sz="2000" b="0" strike="noStrike" spc="-1">
                <a:solidFill>
                  <a:srgbClr val="000000"/>
                </a:solidFill>
                <a:latin typeface="Calibri"/>
              </a:rPr>
              <a:t>П'ятий рівень структури</a:t>
            </a:r>
          </a:p>
          <a:p>
            <a:pPr marL="2592000" lvl="5" indent="-216000">
              <a:spcBef>
                <a:spcPts val="283"/>
              </a:spcBef>
              <a:buClr>
                <a:srgbClr val="000000"/>
              </a:buClr>
              <a:buSzPct val="45000"/>
              <a:buFont typeface="Wingdings" charset="2"/>
              <a:buChar char=""/>
            </a:pPr>
            <a:r>
              <a:rPr lang="uk-UA" sz="2000" b="0" strike="noStrike" spc="-1">
                <a:solidFill>
                  <a:srgbClr val="000000"/>
                </a:solidFill>
                <a:latin typeface="Calibri"/>
              </a:rPr>
              <a:t>Шостий рівень структури</a:t>
            </a:r>
          </a:p>
          <a:p>
            <a:pPr marL="3024000" lvl="6" indent="-216000">
              <a:spcBef>
                <a:spcPts val="283"/>
              </a:spcBef>
              <a:buClr>
                <a:srgbClr val="000000"/>
              </a:buClr>
              <a:buSzPct val="45000"/>
              <a:buFont typeface="Wingdings" charset="2"/>
              <a:buChar char=""/>
            </a:pPr>
            <a:r>
              <a:rPr lang="uk-UA" sz="2000" b="0" strike="noStrike" spc="-1">
                <a:solidFill>
                  <a:srgbClr val="000000"/>
                </a:solidFill>
                <a:latin typeface="Calibri"/>
              </a:rPr>
              <a:t>Сьомий рівень структури</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0" descr="preencoded.png"/>
          <p:cNvPicPr/>
          <p:nvPr/>
        </p:nvPicPr>
        <p:blipFill>
          <a:blip r:embed="rId3"/>
          <a:stretch/>
        </p:blipFill>
        <p:spPr>
          <a:xfrm>
            <a:off x="0" y="0"/>
            <a:ext cx="14630040" cy="8229240"/>
          </a:xfrm>
          <a:prstGeom prst="rect">
            <a:avLst/>
          </a:prstGeom>
          <a:ln w="0">
            <a:noFill/>
          </a:ln>
        </p:spPr>
      </p:pic>
      <p:sp>
        <p:nvSpPr>
          <p:cNvPr id="45" name="Shape 0"/>
          <p:cNvSpPr/>
          <p:nvPr/>
        </p:nvSpPr>
        <p:spPr>
          <a:xfrm>
            <a:off x="0" y="0"/>
            <a:ext cx="14630040" cy="8229240"/>
          </a:xfrm>
          <a:prstGeom prst="rect">
            <a:avLst/>
          </a:prstGeom>
          <a:solidFill>
            <a:srgbClr val="0D0A2C">
              <a:alpha val="75000"/>
            </a:srgbClr>
          </a:solidFill>
          <a:ln w="13811">
            <a:solidFill>
              <a:srgbClr val="FFFFFF">
                <a:alpha val="16000"/>
              </a:srgbClr>
            </a:solidFill>
            <a:round/>
          </a:ln>
        </p:spPr>
        <p:style>
          <a:lnRef idx="0">
            <a:scrgbClr r="0" g="0" b="0"/>
          </a:lnRef>
          <a:fillRef idx="0">
            <a:scrgbClr r="0" g="0" b="0"/>
          </a:fillRef>
          <a:effectRef idx="0">
            <a:scrgbClr r="0" g="0" b="0"/>
          </a:effectRef>
          <a:fontRef idx="minor"/>
        </p:style>
      </p:sp>
      <p:sp>
        <p:nvSpPr>
          <p:cNvPr id="46" name="Text 1"/>
          <p:cNvSpPr/>
          <p:nvPr/>
        </p:nvSpPr>
        <p:spPr>
          <a:xfrm>
            <a:off x="833040" y="1304280"/>
            <a:ext cx="7477200" cy="333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6562"/>
              </a:lnSpc>
              <a:buNone/>
              <a:tabLst>
                <a:tab pos="0" algn="l"/>
              </a:tabLst>
            </a:pPr>
            <a:r>
              <a:rPr lang="en-US" sz="5250" b="0" strike="noStrike" spc="-1">
                <a:solidFill>
                  <a:srgbClr val="F2F0F4"/>
                </a:solidFill>
                <a:latin typeface="Montserrat"/>
                <a:ea typeface="Montserrat"/>
              </a:rPr>
              <a:t>Money Manager: Intuitive Financial Management for Everyone</a:t>
            </a:r>
            <a:endParaRPr lang="uk-UA" sz="5250" b="0" strike="noStrike" spc="-1">
              <a:latin typeface="Arial"/>
            </a:endParaRPr>
          </a:p>
        </p:txBody>
      </p:sp>
      <p:sp>
        <p:nvSpPr>
          <p:cNvPr id="47" name="Text 2"/>
          <p:cNvSpPr/>
          <p:nvPr/>
        </p:nvSpPr>
        <p:spPr>
          <a:xfrm>
            <a:off x="833040" y="5220360"/>
            <a:ext cx="7477200" cy="221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2798"/>
              </a:lnSpc>
              <a:buNone/>
            </a:pPr>
            <a:r>
              <a:rPr lang="en-US" sz="1750" b="0" strike="noStrike" spc="-1">
                <a:solidFill>
                  <a:srgbClr val="FFFFFF"/>
                </a:solidFill>
                <a:latin typeface="Heebo"/>
              </a:rPr>
              <a:t>The purpose of this application is to create an intuitive and useful budget and financial management tool that would facilitate the efficient management of the user's expenses and income. The main goal is to enable users to effectively control their finances, save money, invest and achieve their financial goals.</a:t>
            </a:r>
            <a:endParaRPr lang="uk-UA" sz="1750" b="0" strike="noStrike" spc="-1">
              <a:latin typeface="Arial"/>
            </a:endParaRPr>
          </a:p>
        </p:txBody>
      </p:sp>
      <p:pic>
        <p:nvPicPr>
          <p:cNvPr id="48" name="Image 1" descr="preencoded.png"/>
          <p:cNvPicPr/>
          <p:nvPr/>
        </p:nvPicPr>
        <p:blipFill>
          <a:blip r:embed="rId4"/>
          <a:stretch/>
        </p:blipFill>
        <p:spPr>
          <a:xfrm>
            <a:off x="9144000" y="0"/>
            <a:ext cx="5486040" cy="822924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Image 0" descr="preencoded.png"/>
          <p:cNvPicPr/>
          <p:nvPr/>
        </p:nvPicPr>
        <p:blipFill>
          <a:blip r:embed="rId3"/>
          <a:stretch/>
        </p:blipFill>
        <p:spPr>
          <a:xfrm>
            <a:off x="0" y="0"/>
            <a:ext cx="14630040" cy="8229240"/>
          </a:xfrm>
          <a:prstGeom prst="rect">
            <a:avLst/>
          </a:prstGeom>
          <a:ln w="0">
            <a:noFill/>
          </a:ln>
        </p:spPr>
      </p:pic>
      <p:sp>
        <p:nvSpPr>
          <p:cNvPr id="50" name="Shape 0"/>
          <p:cNvSpPr/>
          <p:nvPr/>
        </p:nvSpPr>
        <p:spPr>
          <a:xfrm>
            <a:off x="0" y="86040"/>
            <a:ext cx="14630040" cy="8241480"/>
          </a:xfrm>
          <a:prstGeom prst="rect">
            <a:avLst/>
          </a:prstGeom>
          <a:solidFill>
            <a:srgbClr val="0D0A2C">
              <a:alpha val="75000"/>
            </a:srgbClr>
          </a:solidFill>
          <a:ln w="10001">
            <a:solidFill>
              <a:srgbClr val="FFFFFF">
                <a:alpha val="16000"/>
              </a:srgbClr>
            </a:solidFill>
            <a:round/>
          </a:ln>
        </p:spPr>
        <p:style>
          <a:lnRef idx="0">
            <a:scrgbClr r="0" g="0" b="0"/>
          </a:lnRef>
          <a:fillRef idx="0">
            <a:scrgbClr r="0" g="0" b="0"/>
          </a:fillRef>
          <a:effectRef idx="0">
            <a:scrgbClr r="0" g="0" b="0"/>
          </a:effectRef>
          <a:fontRef idx="minor"/>
        </p:style>
      </p:sp>
      <p:sp>
        <p:nvSpPr>
          <p:cNvPr id="51" name="Text 1"/>
          <p:cNvSpPr/>
          <p:nvPr/>
        </p:nvSpPr>
        <p:spPr>
          <a:xfrm>
            <a:off x="4964400" y="417960"/>
            <a:ext cx="4701240" cy="504720"/>
          </a:xfrm>
          <a:prstGeom prst="rect">
            <a:avLst/>
          </a:prstGeom>
          <a:noFill/>
          <a:ln w="0">
            <a:noFill/>
          </a:ln>
        </p:spPr>
        <p:style>
          <a:lnRef idx="0">
            <a:scrgbClr r="0" g="0" b="0"/>
          </a:lnRef>
          <a:fillRef idx="0">
            <a:scrgbClr r="0" g="0" b="0"/>
          </a:fillRef>
          <a:effectRef idx="0">
            <a:scrgbClr r="0" g="0" b="0"/>
          </a:effectRef>
          <a:fontRef idx="minor"/>
        </p:style>
      </p:sp>
      <p:sp>
        <p:nvSpPr>
          <p:cNvPr id="52" name="Text 2"/>
          <p:cNvSpPr/>
          <p:nvPr/>
        </p:nvSpPr>
        <p:spPr>
          <a:xfrm>
            <a:off x="2076840" y="1541880"/>
            <a:ext cx="2026440" cy="340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1800" b="0" strike="noStrike" spc="-1">
                <a:solidFill>
                  <a:srgbClr val="FFFFFF"/>
                </a:solidFill>
                <a:latin typeface="Montserrat"/>
                <a:ea typeface="Montserrat"/>
              </a:rPr>
              <a:t>Simplifying budgeting</a:t>
            </a:r>
            <a:endParaRPr lang="uk-UA" sz="1800" b="0" strike="noStrike" spc="-1">
              <a:latin typeface="Arial"/>
            </a:endParaRPr>
          </a:p>
        </p:txBody>
      </p:sp>
      <p:sp>
        <p:nvSpPr>
          <p:cNvPr id="53" name="Text 3"/>
          <p:cNvSpPr/>
          <p:nvPr/>
        </p:nvSpPr>
        <p:spPr>
          <a:xfrm>
            <a:off x="1609560" y="2035800"/>
            <a:ext cx="2960640" cy="103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ts val="2038"/>
              </a:lnSpc>
              <a:buNone/>
            </a:pPr>
            <a:r>
              <a:rPr lang="en-US" sz="1280" b="0" strike="noStrike" spc="-1">
                <a:solidFill>
                  <a:srgbClr val="DCD7E5"/>
                </a:solidFill>
                <a:latin typeface="Heebo"/>
                <a:ea typeface="Heebo"/>
              </a:rPr>
              <a:t>The app will allow users to create budgets, allocate money to different categories, and set financial goals.</a:t>
            </a:r>
            <a:endParaRPr lang="uk-UA" sz="1280" b="0" strike="noStrike" spc="-1">
              <a:latin typeface="Arial"/>
            </a:endParaRPr>
          </a:p>
        </p:txBody>
      </p:sp>
      <p:sp>
        <p:nvSpPr>
          <p:cNvPr id="54" name="Text 4"/>
          <p:cNvSpPr/>
          <p:nvPr/>
        </p:nvSpPr>
        <p:spPr>
          <a:xfrm>
            <a:off x="6180480" y="1541880"/>
            <a:ext cx="2269080" cy="537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ct val="100000"/>
              </a:lnSpc>
              <a:buNone/>
            </a:pPr>
            <a:r>
              <a:rPr lang="en-US" sz="1800" b="0" strike="noStrike" spc="-1">
                <a:solidFill>
                  <a:srgbClr val="FFFFFF"/>
                </a:solidFill>
                <a:latin typeface="Montserrat"/>
                <a:ea typeface="Montserrat"/>
              </a:rPr>
              <a:t>Monitoring of expenses </a:t>
            </a:r>
            <a:endParaRPr lang="uk-UA" sz="1800" b="0" strike="noStrike" spc="-1">
              <a:latin typeface="Arial"/>
            </a:endParaRPr>
          </a:p>
          <a:p>
            <a:pPr algn="ctr">
              <a:lnSpc>
                <a:spcPct val="100000"/>
              </a:lnSpc>
              <a:buNone/>
            </a:pPr>
            <a:r>
              <a:rPr lang="en-US" sz="1800" b="0" strike="noStrike" spc="-1">
                <a:solidFill>
                  <a:srgbClr val="FFFFFF"/>
                </a:solidFill>
                <a:latin typeface="Montserrat"/>
                <a:ea typeface="Montserrat"/>
              </a:rPr>
              <a:t>and income</a:t>
            </a:r>
            <a:endParaRPr lang="uk-UA" sz="1800" b="0" strike="noStrike" spc="-1">
              <a:latin typeface="Arial"/>
            </a:endParaRPr>
          </a:p>
        </p:txBody>
      </p:sp>
      <p:sp>
        <p:nvSpPr>
          <p:cNvPr id="55" name="Text 6"/>
          <p:cNvSpPr/>
          <p:nvPr/>
        </p:nvSpPr>
        <p:spPr>
          <a:xfrm>
            <a:off x="10526400" y="1541880"/>
            <a:ext cx="1268640" cy="299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1800" b="0" strike="noStrike" spc="-1">
                <a:solidFill>
                  <a:srgbClr val="FFFFFF"/>
                </a:solidFill>
                <a:latin typeface="Montserrat"/>
                <a:ea typeface="Montserrat"/>
              </a:rPr>
              <a:t>Saving time</a:t>
            </a:r>
            <a:endParaRPr lang="uk-UA" sz="1800" b="0" strike="noStrike" spc="-1">
              <a:latin typeface="Arial"/>
            </a:endParaRPr>
          </a:p>
        </p:txBody>
      </p:sp>
      <p:pic>
        <p:nvPicPr>
          <p:cNvPr id="56" name="Рисунок 20"/>
          <p:cNvPicPr/>
          <p:nvPr/>
        </p:nvPicPr>
        <p:blipFill>
          <a:blip r:embed="rId4"/>
          <a:stretch/>
        </p:blipFill>
        <p:spPr>
          <a:xfrm>
            <a:off x="2612880" y="2963880"/>
            <a:ext cx="954360" cy="954360"/>
          </a:xfrm>
          <a:prstGeom prst="rect">
            <a:avLst/>
          </a:prstGeom>
          <a:ln w="0">
            <a:noFill/>
          </a:ln>
        </p:spPr>
      </p:pic>
      <p:pic>
        <p:nvPicPr>
          <p:cNvPr id="57" name="Рисунок 21"/>
          <p:cNvPicPr/>
          <p:nvPr/>
        </p:nvPicPr>
        <p:blipFill>
          <a:blip r:embed="rId5"/>
          <a:stretch/>
        </p:blipFill>
        <p:spPr>
          <a:xfrm>
            <a:off x="6861600" y="3878640"/>
            <a:ext cx="906480" cy="906480"/>
          </a:xfrm>
          <a:prstGeom prst="rect">
            <a:avLst/>
          </a:prstGeom>
          <a:ln w="0">
            <a:noFill/>
          </a:ln>
        </p:spPr>
      </p:pic>
      <p:pic>
        <p:nvPicPr>
          <p:cNvPr id="58" name="Рисунок 22"/>
          <p:cNvPicPr/>
          <p:nvPr/>
        </p:nvPicPr>
        <p:blipFill>
          <a:blip r:embed="rId6"/>
          <a:stretch/>
        </p:blipFill>
        <p:spPr>
          <a:xfrm>
            <a:off x="10589400" y="3292200"/>
            <a:ext cx="1142640" cy="1142640"/>
          </a:xfrm>
          <a:prstGeom prst="rect">
            <a:avLst/>
          </a:prstGeom>
          <a:ln w="0">
            <a:noFill/>
          </a:ln>
        </p:spPr>
      </p:pic>
      <p:pic>
        <p:nvPicPr>
          <p:cNvPr id="59" name="Рисунок 23"/>
          <p:cNvPicPr/>
          <p:nvPr/>
        </p:nvPicPr>
        <p:blipFill>
          <a:blip r:embed="rId7"/>
          <a:stretch/>
        </p:blipFill>
        <p:spPr>
          <a:xfrm>
            <a:off x="4237920" y="6562800"/>
            <a:ext cx="1334160" cy="1334160"/>
          </a:xfrm>
          <a:prstGeom prst="rect">
            <a:avLst/>
          </a:prstGeom>
          <a:ln w="0">
            <a:noFill/>
          </a:ln>
        </p:spPr>
      </p:pic>
      <p:pic>
        <p:nvPicPr>
          <p:cNvPr id="60" name="Рисунок 24"/>
          <p:cNvPicPr/>
          <p:nvPr/>
        </p:nvPicPr>
        <p:blipFill>
          <a:blip r:embed="rId8"/>
          <a:stretch/>
        </p:blipFill>
        <p:spPr>
          <a:xfrm>
            <a:off x="9577080" y="6579000"/>
            <a:ext cx="1124640" cy="1124640"/>
          </a:xfrm>
          <a:prstGeom prst="rect">
            <a:avLst/>
          </a:prstGeom>
          <a:ln w="0">
            <a:noFill/>
          </a:ln>
        </p:spPr>
      </p:pic>
      <p:sp>
        <p:nvSpPr>
          <p:cNvPr id="61" name="TextBox 25"/>
          <p:cNvSpPr/>
          <p:nvPr/>
        </p:nvSpPr>
        <p:spPr>
          <a:xfrm>
            <a:off x="5358960" y="458280"/>
            <a:ext cx="3719880" cy="623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500" b="0" strike="noStrike" spc="-1">
                <a:solidFill>
                  <a:srgbClr val="FFFFFF"/>
                </a:solidFill>
                <a:latin typeface="Montserrat"/>
                <a:ea typeface="Montserrat"/>
              </a:rPr>
              <a:t>Problem solving</a:t>
            </a:r>
            <a:endParaRPr lang="uk-UA" sz="3500" b="0" strike="noStrike" spc="-1">
              <a:latin typeface="Arial"/>
            </a:endParaRPr>
          </a:p>
        </p:txBody>
      </p:sp>
      <p:sp>
        <p:nvSpPr>
          <p:cNvPr id="62" name="Text 3"/>
          <p:cNvSpPr/>
          <p:nvPr/>
        </p:nvSpPr>
        <p:spPr>
          <a:xfrm>
            <a:off x="5834520" y="2255040"/>
            <a:ext cx="2960640" cy="1547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ts val="2038"/>
              </a:lnSpc>
              <a:buNone/>
            </a:pPr>
            <a:r>
              <a:rPr lang="en-US" sz="1280" b="0" strike="noStrike" spc="-1">
                <a:solidFill>
                  <a:srgbClr val="DCD7E5"/>
                </a:solidFill>
                <a:latin typeface="Heebo"/>
                <a:ea typeface="Heebo"/>
              </a:rPr>
              <a:t>Users will be able to study their financial activity over the past month in detail to better understand where their money goes and where their income comes from.</a:t>
            </a:r>
            <a:endParaRPr lang="uk-UA" sz="1280" b="0" strike="noStrike" spc="-1">
              <a:latin typeface="Arial"/>
            </a:endParaRPr>
          </a:p>
        </p:txBody>
      </p:sp>
      <p:sp>
        <p:nvSpPr>
          <p:cNvPr id="63" name="Text 3"/>
          <p:cNvSpPr/>
          <p:nvPr/>
        </p:nvSpPr>
        <p:spPr>
          <a:xfrm>
            <a:off x="9680400" y="2064240"/>
            <a:ext cx="2960640" cy="122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ts val="2038"/>
              </a:lnSpc>
              <a:buNone/>
            </a:pPr>
            <a:r>
              <a:rPr lang="en-US" sz="1280" b="0" strike="noStrike" spc="-1">
                <a:solidFill>
                  <a:srgbClr val="DCD7E5"/>
                </a:solidFill>
                <a:latin typeface="Heebo"/>
                <a:ea typeface="Heebo"/>
              </a:rPr>
              <a:t>The application will simplify the process of keeping records of finances, effectively using automation and calculations.</a:t>
            </a:r>
            <a:endParaRPr lang="uk-UA" sz="1280" b="0" strike="noStrike" spc="-1">
              <a:latin typeface="Arial"/>
            </a:endParaRPr>
          </a:p>
        </p:txBody>
      </p:sp>
      <p:sp>
        <p:nvSpPr>
          <p:cNvPr id="64" name="Text 2"/>
          <p:cNvSpPr/>
          <p:nvPr/>
        </p:nvSpPr>
        <p:spPr>
          <a:xfrm>
            <a:off x="3749040" y="4964040"/>
            <a:ext cx="2311920" cy="340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1800" b="0" strike="noStrike" spc="-1">
                <a:solidFill>
                  <a:srgbClr val="FFFFFF"/>
                </a:solidFill>
                <a:latin typeface="Montserrat"/>
                <a:ea typeface="Montserrat"/>
              </a:rPr>
              <a:t>Visualisation of finances</a:t>
            </a:r>
            <a:endParaRPr lang="uk-UA" sz="1800" b="0" strike="noStrike" spc="-1">
              <a:latin typeface="Arial"/>
            </a:endParaRPr>
          </a:p>
        </p:txBody>
      </p:sp>
      <p:sp>
        <p:nvSpPr>
          <p:cNvPr id="65" name="Text 2"/>
          <p:cNvSpPr/>
          <p:nvPr/>
        </p:nvSpPr>
        <p:spPr>
          <a:xfrm>
            <a:off x="8726760" y="4964040"/>
            <a:ext cx="2825280" cy="340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1800" b="0" strike="noStrike" spc="-1">
                <a:solidFill>
                  <a:srgbClr val="FFFFFF"/>
                </a:solidFill>
                <a:latin typeface="Montserrat"/>
                <a:ea typeface="Montserrat"/>
              </a:rPr>
              <a:t>Motivation to save and invest</a:t>
            </a:r>
            <a:endParaRPr lang="uk-UA" sz="1800" b="0" strike="noStrike" spc="-1">
              <a:latin typeface="Arial"/>
            </a:endParaRPr>
          </a:p>
        </p:txBody>
      </p:sp>
      <p:sp>
        <p:nvSpPr>
          <p:cNvPr id="66" name="Text 3"/>
          <p:cNvSpPr/>
          <p:nvPr/>
        </p:nvSpPr>
        <p:spPr>
          <a:xfrm>
            <a:off x="3049200" y="5484960"/>
            <a:ext cx="3754800" cy="88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ts val="2038"/>
              </a:lnSpc>
              <a:buNone/>
            </a:pPr>
            <a:r>
              <a:rPr lang="en-US" sz="1280" b="0" strike="noStrike" spc="-1">
                <a:solidFill>
                  <a:srgbClr val="DCD7E5"/>
                </a:solidFill>
                <a:latin typeface="Heebo"/>
                <a:ea typeface="Heebo"/>
              </a:rPr>
              <a:t>The application will provide users with convenient charts and graphs to visually display their financial status.</a:t>
            </a:r>
            <a:endParaRPr lang="uk-UA" sz="1280" b="0" strike="noStrike" spc="-1">
              <a:latin typeface="Arial"/>
            </a:endParaRPr>
          </a:p>
        </p:txBody>
      </p:sp>
      <p:sp>
        <p:nvSpPr>
          <p:cNvPr id="67" name="Text 3"/>
          <p:cNvSpPr/>
          <p:nvPr/>
        </p:nvSpPr>
        <p:spPr>
          <a:xfrm>
            <a:off x="8137800" y="5533200"/>
            <a:ext cx="4180680" cy="83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ts val="2038"/>
              </a:lnSpc>
              <a:buNone/>
            </a:pPr>
            <a:r>
              <a:rPr lang="en-US" sz="1280" b="0" strike="noStrike" spc="-1">
                <a:solidFill>
                  <a:srgbClr val="DCD7E5"/>
                </a:solidFill>
                <a:latin typeface="Heebo"/>
                <a:ea typeface="Heebo"/>
              </a:rPr>
              <a:t>The application will create the conditions for effective financial management, encouraging users to use their money efficiently and achieve their financial goals.</a:t>
            </a:r>
            <a:endParaRPr lang="uk-UA" sz="128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Image 0" descr="preencoded.png"/>
          <p:cNvPicPr/>
          <p:nvPr/>
        </p:nvPicPr>
        <p:blipFill>
          <a:blip r:embed="rId3"/>
          <a:stretch/>
        </p:blipFill>
        <p:spPr>
          <a:xfrm>
            <a:off x="0" y="0"/>
            <a:ext cx="14630040" cy="8229240"/>
          </a:xfrm>
          <a:prstGeom prst="rect">
            <a:avLst/>
          </a:prstGeom>
          <a:ln w="0">
            <a:noFill/>
          </a:ln>
        </p:spPr>
      </p:pic>
      <p:sp>
        <p:nvSpPr>
          <p:cNvPr id="69" name="Shape 0"/>
          <p:cNvSpPr/>
          <p:nvPr/>
        </p:nvSpPr>
        <p:spPr>
          <a:xfrm>
            <a:off x="0" y="0"/>
            <a:ext cx="14630040" cy="8229240"/>
          </a:xfrm>
          <a:prstGeom prst="rect">
            <a:avLst/>
          </a:prstGeom>
          <a:solidFill>
            <a:srgbClr val="0D0A2C">
              <a:alpha val="75000"/>
            </a:srgbClr>
          </a:solidFill>
          <a:ln w="13811">
            <a:solidFill>
              <a:srgbClr val="FFFFFF">
                <a:alpha val="16000"/>
              </a:srgbClr>
            </a:solidFill>
            <a:round/>
          </a:ln>
        </p:spPr>
        <p:style>
          <a:lnRef idx="0">
            <a:scrgbClr r="0" g="0" b="0"/>
          </a:lnRef>
          <a:fillRef idx="0">
            <a:scrgbClr r="0" g="0" b="0"/>
          </a:fillRef>
          <a:effectRef idx="0">
            <a:scrgbClr r="0" g="0" b="0"/>
          </a:effectRef>
          <a:fontRef idx="minor"/>
        </p:style>
      </p:sp>
      <p:pic>
        <p:nvPicPr>
          <p:cNvPr id="70" name="Image 1" descr="preencoded.png"/>
          <p:cNvPicPr/>
          <p:nvPr/>
        </p:nvPicPr>
        <p:blipFill>
          <a:blip r:embed="rId4"/>
          <a:stretch/>
        </p:blipFill>
        <p:spPr>
          <a:xfrm>
            <a:off x="0" y="0"/>
            <a:ext cx="14630040" cy="8229240"/>
          </a:xfrm>
          <a:prstGeom prst="rect">
            <a:avLst/>
          </a:prstGeom>
          <a:ln w="0">
            <a:noFill/>
          </a:ln>
        </p:spPr>
      </p:pic>
      <p:sp>
        <p:nvSpPr>
          <p:cNvPr id="71" name="Shape 1"/>
          <p:cNvSpPr/>
          <p:nvPr/>
        </p:nvSpPr>
        <p:spPr>
          <a:xfrm>
            <a:off x="0" y="42480"/>
            <a:ext cx="14630040" cy="8229240"/>
          </a:xfrm>
          <a:prstGeom prst="rect">
            <a:avLst/>
          </a:prstGeom>
          <a:solidFill>
            <a:srgbClr val="0D0A2C">
              <a:alpha val="80000"/>
            </a:srgbClr>
          </a:solidFill>
          <a:ln w="0">
            <a:noFill/>
          </a:ln>
        </p:spPr>
        <p:style>
          <a:lnRef idx="0">
            <a:scrgbClr r="0" g="0" b="0"/>
          </a:lnRef>
          <a:fillRef idx="0">
            <a:scrgbClr r="0" g="0" b="0"/>
          </a:fillRef>
          <a:effectRef idx="0">
            <a:scrgbClr r="0" g="0" b="0"/>
          </a:effectRef>
          <a:fontRef idx="minor"/>
        </p:style>
      </p:sp>
      <p:sp>
        <p:nvSpPr>
          <p:cNvPr id="72" name="Text 2"/>
          <p:cNvSpPr/>
          <p:nvPr/>
        </p:nvSpPr>
        <p:spPr>
          <a:xfrm>
            <a:off x="2331720" y="1431360"/>
            <a:ext cx="9966600" cy="138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5468"/>
              </a:lnSpc>
              <a:buNone/>
            </a:pPr>
            <a:r>
              <a:rPr lang="en-US" sz="4370" b="0" strike="noStrike" spc="-1">
                <a:solidFill>
                  <a:srgbClr val="F2F0F4"/>
                </a:solidFill>
                <a:latin typeface="Montserrat"/>
                <a:ea typeface="Montserrat"/>
              </a:rPr>
              <a:t>Basic requirements for the</a:t>
            </a:r>
            <a:r>
              <a:rPr lang="uk-UA" sz="4370" b="0" strike="noStrike" spc="-1">
                <a:solidFill>
                  <a:srgbClr val="F2F0F4"/>
                </a:solidFill>
                <a:latin typeface="Montserrat"/>
                <a:ea typeface="Montserrat"/>
              </a:rPr>
              <a:t> </a:t>
            </a:r>
            <a:r>
              <a:rPr lang="en-US" sz="4370" b="0" strike="noStrike" spc="-1">
                <a:solidFill>
                  <a:srgbClr val="F2F0F4"/>
                </a:solidFill>
                <a:latin typeface="Montserrat"/>
                <a:ea typeface="Montserrat"/>
              </a:rPr>
              <a:t>application</a:t>
            </a:r>
            <a:endParaRPr lang="uk-UA" sz="4370" b="0" strike="noStrike" spc="-1">
              <a:latin typeface="Arial"/>
            </a:endParaRPr>
          </a:p>
        </p:txBody>
      </p:sp>
      <p:sp>
        <p:nvSpPr>
          <p:cNvPr id="73" name="Shape 3"/>
          <p:cNvSpPr/>
          <p:nvPr/>
        </p:nvSpPr>
        <p:spPr>
          <a:xfrm>
            <a:off x="1559520" y="3157200"/>
            <a:ext cx="499680" cy="499680"/>
          </a:xfrm>
          <a:prstGeom prst="roundRect">
            <a:avLst>
              <a:gd name="adj" fmla="val 20000"/>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74" name="Text 4"/>
          <p:cNvSpPr/>
          <p:nvPr/>
        </p:nvSpPr>
        <p:spPr>
          <a:xfrm>
            <a:off x="1714320" y="3162960"/>
            <a:ext cx="121680" cy="416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3280"/>
              </a:lnSpc>
              <a:buNone/>
              <a:tabLst>
                <a:tab pos="0" algn="l"/>
              </a:tabLst>
            </a:pPr>
            <a:r>
              <a:rPr lang="en-US" sz="2620" b="0" strike="noStrike" spc="-1">
                <a:solidFill>
                  <a:srgbClr val="DCD7E5"/>
                </a:solidFill>
                <a:latin typeface="Montserrat"/>
                <a:ea typeface="Montserrat"/>
              </a:rPr>
              <a:t>1</a:t>
            </a:r>
            <a:endParaRPr lang="uk-UA" sz="2620" b="0" strike="noStrike" spc="-1">
              <a:latin typeface="Arial"/>
            </a:endParaRPr>
          </a:p>
        </p:txBody>
      </p:sp>
      <p:sp>
        <p:nvSpPr>
          <p:cNvPr id="75" name="Shape 7"/>
          <p:cNvSpPr/>
          <p:nvPr/>
        </p:nvSpPr>
        <p:spPr>
          <a:xfrm>
            <a:off x="1559520" y="4083840"/>
            <a:ext cx="499680" cy="499680"/>
          </a:xfrm>
          <a:prstGeom prst="roundRect">
            <a:avLst>
              <a:gd name="adj" fmla="val 20000"/>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76" name="Text 8"/>
          <p:cNvSpPr/>
          <p:nvPr/>
        </p:nvSpPr>
        <p:spPr>
          <a:xfrm>
            <a:off x="1714320" y="4091040"/>
            <a:ext cx="190080" cy="416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3280"/>
              </a:lnSpc>
              <a:buNone/>
              <a:tabLst>
                <a:tab pos="0" algn="l"/>
              </a:tabLst>
            </a:pPr>
            <a:r>
              <a:rPr lang="en-US" sz="2620" b="0" strike="noStrike" spc="-1">
                <a:solidFill>
                  <a:srgbClr val="DCD7E5"/>
                </a:solidFill>
                <a:latin typeface="Montserrat"/>
                <a:ea typeface="Montserrat"/>
              </a:rPr>
              <a:t>2</a:t>
            </a:r>
            <a:endParaRPr lang="uk-UA" sz="2620" b="0" strike="noStrike" spc="-1">
              <a:latin typeface="Arial"/>
            </a:endParaRPr>
          </a:p>
        </p:txBody>
      </p:sp>
      <p:sp>
        <p:nvSpPr>
          <p:cNvPr id="77" name="Shape 11"/>
          <p:cNvSpPr/>
          <p:nvPr/>
        </p:nvSpPr>
        <p:spPr>
          <a:xfrm>
            <a:off x="1559520" y="5010840"/>
            <a:ext cx="499680" cy="499680"/>
          </a:xfrm>
          <a:prstGeom prst="roundRect">
            <a:avLst>
              <a:gd name="adj" fmla="val 20000"/>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78" name="Text 12"/>
          <p:cNvSpPr/>
          <p:nvPr/>
        </p:nvSpPr>
        <p:spPr>
          <a:xfrm>
            <a:off x="1714320" y="5010840"/>
            <a:ext cx="190080" cy="416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3280"/>
              </a:lnSpc>
              <a:buNone/>
              <a:tabLst>
                <a:tab pos="0" algn="l"/>
              </a:tabLst>
            </a:pPr>
            <a:r>
              <a:rPr lang="en-US" sz="2620" b="0" strike="noStrike" spc="-1">
                <a:solidFill>
                  <a:srgbClr val="DCD7E5"/>
                </a:solidFill>
                <a:latin typeface="Montserrat"/>
                <a:ea typeface="Montserrat"/>
              </a:rPr>
              <a:t>3</a:t>
            </a:r>
            <a:endParaRPr lang="uk-UA" sz="2620" b="0" strike="noStrike" spc="-1">
              <a:latin typeface="Arial"/>
            </a:endParaRPr>
          </a:p>
        </p:txBody>
      </p:sp>
      <p:sp>
        <p:nvSpPr>
          <p:cNvPr id="79" name="Text 13"/>
          <p:cNvSpPr/>
          <p:nvPr/>
        </p:nvSpPr>
        <p:spPr>
          <a:xfrm>
            <a:off x="2214360" y="4077720"/>
            <a:ext cx="3589560" cy="346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733"/>
              </a:lnSpc>
              <a:buNone/>
            </a:pPr>
            <a:r>
              <a:rPr lang="en-US" sz="2190" b="0" strike="noStrike" spc="-1">
                <a:solidFill>
                  <a:srgbClr val="DCD7E5"/>
                </a:solidFill>
                <a:latin typeface="Montserrat"/>
                <a:ea typeface="Montserrat"/>
              </a:rPr>
              <a:t>Security and confidentiality</a:t>
            </a:r>
            <a:endParaRPr lang="uk-UA" sz="2190" b="0" strike="noStrike" spc="-1">
              <a:latin typeface="Arial"/>
            </a:endParaRPr>
          </a:p>
        </p:txBody>
      </p:sp>
      <p:sp>
        <p:nvSpPr>
          <p:cNvPr id="80" name="Shape 15"/>
          <p:cNvSpPr/>
          <p:nvPr/>
        </p:nvSpPr>
        <p:spPr>
          <a:xfrm>
            <a:off x="7937280" y="3152520"/>
            <a:ext cx="509760" cy="499680"/>
          </a:xfrm>
          <a:prstGeom prst="roundRect">
            <a:avLst>
              <a:gd name="adj" fmla="val 20000"/>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81" name="Text 16"/>
          <p:cNvSpPr/>
          <p:nvPr/>
        </p:nvSpPr>
        <p:spPr>
          <a:xfrm>
            <a:off x="8076600" y="3157200"/>
            <a:ext cx="220680" cy="416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3280"/>
              </a:lnSpc>
              <a:buNone/>
              <a:tabLst>
                <a:tab pos="0" algn="l"/>
              </a:tabLst>
            </a:pPr>
            <a:r>
              <a:rPr lang="en-US" sz="2620" b="0" strike="noStrike" spc="-1">
                <a:solidFill>
                  <a:srgbClr val="DCD7E5"/>
                </a:solidFill>
                <a:latin typeface="Montserrat"/>
                <a:ea typeface="Montserrat"/>
              </a:rPr>
              <a:t>4</a:t>
            </a:r>
            <a:endParaRPr lang="uk-UA" sz="2620" b="0" strike="noStrike" spc="-1">
              <a:latin typeface="Arial"/>
            </a:endParaRPr>
          </a:p>
        </p:txBody>
      </p:sp>
      <p:sp>
        <p:nvSpPr>
          <p:cNvPr id="82" name="Shape 15"/>
          <p:cNvSpPr/>
          <p:nvPr/>
        </p:nvSpPr>
        <p:spPr>
          <a:xfrm>
            <a:off x="7937280" y="4083840"/>
            <a:ext cx="499680" cy="499680"/>
          </a:xfrm>
          <a:prstGeom prst="roundRect">
            <a:avLst>
              <a:gd name="adj" fmla="val 20000"/>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83" name="Text 16"/>
          <p:cNvSpPr/>
          <p:nvPr/>
        </p:nvSpPr>
        <p:spPr>
          <a:xfrm>
            <a:off x="8076600" y="4113360"/>
            <a:ext cx="220680" cy="416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3280"/>
              </a:lnSpc>
              <a:buNone/>
              <a:tabLst>
                <a:tab pos="0" algn="l"/>
              </a:tabLst>
            </a:pPr>
            <a:r>
              <a:rPr lang="en-US" sz="2620" b="0" strike="noStrike" spc="-1">
                <a:solidFill>
                  <a:srgbClr val="DCD7E5"/>
                </a:solidFill>
                <a:latin typeface="Montserrat"/>
                <a:ea typeface="Montserrat"/>
              </a:rPr>
              <a:t>5</a:t>
            </a:r>
            <a:endParaRPr lang="uk-UA" sz="2620" b="0" strike="noStrike" spc="-1">
              <a:latin typeface="Arial"/>
            </a:endParaRPr>
          </a:p>
        </p:txBody>
      </p:sp>
      <p:sp>
        <p:nvSpPr>
          <p:cNvPr id="84" name="Text 5"/>
          <p:cNvSpPr/>
          <p:nvPr/>
        </p:nvSpPr>
        <p:spPr>
          <a:xfrm>
            <a:off x="2214360" y="3182040"/>
            <a:ext cx="4474080" cy="346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733"/>
              </a:lnSpc>
              <a:buNone/>
            </a:pPr>
            <a:r>
              <a:rPr lang="en-US" sz="2190" b="0" strike="noStrike" spc="-1">
                <a:solidFill>
                  <a:srgbClr val="DCD7E5"/>
                </a:solidFill>
                <a:latin typeface="Montserrat"/>
                <a:ea typeface="Montserrat"/>
              </a:rPr>
              <a:t>Intuitive and user-friendly interface</a:t>
            </a:r>
            <a:endParaRPr lang="uk-UA" sz="2190" b="0" strike="noStrike" spc="-1">
              <a:latin typeface="Arial"/>
            </a:endParaRPr>
          </a:p>
        </p:txBody>
      </p:sp>
      <p:sp>
        <p:nvSpPr>
          <p:cNvPr id="85" name="Text 5"/>
          <p:cNvSpPr/>
          <p:nvPr/>
        </p:nvSpPr>
        <p:spPr>
          <a:xfrm>
            <a:off x="2219040" y="5010840"/>
            <a:ext cx="2370960" cy="346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733"/>
              </a:lnSpc>
              <a:buNone/>
            </a:pPr>
            <a:r>
              <a:rPr lang="en-US" sz="2190" b="0" strike="noStrike" spc="-1">
                <a:solidFill>
                  <a:srgbClr val="DCD7E5"/>
                </a:solidFill>
                <a:latin typeface="Montserrat"/>
                <a:ea typeface="Montserrat"/>
              </a:rPr>
              <a:t>Data visualization</a:t>
            </a:r>
            <a:endParaRPr lang="uk-UA" sz="2190" b="0" strike="noStrike" spc="-1">
              <a:latin typeface="Arial"/>
            </a:endParaRPr>
          </a:p>
        </p:txBody>
      </p:sp>
      <p:sp>
        <p:nvSpPr>
          <p:cNvPr id="86" name="Text 5"/>
          <p:cNvSpPr/>
          <p:nvPr/>
        </p:nvSpPr>
        <p:spPr>
          <a:xfrm>
            <a:off x="8576640" y="4077720"/>
            <a:ext cx="4048920" cy="346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733"/>
              </a:lnSpc>
              <a:buNone/>
            </a:pPr>
            <a:r>
              <a:rPr lang="en-US" sz="2190" b="0" strike="noStrike" spc="-1">
                <a:solidFill>
                  <a:srgbClr val="DCD7E5"/>
                </a:solidFill>
                <a:latin typeface="Montserrat"/>
                <a:ea typeface="Montserrat"/>
              </a:rPr>
              <a:t>Warnings about overspending</a:t>
            </a:r>
            <a:endParaRPr lang="uk-UA" sz="2190" b="0" strike="noStrike" spc="-1">
              <a:latin typeface="Arial"/>
            </a:endParaRPr>
          </a:p>
        </p:txBody>
      </p:sp>
      <p:sp>
        <p:nvSpPr>
          <p:cNvPr id="87" name="Text 5"/>
          <p:cNvSpPr/>
          <p:nvPr/>
        </p:nvSpPr>
        <p:spPr>
          <a:xfrm>
            <a:off x="8587080" y="3177720"/>
            <a:ext cx="4760280" cy="346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733"/>
              </a:lnSpc>
              <a:buNone/>
            </a:pPr>
            <a:r>
              <a:rPr lang="en-US" sz="2190" b="0" strike="noStrike" spc="-1">
                <a:solidFill>
                  <a:srgbClr val="DCD7E5"/>
                </a:solidFill>
                <a:latin typeface="Montserrat"/>
                <a:ea typeface="Montserrat"/>
              </a:rPr>
              <a:t>Goal setting and notification function</a:t>
            </a:r>
            <a:endParaRPr lang="uk-UA" sz="219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 0" descr="preencoded.png"/>
          <p:cNvPicPr/>
          <p:nvPr/>
        </p:nvPicPr>
        <p:blipFill>
          <a:blip r:embed="rId3"/>
          <a:stretch/>
        </p:blipFill>
        <p:spPr>
          <a:xfrm>
            <a:off x="0" y="0"/>
            <a:ext cx="14630040" cy="8229240"/>
          </a:xfrm>
          <a:prstGeom prst="rect">
            <a:avLst/>
          </a:prstGeom>
          <a:ln w="0">
            <a:noFill/>
          </a:ln>
        </p:spPr>
      </p:pic>
      <p:sp>
        <p:nvSpPr>
          <p:cNvPr id="89" name="Shape 0"/>
          <p:cNvSpPr/>
          <p:nvPr/>
        </p:nvSpPr>
        <p:spPr>
          <a:xfrm>
            <a:off x="0" y="-12240"/>
            <a:ext cx="14630040" cy="8241480"/>
          </a:xfrm>
          <a:prstGeom prst="rect">
            <a:avLst/>
          </a:prstGeom>
          <a:solidFill>
            <a:srgbClr val="0D0A2C">
              <a:alpha val="75000"/>
            </a:srgbClr>
          </a:solidFill>
          <a:ln w="10001">
            <a:solidFill>
              <a:srgbClr val="FFFFFF">
                <a:alpha val="16000"/>
              </a:srgbClr>
            </a:solidFill>
            <a:round/>
          </a:ln>
        </p:spPr>
        <p:style>
          <a:lnRef idx="0">
            <a:scrgbClr r="0" g="0" b="0"/>
          </a:lnRef>
          <a:fillRef idx="0">
            <a:scrgbClr r="0" g="0" b="0"/>
          </a:fillRef>
          <a:effectRef idx="0">
            <a:scrgbClr r="0" g="0" b="0"/>
          </a:effectRef>
          <a:fontRef idx="minor"/>
        </p:style>
      </p:sp>
      <p:sp>
        <p:nvSpPr>
          <p:cNvPr id="90" name="Text 1"/>
          <p:cNvSpPr/>
          <p:nvPr/>
        </p:nvSpPr>
        <p:spPr>
          <a:xfrm>
            <a:off x="5495760" y="413640"/>
            <a:ext cx="3638520" cy="694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468"/>
              </a:lnSpc>
              <a:buNone/>
            </a:pPr>
            <a:r>
              <a:rPr lang="en-US" sz="4370" b="0" strike="noStrike" spc="-1">
                <a:solidFill>
                  <a:srgbClr val="F2F0F4"/>
                </a:solidFill>
                <a:latin typeface="Montserrat"/>
                <a:ea typeface="Montserrat"/>
              </a:rPr>
              <a:t>Types of users</a:t>
            </a:r>
            <a:endParaRPr lang="uk-UA" sz="4370" b="0" strike="noStrike" spc="-1">
              <a:latin typeface="Arial"/>
            </a:endParaRPr>
          </a:p>
        </p:txBody>
      </p:sp>
      <p:sp>
        <p:nvSpPr>
          <p:cNvPr id="91" name="Text 5"/>
          <p:cNvSpPr/>
          <p:nvPr/>
        </p:nvSpPr>
        <p:spPr>
          <a:xfrm>
            <a:off x="6253560" y="4319280"/>
            <a:ext cx="121680" cy="416160"/>
          </a:xfrm>
          <a:prstGeom prst="rect">
            <a:avLst/>
          </a:prstGeom>
          <a:noFill/>
          <a:ln w="0">
            <a:noFill/>
          </a:ln>
        </p:spPr>
        <p:style>
          <a:lnRef idx="0">
            <a:scrgbClr r="0" g="0" b="0"/>
          </a:lnRef>
          <a:fillRef idx="0">
            <a:scrgbClr r="0" g="0" b="0"/>
          </a:fillRef>
          <a:effectRef idx="0">
            <a:scrgbClr r="0" g="0" b="0"/>
          </a:effectRef>
          <a:fontRef idx="minor"/>
        </p:style>
      </p:sp>
      <p:sp>
        <p:nvSpPr>
          <p:cNvPr id="92" name="Text 6"/>
          <p:cNvSpPr/>
          <p:nvPr/>
        </p:nvSpPr>
        <p:spPr>
          <a:xfrm>
            <a:off x="6672600" y="5880960"/>
            <a:ext cx="1795320" cy="346680"/>
          </a:xfrm>
          <a:prstGeom prst="rect">
            <a:avLst/>
          </a:prstGeom>
          <a:noFill/>
          <a:ln w="0">
            <a:noFill/>
          </a:ln>
        </p:spPr>
        <p:style>
          <a:lnRef idx="0">
            <a:scrgbClr r="0" g="0" b="0"/>
          </a:lnRef>
          <a:fillRef idx="0">
            <a:scrgbClr r="0" g="0" b="0"/>
          </a:fillRef>
          <a:effectRef idx="0">
            <a:scrgbClr r="0" g="0" b="0"/>
          </a:effectRef>
          <a:fontRef idx="minor"/>
        </p:style>
      </p:sp>
      <p:sp>
        <p:nvSpPr>
          <p:cNvPr id="93" name="Text 11"/>
          <p:cNvSpPr/>
          <p:nvPr/>
        </p:nvSpPr>
        <p:spPr>
          <a:xfrm>
            <a:off x="7208280" y="1622520"/>
            <a:ext cx="724320" cy="346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r">
              <a:lnSpc>
                <a:spcPts val="2733"/>
              </a:lnSpc>
              <a:buNone/>
            </a:pPr>
            <a:r>
              <a:rPr lang="en-US" sz="2190" b="0" strike="noStrike" spc="-1" dirty="0">
                <a:solidFill>
                  <a:srgbClr val="DCD7E5"/>
                </a:solidFill>
                <a:latin typeface="Montserrat"/>
                <a:ea typeface="Montserrat"/>
              </a:rPr>
              <a:t>User</a:t>
            </a:r>
            <a:endParaRPr lang="uk-UA" sz="2190" b="0" strike="noStrike" spc="-1" dirty="0">
              <a:latin typeface="Arial"/>
            </a:endParaRPr>
          </a:p>
        </p:txBody>
      </p:sp>
      <p:sp>
        <p:nvSpPr>
          <p:cNvPr id="94" name="Text 15"/>
          <p:cNvSpPr/>
          <p:nvPr/>
        </p:nvSpPr>
        <p:spPr>
          <a:xfrm>
            <a:off x="6219360" y="2798280"/>
            <a:ext cx="190080" cy="416160"/>
          </a:xfrm>
          <a:prstGeom prst="rect">
            <a:avLst/>
          </a:prstGeom>
          <a:noFill/>
          <a:ln w="0">
            <a:noFill/>
          </a:ln>
        </p:spPr>
        <p:style>
          <a:lnRef idx="0">
            <a:scrgbClr r="0" g="0" b="0"/>
          </a:lnRef>
          <a:fillRef idx="0">
            <a:scrgbClr r="0" g="0" b="0"/>
          </a:fillRef>
          <a:effectRef idx="0">
            <a:scrgbClr r="0" g="0" b="0"/>
          </a:effectRef>
          <a:fontRef idx="minor"/>
        </p:style>
      </p:sp>
      <p:sp>
        <p:nvSpPr>
          <p:cNvPr id="95" name="Shape 14"/>
          <p:cNvSpPr/>
          <p:nvPr/>
        </p:nvSpPr>
        <p:spPr>
          <a:xfrm>
            <a:off x="6518160" y="1559520"/>
            <a:ext cx="499680" cy="499680"/>
          </a:xfrm>
          <a:prstGeom prst="roundRect">
            <a:avLst>
              <a:gd name="adj" fmla="val 20000"/>
            </a:avLst>
          </a:prstGeom>
          <a:solidFill>
            <a:srgbClr val="7A0833"/>
          </a:solidFill>
          <a:ln w="13811">
            <a:solidFill>
              <a:srgbClr val="481782"/>
            </a:solidFill>
            <a:round/>
          </a:ln>
        </p:spPr>
        <p:style>
          <a:lnRef idx="0">
            <a:scrgbClr r="0" g="0" b="0"/>
          </a:lnRef>
          <a:fillRef idx="0">
            <a:scrgbClr r="0" g="0" b="0"/>
          </a:fillRef>
          <a:effectRef idx="0">
            <a:scrgbClr r="0" g="0" b="0"/>
          </a:effectRef>
          <a:fontRef idx="minor"/>
        </p:style>
      </p:sp>
      <p:sp>
        <p:nvSpPr>
          <p:cNvPr id="96" name="Text 15"/>
          <p:cNvSpPr/>
          <p:nvPr/>
        </p:nvSpPr>
        <p:spPr>
          <a:xfrm>
            <a:off x="6672600" y="1565280"/>
            <a:ext cx="190080" cy="416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3280"/>
              </a:lnSpc>
              <a:buNone/>
              <a:tabLst>
                <a:tab pos="0" algn="l"/>
              </a:tabLst>
            </a:pPr>
            <a:r>
              <a:rPr lang="uk-UA" sz="2620" b="0" strike="noStrike" spc="-1">
                <a:solidFill>
                  <a:srgbClr val="DCD7E5"/>
                </a:solidFill>
                <a:latin typeface="Calibri"/>
                <a:ea typeface="Montserrat"/>
              </a:rPr>
              <a:t>1</a:t>
            </a:r>
            <a:endParaRPr lang="uk-UA" sz="2620" b="0" strike="noStrike" spc="-1">
              <a:latin typeface="Arial"/>
            </a:endParaRPr>
          </a:p>
        </p:txBody>
      </p:sp>
      <p:sp>
        <p:nvSpPr>
          <p:cNvPr id="97" name="TextBox 10"/>
          <p:cNvSpPr/>
          <p:nvPr/>
        </p:nvSpPr>
        <p:spPr>
          <a:xfrm>
            <a:off x="369000" y="2388600"/>
            <a:ext cx="14677920" cy="3106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0" strike="noStrike" spc="-1" dirty="0">
                <a:solidFill>
                  <a:srgbClr val="FFFFFF"/>
                </a:solidFill>
                <a:latin typeface="Calibri"/>
              </a:rPr>
              <a:t>1.  Ability to enter data on income and expenses </a:t>
            </a:r>
            <a:endParaRPr lang="uk-UA" sz="2200" b="0" strike="noStrike" spc="-1" dirty="0">
              <a:latin typeface="Arial"/>
            </a:endParaRPr>
          </a:p>
          <a:p>
            <a:pPr>
              <a:lnSpc>
                <a:spcPct val="100000"/>
              </a:lnSpc>
              <a:buNone/>
            </a:pPr>
            <a:r>
              <a:rPr lang="en-US" sz="2200" b="0" strike="noStrike" spc="-1" dirty="0">
                <a:solidFill>
                  <a:srgbClr val="FFFFFF"/>
                </a:solidFill>
                <a:latin typeface="Calibri"/>
              </a:rPr>
              <a:t>2.  Ability to use one currency(UAH) </a:t>
            </a:r>
            <a:endParaRPr lang="uk-UA" sz="2200" b="0" strike="noStrike" spc="-1" dirty="0">
              <a:latin typeface="Arial"/>
            </a:endParaRPr>
          </a:p>
          <a:p>
            <a:pPr>
              <a:lnSpc>
                <a:spcPct val="100000"/>
              </a:lnSpc>
              <a:buNone/>
            </a:pPr>
            <a:r>
              <a:rPr lang="en-US" sz="2200" b="0" strike="noStrike" spc="-1" dirty="0">
                <a:solidFill>
                  <a:srgbClr val="FFFFFF"/>
                </a:solidFill>
                <a:latin typeface="Calibri"/>
              </a:rPr>
              <a:t>3.  Ability to view the history of transactions </a:t>
            </a:r>
            <a:endParaRPr lang="uk-UA" sz="2200" b="0" strike="noStrike" spc="-1" dirty="0">
              <a:latin typeface="Arial"/>
            </a:endParaRPr>
          </a:p>
          <a:p>
            <a:pPr>
              <a:lnSpc>
                <a:spcPct val="100000"/>
              </a:lnSpc>
              <a:buNone/>
            </a:pPr>
            <a:r>
              <a:rPr lang="en-US" sz="2200" b="0" strike="noStrike" spc="-1" dirty="0">
                <a:solidFill>
                  <a:srgbClr val="FFFFFF"/>
                </a:solidFill>
                <a:latin typeface="Calibri"/>
              </a:rPr>
              <a:t>4.  Ability to view graphs</a:t>
            </a:r>
            <a:r>
              <a:rPr lang="uk-UA" sz="2200" b="0" strike="noStrike" spc="-1" dirty="0">
                <a:solidFill>
                  <a:srgbClr val="FFFFFF"/>
                </a:solidFill>
                <a:latin typeface="Calibri"/>
              </a:rPr>
              <a:t>(</a:t>
            </a:r>
            <a:r>
              <a:rPr lang="en-US" sz="2200" b="0" strike="noStrike" spc="-1" dirty="0">
                <a:solidFill>
                  <a:srgbClr val="FFFFFF"/>
                </a:solidFill>
                <a:latin typeface="Calibri"/>
              </a:rPr>
              <a:t>income and expenses</a:t>
            </a:r>
            <a:r>
              <a:rPr lang="uk-UA" sz="2200" b="0" strike="noStrike" spc="-1" dirty="0">
                <a:solidFill>
                  <a:srgbClr val="FFFFFF"/>
                </a:solidFill>
                <a:latin typeface="Calibri"/>
              </a:rPr>
              <a:t>)</a:t>
            </a:r>
            <a:r>
              <a:rPr lang="en-US" sz="2200" b="0" strike="noStrike" spc="-1" dirty="0">
                <a:solidFill>
                  <a:srgbClr val="FFFFFF"/>
                </a:solidFill>
                <a:latin typeface="Calibri"/>
              </a:rPr>
              <a:t> and charts to better understand the financial situation </a:t>
            </a:r>
            <a:endParaRPr lang="uk-UA" sz="2200" b="0" strike="noStrike" spc="-1" dirty="0">
              <a:latin typeface="Arial"/>
            </a:endParaRPr>
          </a:p>
          <a:p>
            <a:pPr>
              <a:lnSpc>
                <a:spcPct val="100000"/>
              </a:lnSpc>
              <a:buNone/>
            </a:pPr>
            <a:r>
              <a:rPr lang="en-US" sz="2200" b="0" strike="noStrike" spc="-1" dirty="0">
                <a:solidFill>
                  <a:srgbClr val="FFFFFF"/>
                </a:solidFill>
                <a:latin typeface="Calibri"/>
              </a:rPr>
              <a:t>5.  Ability to set financial goals </a:t>
            </a:r>
            <a:endParaRPr lang="uk-UA" sz="2200" b="0" strike="noStrike" spc="-1" dirty="0">
              <a:latin typeface="Arial"/>
            </a:endParaRPr>
          </a:p>
          <a:p>
            <a:pPr>
              <a:lnSpc>
                <a:spcPct val="100000"/>
              </a:lnSpc>
              <a:buNone/>
            </a:pPr>
            <a:r>
              <a:rPr lang="en-US" sz="2200" b="0" strike="noStrike" spc="-1" dirty="0">
                <a:solidFill>
                  <a:srgbClr val="FFFFFF"/>
                </a:solidFill>
                <a:latin typeface="Calibri"/>
              </a:rPr>
              <a:t>6.  Ability to create different budgets </a:t>
            </a:r>
            <a:endParaRPr lang="uk-UA" sz="2200" b="0" strike="noStrike" spc="-1" dirty="0">
              <a:latin typeface="Arial"/>
            </a:endParaRPr>
          </a:p>
          <a:p>
            <a:pPr>
              <a:lnSpc>
                <a:spcPct val="100000"/>
              </a:lnSpc>
              <a:buNone/>
            </a:pPr>
            <a:r>
              <a:rPr lang="en-US" sz="2200" b="0" strike="noStrike" spc="-1" dirty="0">
                <a:solidFill>
                  <a:srgbClr val="FFFFFF"/>
                </a:solidFill>
                <a:latin typeface="Calibri"/>
              </a:rPr>
              <a:t>7.  Ability to edit your own profile and basically personal information</a:t>
            </a:r>
            <a:endParaRPr lang="uk-UA" sz="2200" b="0" strike="noStrike" spc="-1" dirty="0">
              <a:latin typeface="Arial"/>
            </a:endParaRPr>
          </a:p>
          <a:p>
            <a:pPr>
              <a:lnSpc>
                <a:spcPct val="100000"/>
              </a:lnSpc>
              <a:buNone/>
            </a:pPr>
            <a:r>
              <a:rPr lang="en-US" sz="2200" b="0" strike="noStrike" spc="-1" dirty="0">
                <a:solidFill>
                  <a:srgbClr val="FFFFFF"/>
                </a:solidFill>
                <a:latin typeface="Calibri"/>
              </a:rPr>
              <a:t>8.  Ability to make transfer between accounts</a:t>
            </a:r>
            <a:endParaRPr lang="uk-UA" sz="2200" b="0" strike="noStrike" spc="-1" dirty="0">
              <a:latin typeface="Arial"/>
            </a:endParaRPr>
          </a:p>
          <a:p>
            <a:pPr>
              <a:lnSpc>
                <a:spcPct val="100000"/>
              </a:lnSpc>
              <a:buNone/>
            </a:pPr>
            <a:endParaRPr lang="uk-UA" sz="2200" b="0" strike="noStrike" spc="-1" dirty="0">
              <a:latin typeface="Arial"/>
            </a:endParaRPr>
          </a:p>
        </p:txBody>
      </p:sp>
      <p:sp>
        <p:nvSpPr>
          <p:cNvPr id="2" name="Text 11">
            <a:extLst>
              <a:ext uri="{FF2B5EF4-FFF2-40B4-BE49-F238E27FC236}">
                <a16:creationId xmlns:a16="http://schemas.microsoft.com/office/drawing/2014/main" id="{EDC99E05-1940-9F4A-52EC-42C656462CE9}"/>
              </a:ext>
            </a:extLst>
          </p:cNvPr>
          <p:cNvSpPr/>
          <p:nvPr/>
        </p:nvSpPr>
        <p:spPr>
          <a:xfrm>
            <a:off x="7017840" y="5569920"/>
            <a:ext cx="1100240" cy="346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r">
              <a:lnSpc>
                <a:spcPts val="2733"/>
              </a:lnSpc>
              <a:buNone/>
            </a:pPr>
            <a:r>
              <a:rPr lang="en-US" sz="2190" b="0" strike="noStrike" spc="-1" dirty="0">
                <a:solidFill>
                  <a:srgbClr val="DCD7E5"/>
                </a:solidFill>
                <a:latin typeface="Montserrat"/>
                <a:ea typeface="Montserrat"/>
              </a:rPr>
              <a:t>Admin</a:t>
            </a:r>
            <a:endParaRPr lang="uk-UA" sz="2190" b="0" strike="noStrike" spc="-1" dirty="0">
              <a:latin typeface="Arial"/>
            </a:endParaRPr>
          </a:p>
        </p:txBody>
      </p:sp>
      <p:sp>
        <p:nvSpPr>
          <p:cNvPr id="3" name="Shape 14">
            <a:extLst>
              <a:ext uri="{FF2B5EF4-FFF2-40B4-BE49-F238E27FC236}">
                <a16:creationId xmlns:a16="http://schemas.microsoft.com/office/drawing/2014/main" id="{B43A7493-D986-3B89-7089-918D581A280C}"/>
              </a:ext>
            </a:extLst>
          </p:cNvPr>
          <p:cNvSpPr/>
          <p:nvPr/>
        </p:nvSpPr>
        <p:spPr>
          <a:xfrm>
            <a:off x="6327720" y="5506920"/>
            <a:ext cx="499680" cy="499680"/>
          </a:xfrm>
          <a:prstGeom prst="roundRect">
            <a:avLst>
              <a:gd name="adj" fmla="val 20000"/>
            </a:avLst>
          </a:prstGeom>
          <a:solidFill>
            <a:srgbClr val="7A0833"/>
          </a:solidFill>
          <a:ln w="13811">
            <a:solidFill>
              <a:srgbClr val="481782"/>
            </a:solidFill>
            <a:round/>
          </a:ln>
        </p:spPr>
        <p:style>
          <a:lnRef idx="0">
            <a:scrgbClr r="0" g="0" b="0"/>
          </a:lnRef>
          <a:fillRef idx="0">
            <a:scrgbClr r="0" g="0" b="0"/>
          </a:fillRef>
          <a:effectRef idx="0">
            <a:scrgbClr r="0" g="0" b="0"/>
          </a:effectRef>
          <a:fontRef idx="minor"/>
        </p:style>
      </p:sp>
      <p:sp>
        <p:nvSpPr>
          <p:cNvPr id="4" name="Text 15">
            <a:extLst>
              <a:ext uri="{FF2B5EF4-FFF2-40B4-BE49-F238E27FC236}">
                <a16:creationId xmlns:a16="http://schemas.microsoft.com/office/drawing/2014/main" id="{EB73B1AF-5612-6741-7450-E1BF8327AE47}"/>
              </a:ext>
            </a:extLst>
          </p:cNvPr>
          <p:cNvSpPr/>
          <p:nvPr/>
        </p:nvSpPr>
        <p:spPr>
          <a:xfrm>
            <a:off x="6482160" y="5512680"/>
            <a:ext cx="190080" cy="416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3280"/>
              </a:lnSpc>
              <a:buNone/>
              <a:tabLst>
                <a:tab pos="0" algn="l"/>
              </a:tabLst>
            </a:pPr>
            <a:r>
              <a:rPr lang="uk-UA" sz="2620" spc="-1" dirty="0">
                <a:solidFill>
                  <a:srgbClr val="DCD7E5"/>
                </a:solidFill>
                <a:latin typeface="Calibri"/>
              </a:rPr>
              <a:t>2</a:t>
            </a:r>
            <a:endParaRPr lang="uk-UA" sz="2620" b="0" strike="noStrike" spc="-1" dirty="0">
              <a:latin typeface="Arial"/>
            </a:endParaRPr>
          </a:p>
        </p:txBody>
      </p:sp>
      <p:sp>
        <p:nvSpPr>
          <p:cNvPr id="5" name="TextBox 10">
            <a:extLst>
              <a:ext uri="{FF2B5EF4-FFF2-40B4-BE49-F238E27FC236}">
                <a16:creationId xmlns:a16="http://schemas.microsoft.com/office/drawing/2014/main" id="{B261AAEF-C7E8-4F9F-FCB5-EFB765B7A218}"/>
              </a:ext>
            </a:extLst>
          </p:cNvPr>
          <p:cNvSpPr/>
          <p:nvPr/>
        </p:nvSpPr>
        <p:spPr>
          <a:xfrm>
            <a:off x="369000" y="5873200"/>
            <a:ext cx="3437586" cy="1106542"/>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uk-UA" sz="2200" b="0" strike="noStrike" spc="-1" dirty="0">
                <a:solidFill>
                  <a:srgbClr val="FFFFFF"/>
                </a:solidFill>
                <a:latin typeface="Calibri"/>
              </a:rPr>
              <a:t>1. </a:t>
            </a:r>
            <a:r>
              <a:rPr lang="en-US" sz="2200" b="0" strike="noStrike" spc="-1" dirty="0">
                <a:solidFill>
                  <a:srgbClr val="FFFFFF"/>
                </a:solidFill>
                <a:latin typeface="Calibri"/>
              </a:rPr>
              <a:t>Has access to all user data</a:t>
            </a:r>
            <a:endParaRPr lang="uk-UA" sz="2200" b="0" strike="noStrike" spc="-1" dirty="0">
              <a:solidFill>
                <a:srgbClr val="FFFFFF"/>
              </a:solidFill>
              <a:latin typeface="Calibri"/>
            </a:endParaRPr>
          </a:p>
          <a:p>
            <a:pPr>
              <a:lnSpc>
                <a:spcPct val="100000"/>
              </a:lnSpc>
            </a:pPr>
            <a:r>
              <a:rPr lang="uk-UA" sz="2200" spc="-1" dirty="0">
                <a:solidFill>
                  <a:srgbClr val="FFFFFF"/>
                </a:solidFill>
                <a:latin typeface="Calibri"/>
              </a:rPr>
              <a:t>2. </a:t>
            </a:r>
            <a:r>
              <a:rPr lang="en-US" sz="2200" spc="-1" dirty="0">
                <a:solidFill>
                  <a:srgbClr val="FFFFFF"/>
                </a:solidFill>
                <a:latin typeface="Calibri"/>
              </a:rPr>
              <a:t>Monitors all user actions</a:t>
            </a:r>
            <a:endParaRPr lang="uk-UA" sz="2200" b="0" strike="noStrike" spc="-1" dirty="0">
              <a:latin typeface="Arial"/>
            </a:endParaRPr>
          </a:p>
          <a:p>
            <a:pPr>
              <a:lnSpc>
                <a:spcPct val="100000"/>
              </a:lnSpc>
              <a:buNone/>
            </a:pPr>
            <a:endParaRPr lang="uk-UA" sz="22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0"/>
          <p:cNvSpPr/>
          <p:nvPr/>
        </p:nvSpPr>
        <p:spPr>
          <a:xfrm>
            <a:off x="0" y="-12240"/>
            <a:ext cx="14630040" cy="8241480"/>
          </a:xfrm>
          <a:prstGeom prst="rect">
            <a:avLst/>
          </a:prstGeom>
          <a:solidFill>
            <a:srgbClr val="0D0A2C">
              <a:alpha val="75000"/>
            </a:srgbClr>
          </a:solidFill>
          <a:ln w="10001">
            <a:solidFill>
              <a:srgbClr val="FFFFFF">
                <a:alpha val="16000"/>
              </a:srgbClr>
            </a:solidFill>
            <a:round/>
          </a:ln>
        </p:spPr>
        <p:style>
          <a:lnRef idx="0">
            <a:scrgbClr r="0" g="0" b="0"/>
          </a:lnRef>
          <a:fillRef idx="0">
            <a:scrgbClr r="0" g="0" b="0"/>
          </a:fillRef>
          <a:effectRef idx="0">
            <a:scrgbClr r="0" g="0" b="0"/>
          </a:effectRef>
          <a:fontRef idx="minor"/>
        </p:style>
      </p:sp>
      <p:pic>
        <p:nvPicPr>
          <p:cNvPr id="99" name="Image 0" descr="preencoded.png"/>
          <p:cNvPicPr/>
          <p:nvPr/>
        </p:nvPicPr>
        <p:blipFill>
          <a:blip r:embed="rId2"/>
          <a:stretch/>
        </p:blipFill>
        <p:spPr>
          <a:xfrm>
            <a:off x="0" y="0"/>
            <a:ext cx="14630040" cy="8229240"/>
          </a:xfrm>
          <a:prstGeom prst="rect">
            <a:avLst/>
          </a:prstGeom>
          <a:ln w="0">
            <a:noFill/>
          </a:ln>
        </p:spPr>
      </p:pic>
      <p:sp>
        <p:nvSpPr>
          <p:cNvPr id="100" name="Shape 0"/>
          <p:cNvSpPr/>
          <p:nvPr/>
        </p:nvSpPr>
        <p:spPr>
          <a:xfrm>
            <a:off x="0" y="-12240"/>
            <a:ext cx="14630040" cy="8241480"/>
          </a:xfrm>
          <a:prstGeom prst="rect">
            <a:avLst/>
          </a:prstGeom>
          <a:solidFill>
            <a:srgbClr val="0D0A2C">
              <a:alpha val="75000"/>
            </a:srgbClr>
          </a:solidFill>
          <a:ln w="10001">
            <a:solidFill>
              <a:srgbClr val="FFFFFF">
                <a:alpha val="16000"/>
              </a:srgbClr>
            </a:solidFill>
            <a:round/>
          </a:ln>
        </p:spPr>
        <p:style>
          <a:lnRef idx="0">
            <a:scrgbClr r="0" g="0" b="0"/>
          </a:lnRef>
          <a:fillRef idx="0">
            <a:scrgbClr r="0" g="0" b="0"/>
          </a:fillRef>
          <a:effectRef idx="0">
            <a:scrgbClr r="0" g="0" b="0"/>
          </a:effectRef>
          <a:fontRef idx="minor"/>
        </p:style>
      </p:sp>
      <p:sp>
        <p:nvSpPr>
          <p:cNvPr id="101" name="Text 1"/>
          <p:cNvSpPr/>
          <p:nvPr/>
        </p:nvSpPr>
        <p:spPr>
          <a:xfrm>
            <a:off x="4294080" y="413640"/>
            <a:ext cx="3638520" cy="694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468"/>
              </a:lnSpc>
              <a:buNone/>
            </a:pPr>
            <a:r>
              <a:rPr lang="en-US" sz="4370" b="0" strike="noStrike" spc="-1">
                <a:solidFill>
                  <a:srgbClr val="F2F0F4"/>
                </a:solidFill>
                <a:latin typeface="Montserrat"/>
              </a:rPr>
              <a:t>Description of graph</a:t>
            </a:r>
            <a:endParaRPr lang="uk-UA" sz="4370" b="0" strike="noStrike" spc="-1">
              <a:latin typeface="Arial"/>
            </a:endParaRPr>
          </a:p>
        </p:txBody>
      </p:sp>
      <p:sp>
        <p:nvSpPr>
          <p:cNvPr id="102" name="Text 5"/>
          <p:cNvSpPr/>
          <p:nvPr/>
        </p:nvSpPr>
        <p:spPr>
          <a:xfrm>
            <a:off x="6253560" y="4319280"/>
            <a:ext cx="121680" cy="416160"/>
          </a:xfrm>
          <a:prstGeom prst="rect">
            <a:avLst/>
          </a:prstGeom>
          <a:noFill/>
          <a:ln w="0">
            <a:noFill/>
          </a:ln>
        </p:spPr>
        <p:style>
          <a:lnRef idx="0">
            <a:scrgbClr r="0" g="0" b="0"/>
          </a:lnRef>
          <a:fillRef idx="0">
            <a:scrgbClr r="0" g="0" b="0"/>
          </a:fillRef>
          <a:effectRef idx="0">
            <a:scrgbClr r="0" g="0" b="0"/>
          </a:effectRef>
          <a:fontRef idx="minor"/>
        </p:style>
      </p:sp>
      <p:sp>
        <p:nvSpPr>
          <p:cNvPr id="103" name="Text 6"/>
          <p:cNvSpPr/>
          <p:nvPr/>
        </p:nvSpPr>
        <p:spPr>
          <a:xfrm>
            <a:off x="6672600" y="5880960"/>
            <a:ext cx="1795320" cy="346680"/>
          </a:xfrm>
          <a:prstGeom prst="rect">
            <a:avLst/>
          </a:prstGeom>
          <a:noFill/>
          <a:ln w="0">
            <a:noFill/>
          </a:ln>
        </p:spPr>
        <p:style>
          <a:lnRef idx="0">
            <a:scrgbClr r="0" g="0" b="0"/>
          </a:lnRef>
          <a:fillRef idx="0">
            <a:scrgbClr r="0" g="0" b="0"/>
          </a:fillRef>
          <a:effectRef idx="0">
            <a:scrgbClr r="0" g="0" b="0"/>
          </a:effectRef>
          <a:fontRef idx="minor"/>
        </p:style>
      </p:sp>
      <p:sp>
        <p:nvSpPr>
          <p:cNvPr id="104" name="Text 15"/>
          <p:cNvSpPr/>
          <p:nvPr/>
        </p:nvSpPr>
        <p:spPr>
          <a:xfrm>
            <a:off x="6219360" y="2798280"/>
            <a:ext cx="190080" cy="416160"/>
          </a:xfrm>
          <a:prstGeom prst="rect">
            <a:avLst/>
          </a:prstGeom>
          <a:noFill/>
          <a:ln w="0">
            <a:noFill/>
          </a:ln>
        </p:spPr>
        <p:style>
          <a:lnRef idx="0">
            <a:scrgbClr r="0" g="0" b="0"/>
          </a:lnRef>
          <a:fillRef idx="0">
            <a:scrgbClr r="0" g="0" b="0"/>
          </a:fillRef>
          <a:effectRef idx="0">
            <a:scrgbClr r="0" g="0" b="0"/>
          </a:effectRef>
          <a:fontRef idx="minor"/>
        </p:style>
      </p:sp>
      <p:sp>
        <p:nvSpPr>
          <p:cNvPr id="105" name="Text 15"/>
          <p:cNvSpPr/>
          <p:nvPr/>
        </p:nvSpPr>
        <p:spPr>
          <a:xfrm>
            <a:off x="6672600" y="1565280"/>
            <a:ext cx="190080" cy="416160"/>
          </a:xfrm>
          <a:prstGeom prst="rect">
            <a:avLst/>
          </a:prstGeom>
          <a:noFill/>
          <a:ln w="0">
            <a:noFill/>
          </a:ln>
        </p:spPr>
        <p:style>
          <a:lnRef idx="0">
            <a:scrgbClr r="0" g="0" b="0"/>
          </a:lnRef>
          <a:fillRef idx="0">
            <a:scrgbClr r="0" g="0" b="0"/>
          </a:fillRef>
          <a:effectRef idx="0">
            <a:scrgbClr r="0" g="0" b="0"/>
          </a:effectRef>
          <a:fontRef idx="minor"/>
        </p:style>
      </p:sp>
      <p:pic>
        <p:nvPicPr>
          <p:cNvPr id="106" name="Picture 2" descr="зображення"/>
          <p:cNvPicPr/>
          <p:nvPr/>
        </p:nvPicPr>
        <p:blipFill>
          <a:blip r:embed="rId3"/>
          <a:stretch/>
        </p:blipFill>
        <p:spPr>
          <a:xfrm>
            <a:off x="8468640" y="5880960"/>
            <a:ext cx="4298040" cy="2081520"/>
          </a:xfrm>
          <a:prstGeom prst="rect">
            <a:avLst/>
          </a:prstGeom>
          <a:ln w="0">
            <a:noFill/>
          </a:ln>
        </p:spPr>
      </p:pic>
      <p:sp>
        <p:nvSpPr>
          <p:cNvPr id="107" name="TextBox 13"/>
          <p:cNvSpPr/>
          <p:nvPr/>
        </p:nvSpPr>
        <p:spPr>
          <a:xfrm>
            <a:off x="1625760" y="1581480"/>
            <a:ext cx="10474920" cy="478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FFFFFF"/>
                </a:solidFill>
                <a:latin typeface="Calibri"/>
              </a:rPr>
              <a:t>An income/expenses graph,  referred to as a "budget graph" or "financial statement," is a visual representation of an individual's income and expenses over a specific period, typically monthly or annually. This graph is a valuable tool for tracking and managing personal or business finances. Here's how it typically works:</a:t>
            </a:r>
            <a:endParaRPr lang="uk-UA" sz="2200" b="0" strike="noStrike" spc="-1">
              <a:latin typeface="Arial"/>
            </a:endParaRPr>
          </a:p>
          <a:p>
            <a:pPr>
              <a:lnSpc>
                <a:spcPct val="100000"/>
              </a:lnSpc>
              <a:buNone/>
            </a:pPr>
            <a:endParaRPr lang="uk-UA" sz="2200" b="0" strike="noStrike" spc="-1">
              <a:latin typeface="Arial"/>
            </a:endParaRPr>
          </a:p>
          <a:p>
            <a:pPr>
              <a:lnSpc>
                <a:spcPct val="100000"/>
              </a:lnSpc>
              <a:buNone/>
            </a:pPr>
            <a:r>
              <a:rPr lang="en-US" sz="2200" b="0" strike="noStrike" spc="-1">
                <a:solidFill>
                  <a:srgbClr val="FFFFFF"/>
                </a:solidFill>
                <a:latin typeface="Calibri"/>
              </a:rPr>
              <a:t>X-Axis (Horizontal Axis): This axis represents time, with each point on the axis corresponding to a specific month or year, depending on the chosen timeframe. The graph may cover a single month, a quarter, a year, or multiple years.</a:t>
            </a:r>
            <a:endParaRPr lang="uk-UA" sz="2200" b="0" strike="noStrike" spc="-1">
              <a:latin typeface="Arial"/>
            </a:endParaRPr>
          </a:p>
          <a:p>
            <a:pPr>
              <a:lnSpc>
                <a:spcPct val="100000"/>
              </a:lnSpc>
              <a:buNone/>
            </a:pPr>
            <a:endParaRPr lang="uk-UA" sz="2200" b="0" strike="noStrike" spc="-1">
              <a:latin typeface="Arial"/>
            </a:endParaRPr>
          </a:p>
          <a:p>
            <a:pPr>
              <a:lnSpc>
                <a:spcPct val="100000"/>
              </a:lnSpc>
              <a:buNone/>
            </a:pPr>
            <a:r>
              <a:rPr lang="en-US" sz="2200" b="0" strike="noStrike" spc="-1">
                <a:solidFill>
                  <a:srgbClr val="FFFFFF"/>
                </a:solidFill>
                <a:latin typeface="Calibri"/>
              </a:rPr>
              <a:t>Y-Axis (Vertical Axis): This axis represents the amount of money. It usually starts from zero and goes up in increments, depending on the scale required to display income and expenses accurately.</a:t>
            </a:r>
            <a:endParaRPr lang="uk-UA" sz="2200" b="0" strike="noStrike" spc="-1">
              <a:latin typeface="Arial"/>
            </a:endParaRPr>
          </a:p>
        </p:txBody>
      </p:sp>
      <p:pic>
        <p:nvPicPr>
          <p:cNvPr id="108" name="Picture 2" descr="зображення"/>
          <p:cNvPicPr/>
          <p:nvPr/>
        </p:nvPicPr>
        <p:blipFill>
          <a:blip r:embed="rId4"/>
          <a:stretch/>
        </p:blipFill>
        <p:spPr>
          <a:xfrm>
            <a:off x="1625760" y="5880960"/>
            <a:ext cx="4296600" cy="20815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0"/>
          <p:cNvSpPr/>
          <p:nvPr/>
        </p:nvSpPr>
        <p:spPr>
          <a:xfrm>
            <a:off x="0" y="-12240"/>
            <a:ext cx="14630040" cy="8241480"/>
          </a:xfrm>
          <a:prstGeom prst="rect">
            <a:avLst/>
          </a:prstGeom>
          <a:solidFill>
            <a:srgbClr val="0D0A2C">
              <a:alpha val="75000"/>
            </a:srgbClr>
          </a:solidFill>
          <a:ln w="10001">
            <a:solidFill>
              <a:srgbClr val="FFFFFF">
                <a:alpha val="16000"/>
              </a:srgbClr>
            </a:solidFill>
            <a:round/>
          </a:ln>
        </p:spPr>
        <p:style>
          <a:lnRef idx="0">
            <a:scrgbClr r="0" g="0" b="0"/>
          </a:lnRef>
          <a:fillRef idx="0">
            <a:scrgbClr r="0" g="0" b="0"/>
          </a:fillRef>
          <a:effectRef idx="0">
            <a:scrgbClr r="0" g="0" b="0"/>
          </a:effectRef>
          <a:fontRef idx="minor"/>
        </p:style>
      </p:sp>
      <p:pic>
        <p:nvPicPr>
          <p:cNvPr id="110" name="Image 0" descr="preencoded.png"/>
          <p:cNvPicPr/>
          <p:nvPr/>
        </p:nvPicPr>
        <p:blipFill>
          <a:blip r:embed="rId2"/>
          <a:stretch/>
        </p:blipFill>
        <p:spPr>
          <a:xfrm>
            <a:off x="0" y="0"/>
            <a:ext cx="14630040" cy="8229240"/>
          </a:xfrm>
          <a:prstGeom prst="rect">
            <a:avLst/>
          </a:prstGeom>
          <a:ln w="0">
            <a:noFill/>
          </a:ln>
        </p:spPr>
      </p:pic>
      <p:sp>
        <p:nvSpPr>
          <p:cNvPr id="111" name="Shape 0"/>
          <p:cNvSpPr/>
          <p:nvPr/>
        </p:nvSpPr>
        <p:spPr>
          <a:xfrm>
            <a:off x="0" y="0"/>
            <a:ext cx="14630040" cy="8241480"/>
          </a:xfrm>
          <a:prstGeom prst="rect">
            <a:avLst/>
          </a:prstGeom>
          <a:solidFill>
            <a:srgbClr val="0D0A2C">
              <a:alpha val="75000"/>
            </a:srgbClr>
          </a:solidFill>
          <a:ln w="10001">
            <a:solidFill>
              <a:srgbClr val="FFFFFF">
                <a:alpha val="16000"/>
              </a:srgbClr>
            </a:solidFill>
            <a:round/>
          </a:ln>
        </p:spPr>
        <p:style>
          <a:lnRef idx="0">
            <a:scrgbClr r="0" g="0" b="0"/>
          </a:lnRef>
          <a:fillRef idx="0">
            <a:scrgbClr r="0" g="0" b="0"/>
          </a:fillRef>
          <a:effectRef idx="0">
            <a:scrgbClr r="0" g="0" b="0"/>
          </a:effectRef>
          <a:fontRef idx="minor"/>
        </p:style>
      </p:sp>
      <p:sp>
        <p:nvSpPr>
          <p:cNvPr id="112" name="Text 1"/>
          <p:cNvSpPr/>
          <p:nvPr/>
        </p:nvSpPr>
        <p:spPr>
          <a:xfrm>
            <a:off x="3931560" y="460440"/>
            <a:ext cx="3638520" cy="694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468"/>
              </a:lnSpc>
              <a:buNone/>
            </a:pPr>
            <a:r>
              <a:rPr lang="en-US" sz="4370" b="0" strike="noStrike" spc="-1" dirty="0">
                <a:solidFill>
                  <a:srgbClr val="F2F0F4"/>
                </a:solidFill>
                <a:latin typeface="Montserrat"/>
              </a:rPr>
              <a:t>Description of financial goal</a:t>
            </a:r>
            <a:endParaRPr lang="uk-UA" sz="4370" b="0" strike="noStrike" spc="-1" dirty="0">
              <a:latin typeface="Arial"/>
            </a:endParaRPr>
          </a:p>
        </p:txBody>
      </p:sp>
      <p:sp>
        <p:nvSpPr>
          <p:cNvPr id="113" name="Text 5"/>
          <p:cNvSpPr/>
          <p:nvPr/>
        </p:nvSpPr>
        <p:spPr>
          <a:xfrm>
            <a:off x="6253560" y="4319280"/>
            <a:ext cx="121680" cy="416160"/>
          </a:xfrm>
          <a:prstGeom prst="rect">
            <a:avLst/>
          </a:prstGeom>
          <a:noFill/>
          <a:ln w="0">
            <a:noFill/>
          </a:ln>
        </p:spPr>
        <p:style>
          <a:lnRef idx="0">
            <a:scrgbClr r="0" g="0" b="0"/>
          </a:lnRef>
          <a:fillRef idx="0">
            <a:scrgbClr r="0" g="0" b="0"/>
          </a:fillRef>
          <a:effectRef idx="0">
            <a:scrgbClr r="0" g="0" b="0"/>
          </a:effectRef>
          <a:fontRef idx="minor"/>
        </p:style>
      </p:sp>
      <p:sp>
        <p:nvSpPr>
          <p:cNvPr id="114" name="Text 6"/>
          <p:cNvSpPr/>
          <p:nvPr/>
        </p:nvSpPr>
        <p:spPr>
          <a:xfrm>
            <a:off x="6672600" y="5880960"/>
            <a:ext cx="1795320" cy="346680"/>
          </a:xfrm>
          <a:prstGeom prst="rect">
            <a:avLst/>
          </a:prstGeom>
          <a:noFill/>
          <a:ln w="0">
            <a:noFill/>
          </a:ln>
        </p:spPr>
        <p:style>
          <a:lnRef idx="0">
            <a:scrgbClr r="0" g="0" b="0"/>
          </a:lnRef>
          <a:fillRef idx="0">
            <a:scrgbClr r="0" g="0" b="0"/>
          </a:fillRef>
          <a:effectRef idx="0">
            <a:scrgbClr r="0" g="0" b="0"/>
          </a:effectRef>
          <a:fontRef idx="minor"/>
        </p:style>
      </p:sp>
      <p:sp>
        <p:nvSpPr>
          <p:cNvPr id="115" name="Text 15"/>
          <p:cNvSpPr/>
          <p:nvPr/>
        </p:nvSpPr>
        <p:spPr>
          <a:xfrm>
            <a:off x="6219360" y="2798280"/>
            <a:ext cx="190080" cy="416160"/>
          </a:xfrm>
          <a:prstGeom prst="rect">
            <a:avLst/>
          </a:prstGeom>
          <a:noFill/>
          <a:ln w="0">
            <a:noFill/>
          </a:ln>
        </p:spPr>
        <p:style>
          <a:lnRef idx="0">
            <a:scrgbClr r="0" g="0" b="0"/>
          </a:lnRef>
          <a:fillRef idx="0">
            <a:scrgbClr r="0" g="0" b="0"/>
          </a:fillRef>
          <a:effectRef idx="0">
            <a:scrgbClr r="0" g="0" b="0"/>
          </a:effectRef>
          <a:fontRef idx="minor"/>
        </p:style>
      </p:sp>
      <p:sp>
        <p:nvSpPr>
          <p:cNvPr id="116" name="Text 15"/>
          <p:cNvSpPr/>
          <p:nvPr/>
        </p:nvSpPr>
        <p:spPr>
          <a:xfrm>
            <a:off x="6672600" y="1565280"/>
            <a:ext cx="190080" cy="416160"/>
          </a:xfrm>
          <a:prstGeom prst="rect">
            <a:avLst/>
          </a:prstGeom>
          <a:noFill/>
          <a:ln w="0">
            <a:noFill/>
          </a:ln>
        </p:spPr>
        <p:style>
          <a:lnRef idx="0">
            <a:scrgbClr r="0" g="0" b="0"/>
          </a:lnRef>
          <a:fillRef idx="0">
            <a:scrgbClr r="0" g="0" b="0"/>
          </a:fillRef>
          <a:effectRef idx="0">
            <a:scrgbClr r="0" g="0" b="0"/>
          </a:effectRef>
          <a:fontRef idx="minor"/>
        </p:style>
      </p:sp>
      <p:sp>
        <p:nvSpPr>
          <p:cNvPr id="117" name="TextBox 10"/>
          <p:cNvSpPr/>
          <p:nvPr/>
        </p:nvSpPr>
        <p:spPr>
          <a:xfrm>
            <a:off x="1625760" y="1726920"/>
            <a:ext cx="10474920" cy="41535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dirty="0">
                <a:solidFill>
                  <a:srgbClr val="FFFFFF"/>
                </a:solidFill>
                <a:latin typeface="Calibri"/>
              </a:rPr>
              <a:t>A financial goal is a specific, measurable, objective that individuals set to achieve with their finances. These goals help provide direction and purpose to financial planning and management. Financial goals can vary widely from person to person and can cover various aspects of personal finance. </a:t>
            </a:r>
            <a:endParaRPr lang="uk-UA" sz="2200" b="0" strike="noStrike" spc="-1" dirty="0">
              <a:solidFill>
                <a:srgbClr val="FFFFFF"/>
              </a:solidFill>
              <a:latin typeface="Calibri"/>
            </a:endParaRPr>
          </a:p>
          <a:p>
            <a:pPr>
              <a:lnSpc>
                <a:spcPct val="100000"/>
              </a:lnSpc>
              <a:buNone/>
            </a:pPr>
            <a:endParaRPr lang="uk-UA" sz="2200" b="0" strike="noStrike" spc="-1" dirty="0">
              <a:solidFill>
                <a:srgbClr val="FFFFFF"/>
              </a:solidFill>
              <a:latin typeface="Calibri"/>
            </a:endParaRPr>
          </a:p>
          <a:p>
            <a:pPr>
              <a:lnSpc>
                <a:spcPct val="100000"/>
              </a:lnSpc>
              <a:buNone/>
            </a:pPr>
            <a:r>
              <a:rPr lang="en-US" sz="2200" b="0" strike="noStrike" spc="-1" dirty="0">
                <a:solidFill>
                  <a:srgbClr val="FFFFFF"/>
                </a:solidFill>
                <a:latin typeface="Calibri"/>
              </a:rPr>
              <a:t>Examples:</a:t>
            </a:r>
            <a:endParaRPr lang="uk-UA" sz="2200" b="0" strike="noStrike" spc="-1" dirty="0">
              <a:latin typeface="Arial"/>
            </a:endParaRPr>
          </a:p>
          <a:p>
            <a:pPr marL="457200" indent="-457200">
              <a:lnSpc>
                <a:spcPct val="100000"/>
              </a:lnSpc>
              <a:buAutoNum type="arabicPeriod"/>
            </a:pPr>
            <a:r>
              <a:rPr lang="en-US" sz="2200" b="0" strike="noStrike" spc="-1" dirty="0">
                <a:solidFill>
                  <a:srgbClr val="FFFFFF"/>
                </a:solidFill>
                <a:latin typeface="Calibri"/>
              </a:rPr>
              <a:t>Education Fund: Save for your own education or your children's education, setting a target amount to cover tuition and related expenses.</a:t>
            </a:r>
            <a:endParaRPr lang="uk-UA" sz="2200" b="0" strike="noStrike" spc="-1" dirty="0">
              <a:solidFill>
                <a:srgbClr val="FFFFFF"/>
              </a:solidFill>
              <a:latin typeface="Calibri"/>
            </a:endParaRPr>
          </a:p>
          <a:p>
            <a:pPr marL="457200" indent="-457200">
              <a:lnSpc>
                <a:spcPct val="100000"/>
              </a:lnSpc>
              <a:buAutoNum type="arabicPeriod"/>
            </a:pPr>
            <a:endParaRPr lang="uk-UA" sz="2200" b="0" strike="noStrike" spc="-1" dirty="0">
              <a:latin typeface="Arial"/>
            </a:endParaRPr>
          </a:p>
          <a:p>
            <a:pPr marL="457200" indent="-457200">
              <a:lnSpc>
                <a:spcPct val="100000"/>
              </a:lnSpc>
              <a:buAutoNum type="arabicPeriod" startAt="2"/>
            </a:pPr>
            <a:r>
              <a:rPr lang="en-US" sz="2200" b="0" strike="noStrike" spc="-1" dirty="0">
                <a:solidFill>
                  <a:srgbClr val="FFFFFF"/>
                </a:solidFill>
                <a:latin typeface="Calibri"/>
              </a:rPr>
              <a:t>Debt Repayment: Create a plan to pay off high-interest debts, such as credit card </a:t>
            </a:r>
            <a:r>
              <a:rPr lang="uk-UA" sz="2200" b="0" strike="noStrike" spc="-1" dirty="0">
                <a:solidFill>
                  <a:srgbClr val="FFFFFF"/>
                </a:solidFill>
                <a:latin typeface="Calibri"/>
              </a:rPr>
              <a:t>          </a:t>
            </a:r>
            <a:r>
              <a:rPr lang="en-US" sz="2200" b="0" strike="noStrike" spc="-1" dirty="0">
                <a:solidFill>
                  <a:srgbClr val="FFFFFF"/>
                </a:solidFill>
                <a:latin typeface="Calibri"/>
              </a:rPr>
              <a:t>balances or student loans, within a certain timeframe.</a:t>
            </a:r>
            <a:endParaRPr lang="uk-UA" sz="2200" b="0" strike="noStrike" spc="-1" dirty="0">
              <a:solidFill>
                <a:srgbClr val="FFFFFF"/>
              </a:solidFill>
              <a:latin typeface="Calibri"/>
            </a:endParaRPr>
          </a:p>
          <a:p>
            <a:pPr>
              <a:lnSpc>
                <a:spcPct val="100000"/>
              </a:lnSpc>
              <a:buNone/>
            </a:pPr>
            <a:endParaRPr lang="uk-UA" sz="2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 0" descr="preencoded.png"/>
          <p:cNvPicPr/>
          <p:nvPr/>
        </p:nvPicPr>
        <p:blipFill>
          <a:blip r:embed="rId3"/>
          <a:stretch/>
        </p:blipFill>
        <p:spPr>
          <a:xfrm>
            <a:off x="0" y="0"/>
            <a:ext cx="14630040" cy="8229240"/>
          </a:xfrm>
          <a:prstGeom prst="rect">
            <a:avLst/>
          </a:prstGeom>
          <a:ln w="0">
            <a:noFill/>
          </a:ln>
        </p:spPr>
      </p:pic>
      <p:sp>
        <p:nvSpPr>
          <p:cNvPr id="119" name="Shape 0"/>
          <p:cNvSpPr/>
          <p:nvPr/>
        </p:nvSpPr>
        <p:spPr>
          <a:xfrm>
            <a:off x="0" y="0"/>
            <a:ext cx="14630040" cy="8229240"/>
          </a:xfrm>
          <a:prstGeom prst="rect">
            <a:avLst/>
          </a:prstGeom>
          <a:solidFill>
            <a:srgbClr val="0D0A2C">
              <a:alpha val="75000"/>
            </a:srgbClr>
          </a:solidFill>
          <a:ln w="13811">
            <a:solidFill>
              <a:srgbClr val="FFFFFF">
                <a:alpha val="16000"/>
              </a:srgbClr>
            </a:solidFill>
            <a:round/>
          </a:ln>
        </p:spPr>
        <p:style>
          <a:lnRef idx="0">
            <a:scrgbClr r="0" g="0" b="0"/>
          </a:lnRef>
          <a:fillRef idx="0">
            <a:scrgbClr r="0" g="0" b="0"/>
          </a:fillRef>
          <a:effectRef idx="0">
            <a:scrgbClr r="0" g="0" b="0"/>
          </a:effectRef>
          <a:fontRef idx="minor"/>
        </p:style>
      </p:sp>
      <p:sp>
        <p:nvSpPr>
          <p:cNvPr id="120" name="Text 1"/>
          <p:cNvSpPr/>
          <p:nvPr/>
        </p:nvSpPr>
        <p:spPr>
          <a:xfrm>
            <a:off x="5575680" y="754560"/>
            <a:ext cx="3478680" cy="694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468"/>
              </a:lnSpc>
              <a:buNone/>
            </a:pPr>
            <a:r>
              <a:rPr lang="en-US" sz="4370" b="0" strike="noStrike" spc="-1">
                <a:solidFill>
                  <a:srgbClr val="F2F0F4"/>
                </a:solidFill>
                <a:latin typeface="Montserrat"/>
                <a:ea typeface="Montserrat"/>
              </a:rPr>
              <a:t>Similar apps</a:t>
            </a:r>
            <a:endParaRPr lang="uk-UA" sz="4370" b="0" strike="noStrike" spc="-1">
              <a:latin typeface="Arial"/>
            </a:endParaRPr>
          </a:p>
        </p:txBody>
      </p:sp>
      <p:sp>
        <p:nvSpPr>
          <p:cNvPr id="122" name="Text 1"/>
          <p:cNvSpPr/>
          <p:nvPr/>
        </p:nvSpPr>
        <p:spPr>
          <a:xfrm>
            <a:off x="8823908" y="4818150"/>
            <a:ext cx="2564640" cy="694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3000" spc="-1" dirty="0" err="1">
                <a:solidFill>
                  <a:schemeClr val="bg1"/>
                </a:solidFill>
                <a:latin typeface="Arial"/>
              </a:rPr>
              <a:t>PocketGuard</a:t>
            </a:r>
            <a:endParaRPr lang="uk-UA" sz="3000" b="0" strike="noStrike" spc="-1" dirty="0">
              <a:solidFill>
                <a:schemeClr val="bg1"/>
              </a:solidFill>
              <a:latin typeface="Arial"/>
            </a:endParaRPr>
          </a:p>
        </p:txBody>
      </p:sp>
      <p:sp>
        <p:nvSpPr>
          <p:cNvPr id="123" name="Text 1"/>
          <p:cNvSpPr/>
          <p:nvPr/>
        </p:nvSpPr>
        <p:spPr>
          <a:xfrm>
            <a:off x="3903840" y="4803660"/>
            <a:ext cx="2428920" cy="694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3000" spc="-1" dirty="0">
                <a:solidFill>
                  <a:srgbClr val="F2F0F4"/>
                </a:solidFill>
                <a:latin typeface="Montserrat"/>
              </a:rPr>
              <a:t>YNAB</a:t>
            </a:r>
            <a:endParaRPr lang="uk-UA" sz="3000" b="0" strike="noStrike" spc="-1" dirty="0">
              <a:latin typeface="Arial"/>
            </a:endParaRPr>
          </a:p>
        </p:txBody>
      </p:sp>
      <p:pic>
        <p:nvPicPr>
          <p:cNvPr id="3" name="Рисунок 2">
            <a:extLst>
              <a:ext uri="{FF2B5EF4-FFF2-40B4-BE49-F238E27FC236}">
                <a16:creationId xmlns:a16="http://schemas.microsoft.com/office/drawing/2014/main" id="{2AE5A2A9-B756-4B9C-981B-534ECEC50E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3160" y="2910710"/>
            <a:ext cx="3182501" cy="1582920"/>
          </a:xfrm>
          <a:prstGeom prst="rect">
            <a:avLst/>
          </a:prstGeom>
        </p:spPr>
      </p:pic>
      <p:pic>
        <p:nvPicPr>
          <p:cNvPr id="5" name="Рисунок 4">
            <a:extLst>
              <a:ext uri="{FF2B5EF4-FFF2-40B4-BE49-F238E27FC236}">
                <a16:creationId xmlns:a16="http://schemas.microsoft.com/office/drawing/2014/main" id="{FE40C05F-491E-47EC-97FF-5ADC715A0DAF}"/>
              </a:ext>
            </a:extLst>
          </p:cNvPr>
          <p:cNvPicPr>
            <a:picLocks noChangeAspect="1"/>
          </p:cNvPicPr>
          <p:nvPr/>
        </p:nvPicPr>
        <p:blipFill>
          <a:blip r:embed="rId5"/>
          <a:stretch>
            <a:fillRect/>
          </a:stretch>
        </p:blipFill>
        <p:spPr>
          <a:xfrm>
            <a:off x="7456575" y="2910710"/>
            <a:ext cx="5299306" cy="14087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Image 0" descr="preencoded.png"/>
          <p:cNvPicPr/>
          <p:nvPr/>
        </p:nvPicPr>
        <p:blipFill>
          <a:blip r:embed="rId3"/>
          <a:stretch/>
        </p:blipFill>
        <p:spPr>
          <a:xfrm>
            <a:off x="0" y="0"/>
            <a:ext cx="14630040" cy="8229240"/>
          </a:xfrm>
          <a:prstGeom prst="rect">
            <a:avLst/>
          </a:prstGeom>
          <a:ln w="0">
            <a:noFill/>
          </a:ln>
        </p:spPr>
      </p:pic>
      <p:sp>
        <p:nvSpPr>
          <p:cNvPr id="127" name="Shape 0"/>
          <p:cNvSpPr/>
          <p:nvPr/>
        </p:nvSpPr>
        <p:spPr>
          <a:xfrm>
            <a:off x="0" y="0"/>
            <a:ext cx="14630040" cy="8229240"/>
          </a:xfrm>
          <a:prstGeom prst="rect">
            <a:avLst/>
          </a:prstGeom>
          <a:solidFill>
            <a:srgbClr val="0D0A2C">
              <a:alpha val="75000"/>
            </a:srgbClr>
          </a:solidFill>
          <a:ln w="13811">
            <a:solidFill>
              <a:srgbClr val="FFFFFF">
                <a:alpha val="16000"/>
              </a:srgbClr>
            </a:solidFill>
            <a:round/>
          </a:ln>
        </p:spPr>
        <p:style>
          <a:lnRef idx="0">
            <a:scrgbClr r="0" g="0" b="0"/>
          </a:lnRef>
          <a:fillRef idx="0">
            <a:scrgbClr r="0" g="0" b="0"/>
          </a:fillRef>
          <a:effectRef idx="0">
            <a:scrgbClr r="0" g="0" b="0"/>
          </a:effectRef>
          <a:fontRef idx="minor"/>
        </p:style>
      </p:sp>
      <p:sp>
        <p:nvSpPr>
          <p:cNvPr id="129" name="Text 1"/>
          <p:cNvSpPr/>
          <p:nvPr/>
        </p:nvSpPr>
        <p:spPr>
          <a:xfrm>
            <a:off x="4642920" y="868320"/>
            <a:ext cx="3619080" cy="686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4400" spc="-1" dirty="0">
                <a:solidFill>
                  <a:srgbClr val="F2F0F4"/>
                </a:solidFill>
                <a:latin typeface="Montserrat"/>
              </a:rPr>
              <a:t>YNAB</a:t>
            </a:r>
            <a:endParaRPr lang="uk-UA" sz="4400" b="0" strike="noStrike" spc="-1" dirty="0">
              <a:latin typeface="Arial"/>
            </a:endParaRPr>
          </a:p>
        </p:txBody>
      </p:sp>
      <p:sp>
        <p:nvSpPr>
          <p:cNvPr id="130" name="TextBox 25"/>
          <p:cNvSpPr/>
          <p:nvPr/>
        </p:nvSpPr>
        <p:spPr>
          <a:xfrm>
            <a:off x="8375040" y="2401200"/>
            <a:ext cx="3009600" cy="546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000" b="0" strike="noStrike" spc="-1">
                <a:solidFill>
                  <a:srgbClr val="F2F0F4"/>
                </a:solidFill>
                <a:latin typeface="Montserrat"/>
                <a:ea typeface="Montserrat"/>
              </a:rPr>
              <a:t>Disadvantages</a:t>
            </a:r>
            <a:endParaRPr lang="uk-UA" sz="3000" b="0" strike="noStrike" spc="-1">
              <a:latin typeface="Arial"/>
            </a:endParaRPr>
          </a:p>
        </p:txBody>
      </p:sp>
      <p:sp>
        <p:nvSpPr>
          <p:cNvPr id="131" name="TextBox 26"/>
          <p:cNvSpPr/>
          <p:nvPr/>
        </p:nvSpPr>
        <p:spPr>
          <a:xfrm>
            <a:off x="2630160" y="2401200"/>
            <a:ext cx="2433600" cy="546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000" b="0" strike="noStrike" spc="-1">
                <a:solidFill>
                  <a:srgbClr val="F2F0F4"/>
                </a:solidFill>
                <a:latin typeface="Montserrat"/>
                <a:ea typeface="Montserrat"/>
              </a:rPr>
              <a:t>Advantages</a:t>
            </a:r>
            <a:endParaRPr lang="uk-UA" sz="3000" b="0" strike="noStrike" spc="-1">
              <a:latin typeface="Arial"/>
            </a:endParaRPr>
          </a:p>
        </p:txBody>
      </p:sp>
      <p:sp>
        <p:nvSpPr>
          <p:cNvPr id="132" name="Shape 2"/>
          <p:cNvSpPr/>
          <p:nvPr/>
        </p:nvSpPr>
        <p:spPr>
          <a:xfrm>
            <a:off x="1660680" y="567504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0" strike="noStrike" spc="-1" dirty="0">
                <a:solidFill>
                  <a:srgbClr val="FFFFFF"/>
                </a:solidFill>
                <a:latin typeface="Calibri"/>
              </a:rPr>
              <a:t>Active tracking of expenses</a:t>
            </a:r>
            <a:endParaRPr lang="uk-UA" sz="1800" b="0" strike="noStrike" spc="-1" dirty="0">
              <a:latin typeface="Arial"/>
            </a:endParaRPr>
          </a:p>
        </p:txBody>
      </p:sp>
      <p:sp>
        <p:nvSpPr>
          <p:cNvPr id="133" name="Shape 2"/>
          <p:cNvSpPr/>
          <p:nvPr/>
        </p:nvSpPr>
        <p:spPr>
          <a:xfrm>
            <a:off x="1660680" y="338976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0" strike="noStrike" spc="-1" dirty="0">
                <a:solidFill>
                  <a:srgbClr val="FFFFFF"/>
                </a:solidFill>
                <a:latin typeface="Calibri"/>
              </a:rPr>
              <a:t>Interface and navigation</a:t>
            </a:r>
            <a:endParaRPr lang="uk-UA" sz="1800" b="0" strike="noStrike" spc="-1" dirty="0">
              <a:latin typeface="Arial"/>
            </a:endParaRPr>
          </a:p>
        </p:txBody>
      </p:sp>
      <p:sp>
        <p:nvSpPr>
          <p:cNvPr id="134" name="Shape 2"/>
          <p:cNvSpPr/>
          <p:nvPr/>
        </p:nvSpPr>
        <p:spPr>
          <a:xfrm>
            <a:off x="1660680" y="453240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0" strike="noStrike" spc="-1" dirty="0">
                <a:solidFill>
                  <a:srgbClr val="FFFFFF"/>
                </a:solidFill>
                <a:latin typeface="Calibri"/>
              </a:rPr>
              <a:t>Multifunctionality</a:t>
            </a:r>
            <a:endParaRPr lang="uk-UA" sz="1800" b="0" strike="noStrike" spc="-1" dirty="0">
              <a:latin typeface="Arial"/>
            </a:endParaRPr>
          </a:p>
        </p:txBody>
      </p:sp>
      <p:sp>
        <p:nvSpPr>
          <p:cNvPr id="135" name="Shape 2"/>
          <p:cNvSpPr/>
          <p:nvPr/>
        </p:nvSpPr>
        <p:spPr>
          <a:xfrm>
            <a:off x="7693560" y="453240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0" strike="noStrike" spc="-1" dirty="0">
                <a:solidFill>
                  <a:srgbClr val="FFFFFF"/>
                </a:solidFill>
                <a:latin typeface="Calibri"/>
              </a:rPr>
              <a:t>Learning to use the system</a:t>
            </a:r>
            <a:endParaRPr lang="uk-UA" sz="1800" b="0" strike="noStrike" spc="-1" dirty="0">
              <a:latin typeface="Arial"/>
            </a:endParaRPr>
          </a:p>
        </p:txBody>
      </p:sp>
      <p:sp>
        <p:nvSpPr>
          <p:cNvPr id="136" name="Shape 2"/>
          <p:cNvSpPr/>
          <p:nvPr/>
        </p:nvSpPr>
        <p:spPr>
          <a:xfrm>
            <a:off x="7693560" y="339264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1800" b="0" strike="noStrike" spc="-1" dirty="0">
                <a:solidFill>
                  <a:srgbClr val="FFFFFF"/>
                </a:solidFill>
                <a:latin typeface="Calibri"/>
              </a:rPr>
              <a:t>Price</a:t>
            </a:r>
            <a:endParaRPr lang="uk-UA" sz="1800" b="0" strike="noStrike" spc="-1" dirty="0">
              <a:latin typeface="Arial"/>
            </a:endParaRPr>
          </a:p>
        </p:txBody>
      </p:sp>
      <p:pic>
        <p:nvPicPr>
          <p:cNvPr id="14" name="Рисунок 13">
            <a:extLst>
              <a:ext uri="{FF2B5EF4-FFF2-40B4-BE49-F238E27FC236}">
                <a16:creationId xmlns:a16="http://schemas.microsoft.com/office/drawing/2014/main" id="{C192DD8F-A708-4C19-A577-9608D4303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98" y="667260"/>
            <a:ext cx="2220404" cy="1104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Image 0" descr="preencoded.png"/>
          <p:cNvPicPr/>
          <p:nvPr/>
        </p:nvPicPr>
        <p:blipFill>
          <a:blip r:embed="rId3"/>
          <a:stretch/>
        </p:blipFill>
        <p:spPr>
          <a:xfrm>
            <a:off x="0" y="0"/>
            <a:ext cx="14630040" cy="8229240"/>
          </a:xfrm>
          <a:prstGeom prst="rect">
            <a:avLst/>
          </a:prstGeom>
          <a:ln w="0">
            <a:noFill/>
          </a:ln>
        </p:spPr>
      </p:pic>
      <p:sp>
        <p:nvSpPr>
          <p:cNvPr id="139" name="Shape 0"/>
          <p:cNvSpPr/>
          <p:nvPr/>
        </p:nvSpPr>
        <p:spPr>
          <a:xfrm>
            <a:off x="0" y="14835"/>
            <a:ext cx="14630040" cy="8229240"/>
          </a:xfrm>
          <a:prstGeom prst="rect">
            <a:avLst/>
          </a:prstGeom>
          <a:solidFill>
            <a:srgbClr val="0D0A2C">
              <a:alpha val="75000"/>
            </a:srgbClr>
          </a:solidFill>
          <a:ln w="13811">
            <a:solidFill>
              <a:srgbClr val="FFFFFF">
                <a:alpha val="16000"/>
              </a:srgbClr>
            </a:solidFill>
            <a:round/>
          </a:ln>
        </p:spPr>
        <p:style>
          <a:lnRef idx="0">
            <a:scrgbClr r="0" g="0" b="0"/>
          </a:lnRef>
          <a:fillRef idx="0">
            <a:scrgbClr r="0" g="0" b="0"/>
          </a:fillRef>
          <a:effectRef idx="0">
            <a:scrgbClr r="0" g="0" b="0"/>
          </a:effectRef>
          <a:fontRef idx="minor"/>
        </p:style>
      </p:sp>
      <p:sp>
        <p:nvSpPr>
          <p:cNvPr id="140" name="Text 1"/>
          <p:cNvSpPr/>
          <p:nvPr/>
        </p:nvSpPr>
        <p:spPr>
          <a:xfrm>
            <a:off x="3955232" y="865383"/>
            <a:ext cx="4115695" cy="686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buNone/>
            </a:pPr>
            <a:r>
              <a:rPr lang="en-US" sz="4400" b="0" i="0" dirty="0" err="1">
                <a:solidFill>
                  <a:srgbClr val="ECECEC"/>
                </a:solidFill>
                <a:effectLst/>
                <a:latin typeface="Söhne"/>
              </a:rPr>
              <a:t>PocketGuard</a:t>
            </a:r>
            <a:endParaRPr lang="uk-UA" sz="4370" b="0" strike="noStrike" spc="-1" dirty="0">
              <a:latin typeface="Arial"/>
            </a:endParaRPr>
          </a:p>
        </p:txBody>
      </p:sp>
      <p:sp>
        <p:nvSpPr>
          <p:cNvPr id="141" name="TextBox 16"/>
          <p:cNvSpPr/>
          <p:nvPr/>
        </p:nvSpPr>
        <p:spPr>
          <a:xfrm>
            <a:off x="8375400" y="2387880"/>
            <a:ext cx="3009600" cy="546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000" b="0" strike="noStrike" spc="-1">
                <a:solidFill>
                  <a:srgbClr val="F2F0F4"/>
                </a:solidFill>
                <a:latin typeface="Montserrat"/>
                <a:ea typeface="Montserrat"/>
              </a:rPr>
              <a:t>Disadvantages</a:t>
            </a:r>
            <a:endParaRPr lang="uk-UA" sz="3000" b="0" strike="noStrike" spc="-1">
              <a:latin typeface="Arial"/>
            </a:endParaRPr>
          </a:p>
        </p:txBody>
      </p:sp>
      <p:sp>
        <p:nvSpPr>
          <p:cNvPr id="142" name="TextBox 17"/>
          <p:cNvSpPr/>
          <p:nvPr/>
        </p:nvSpPr>
        <p:spPr>
          <a:xfrm>
            <a:off x="2615400" y="2298600"/>
            <a:ext cx="2433600" cy="546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000" b="0" strike="noStrike" spc="-1" dirty="0">
                <a:solidFill>
                  <a:srgbClr val="F2F0F4"/>
                </a:solidFill>
                <a:latin typeface="Montserrat"/>
                <a:ea typeface="Montserrat"/>
              </a:rPr>
              <a:t>Advantages</a:t>
            </a:r>
            <a:endParaRPr lang="uk-UA" sz="3000" b="0" strike="noStrike" spc="-1" dirty="0">
              <a:latin typeface="Arial"/>
            </a:endParaRPr>
          </a:p>
        </p:txBody>
      </p:sp>
      <p:sp>
        <p:nvSpPr>
          <p:cNvPr id="144" name="Shape 2"/>
          <p:cNvSpPr/>
          <p:nvPr/>
        </p:nvSpPr>
        <p:spPr>
          <a:xfrm>
            <a:off x="1661040" y="332928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145" name="Shape 2"/>
          <p:cNvSpPr/>
          <p:nvPr/>
        </p:nvSpPr>
        <p:spPr>
          <a:xfrm>
            <a:off x="7694640" y="436860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146" name="Shape 2"/>
          <p:cNvSpPr/>
          <p:nvPr/>
        </p:nvSpPr>
        <p:spPr>
          <a:xfrm>
            <a:off x="7694640" y="332928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147" name="Shape 2"/>
          <p:cNvSpPr/>
          <p:nvPr/>
        </p:nvSpPr>
        <p:spPr>
          <a:xfrm>
            <a:off x="1661040" y="4386240"/>
            <a:ext cx="4372200" cy="623160"/>
          </a:xfrm>
          <a:prstGeom prst="roundRect">
            <a:avLst>
              <a:gd name="adj" fmla="val 4073"/>
            </a:avLst>
          </a:prstGeom>
          <a:solidFill>
            <a:srgbClr val="3C136D"/>
          </a:solidFill>
          <a:ln w="13811">
            <a:solidFill>
              <a:srgbClr val="481782"/>
            </a:solidFill>
            <a:round/>
          </a:ln>
        </p:spPr>
        <p:style>
          <a:lnRef idx="0">
            <a:scrgbClr r="0" g="0" b="0"/>
          </a:lnRef>
          <a:fillRef idx="0">
            <a:scrgbClr r="0" g="0" b="0"/>
          </a:fillRef>
          <a:effectRef idx="0">
            <a:scrgbClr r="0" g="0" b="0"/>
          </a:effectRef>
          <a:fontRef idx="minor"/>
        </p:style>
      </p:sp>
      <p:sp>
        <p:nvSpPr>
          <p:cNvPr id="148" name="TextBox 44"/>
          <p:cNvSpPr/>
          <p:nvPr/>
        </p:nvSpPr>
        <p:spPr>
          <a:xfrm>
            <a:off x="1650960" y="3329280"/>
            <a:ext cx="436212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dirty="0">
                <a:solidFill>
                  <a:srgbClr val="FFFFFF"/>
                </a:solidFill>
                <a:latin typeface="Calibri"/>
              </a:rPr>
              <a:t>Easy to use interface</a:t>
            </a:r>
            <a:endParaRPr lang="uk-UA" sz="1800" b="0" strike="noStrike" spc="-1" dirty="0">
              <a:latin typeface="Arial"/>
            </a:endParaRPr>
          </a:p>
        </p:txBody>
      </p:sp>
      <p:sp>
        <p:nvSpPr>
          <p:cNvPr id="149" name="TextBox 45"/>
          <p:cNvSpPr/>
          <p:nvPr/>
        </p:nvSpPr>
        <p:spPr>
          <a:xfrm>
            <a:off x="1650960" y="4363200"/>
            <a:ext cx="436212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dirty="0">
                <a:solidFill>
                  <a:srgbClr val="FFFFFF"/>
                </a:solidFill>
                <a:latin typeface="Calibri"/>
              </a:rPr>
              <a:t>Analysis of costs</a:t>
            </a:r>
            <a:endParaRPr lang="uk-UA" sz="1800" b="0" strike="noStrike" spc="-1" dirty="0">
              <a:latin typeface="Arial"/>
            </a:endParaRPr>
          </a:p>
        </p:txBody>
      </p:sp>
      <p:sp>
        <p:nvSpPr>
          <p:cNvPr id="150" name="TextBox 47"/>
          <p:cNvSpPr/>
          <p:nvPr/>
        </p:nvSpPr>
        <p:spPr>
          <a:xfrm>
            <a:off x="7694640" y="3315960"/>
            <a:ext cx="437220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dirty="0">
                <a:solidFill>
                  <a:srgbClr val="FFFFFF"/>
                </a:solidFill>
                <a:latin typeface="Calibri"/>
              </a:rPr>
              <a:t>Limited functionality without a subscription</a:t>
            </a:r>
            <a:endParaRPr lang="uk-UA" sz="1800" b="0" strike="noStrike" spc="-1" dirty="0">
              <a:latin typeface="Arial"/>
            </a:endParaRPr>
          </a:p>
        </p:txBody>
      </p:sp>
      <p:sp>
        <p:nvSpPr>
          <p:cNvPr id="151" name="TextBox 48"/>
          <p:cNvSpPr/>
          <p:nvPr/>
        </p:nvSpPr>
        <p:spPr>
          <a:xfrm>
            <a:off x="7694640" y="4357080"/>
            <a:ext cx="437220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dirty="0">
                <a:solidFill>
                  <a:srgbClr val="FFFFFF"/>
                </a:solidFill>
                <a:latin typeface="Calibri"/>
              </a:rPr>
              <a:t>Requires connection to bank accounts</a:t>
            </a:r>
            <a:endParaRPr lang="uk-UA" sz="1800" b="0" strike="noStrike" spc="-1" dirty="0">
              <a:latin typeface="Arial"/>
            </a:endParaRPr>
          </a:p>
        </p:txBody>
      </p:sp>
      <p:pic>
        <p:nvPicPr>
          <p:cNvPr id="17" name="Рисунок 16">
            <a:extLst>
              <a:ext uri="{FF2B5EF4-FFF2-40B4-BE49-F238E27FC236}">
                <a16:creationId xmlns:a16="http://schemas.microsoft.com/office/drawing/2014/main" id="{C873157F-8F56-48E5-8182-5E207FA3D8D0}"/>
              </a:ext>
            </a:extLst>
          </p:cNvPr>
          <p:cNvPicPr>
            <a:picLocks noChangeAspect="1"/>
          </p:cNvPicPr>
          <p:nvPr/>
        </p:nvPicPr>
        <p:blipFill>
          <a:blip r:embed="rId4"/>
          <a:stretch>
            <a:fillRect/>
          </a:stretch>
        </p:blipFill>
        <p:spPr>
          <a:xfrm>
            <a:off x="7315200" y="778983"/>
            <a:ext cx="3433012" cy="912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TotalTime>
  <Words>619</Words>
  <Application>Microsoft Office PowerPoint</Application>
  <PresentationFormat>Довільний</PresentationFormat>
  <Paragraphs>78</Paragraphs>
  <Slides>9</Slides>
  <Notes>7</Notes>
  <HiddenSlides>0</HiddenSlides>
  <MMClips>0</MMClips>
  <ScaleCrop>false</ScaleCrop>
  <HeadingPairs>
    <vt:vector size="6" baseType="variant">
      <vt:variant>
        <vt:lpstr>Використані шрифти</vt:lpstr>
      </vt:variant>
      <vt:variant>
        <vt:i4>8</vt:i4>
      </vt:variant>
      <vt:variant>
        <vt:lpstr>Тема</vt:lpstr>
      </vt:variant>
      <vt:variant>
        <vt:i4>1</vt:i4>
      </vt:variant>
      <vt:variant>
        <vt:lpstr>Заголовки слайдів</vt:lpstr>
      </vt:variant>
      <vt:variant>
        <vt:i4>9</vt:i4>
      </vt:variant>
    </vt:vector>
  </HeadingPairs>
  <TitlesOfParts>
    <vt:vector size="18" baseType="lpstr">
      <vt:lpstr>Arial</vt:lpstr>
      <vt:lpstr>Calibri</vt:lpstr>
      <vt:lpstr>Heebo</vt:lpstr>
      <vt:lpstr>Montserrat</vt:lpstr>
      <vt:lpstr>Söhne</vt:lpstr>
      <vt:lpstr>Symbol</vt:lpstr>
      <vt:lpstr>Times New Roman</vt:lpstr>
      <vt:lpstr>Wingdings</vt:lpstr>
      <vt:lpstr>Office Theme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dc:description/>
  <cp:lastModifiedBy>HP</cp:lastModifiedBy>
  <cp:revision>46</cp:revision>
  <dcterms:created xsi:type="dcterms:W3CDTF">2023-09-16T22:34:18Z</dcterms:created>
  <dcterms:modified xsi:type="dcterms:W3CDTF">2024-02-29T22:27:57Z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Довільний</vt:lpwstr>
  </property>
  <property fmtid="{D5CDD505-2E9C-101B-9397-08002B2CF9AE}" pid="4" name="Slides">
    <vt:i4>9</vt:i4>
  </property>
</Properties>
</file>