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mp_Zona" initials="C" lastIdx="2" clrIdx="0">
    <p:extLst>
      <p:ext uri="{19B8F6BF-5375-455C-9EA6-DF929625EA0E}">
        <p15:presenceInfo xmlns:p15="http://schemas.microsoft.com/office/powerpoint/2012/main" userId="190829e11efb12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1D63"/>
    <a:srgbClr val="280E72"/>
    <a:srgbClr val="7A0833"/>
    <a:srgbClr val="6B1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66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7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833199" y="1304330"/>
            <a:ext cx="7477601" cy="3332798"/>
          </a:xfrm>
          <a:prstGeom prst="rect">
            <a:avLst/>
          </a:prstGeom>
          <a:noFill/>
          <a:ln/>
        </p:spPr>
        <p:txBody>
          <a:bodyPr wrap="square" rtlCol="0" anchor="t"/>
          <a:lstStyle/>
          <a:p>
            <a:pPr marL="0" indent="0">
              <a:lnSpc>
                <a:spcPts val="6561"/>
              </a:lnSpc>
              <a:buNone/>
            </a:pPr>
            <a:r>
              <a:rPr lang="en-US" sz="5249" dirty="0">
                <a:solidFill>
                  <a:srgbClr val="F2F0F4"/>
                </a:solidFill>
                <a:latin typeface="Montserrat" pitchFamily="34" charset="0"/>
                <a:ea typeface="Montserrat" pitchFamily="34" charset="-122"/>
                <a:cs typeface="Montserrat" pitchFamily="34" charset="-120"/>
              </a:rPr>
              <a:t>Money Manager: Intuitive Financial Management for </a:t>
            </a:r>
            <a:r>
              <a:rPr lang="en-US" sz="5249" dirty="0" smtClean="0">
                <a:solidFill>
                  <a:srgbClr val="F2F0F4"/>
                </a:solidFill>
                <a:latin typeface="Montserrat" pitchFamily="34" charset="0"/>
                <a:ea typeface="Montserrat" pitchFamily="34" charset="-122"/>
                <a:cs typeface="Montserrat" pitchFamily="34" charset="-120"/>
              </a:rPr>
              <a:t>Everyone</a:t>
            </a:r>
            <a:endParaRPr lang="en-US" sz="5249" dirty="0"/>
          </a:p>
        </p:txBody>
      </p:sp>
      <p:sp>
        <p:nvSpPr>
          <p:cNvPr id="5" name="Text 2"/>
          <p:cNvSpPr/>
          <p:nvPr/>
        </p:nvSpPr>
        <p:spPr>
          <a:xfrm>
            <a:off x="833199" y="5220295"/>
            <a:ext cx="7477601" cy="2214175"/>
          </a:xfrm>
          <a:prstGeom prst="rect">
            <a:avLst/>
          </a:prstGeom>
          <a:noFill/>
          <a:ln/>
        </p:spPr>
        <p:txBody>
          <a:bodyPr wrap="square" rtlCol="0" anchor="t"/>
          <a:lstStyle/>
          <a:p>
            <a:pPr>
              <a:lnSpc>
                <a:spcPts val="2799"/>
              </a:lnSpc>
            </a:pPr>
            <a:r>
              <a:rPr lang="en-US" sz="1750" dirty="0">
                <a:solidFill>
                  <a:schemeClr val="bg1"/>
                </a:solidFill>
                <a:latin typeface="Heebo"/>
              </a:rPr>
              <a:t>The purpose of this application is to create an intuitive and useful budget and financial management tool that would facilitate the efficient management of the user's expenses and income. The main goal is to enable users to effectively control their finances, save money, invest and achieve their financial goals.</a:t>
            </a:r>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24" y="0"/>
            <a:ext cx="14630400" cy="8241983"/>
          </a:xfrm>
          <a:prstGeom prst="rect">
            <a:avLst/>
          </a:prstGeom>
          <a:solidFill>
            <a:srgbClr val="0D0A2C">
              <a:alpha val="75000"/>
            </a:srgbClr>
          </a:solidFill>
          <a:ln w="10001">
            <a:solidFill>
              <a:srgbClr val="FFFFFF">
                <a:alpha val="16000"/>
              </a:srgbClr>
            </a:solidFill>
            <a:prstDash val="solid"/>
          </a:ln>
        </p:spPr>
      </p:sp>
      <p:sp>
        <p:nvSpPr>
          <p:cNvPr id="4" name="Text 1"/>
          <p:cNvSpPr/>
          <p:nvPr/>
        </p:nvSpPr>
        <p:spPr>
          <a:xfrm>
            <a:off x="4964310" y="418118"/>
            <a:ext cx="4701540" cy="505182"/>
          </a:xfrm>
          <a:prstGeom prst="rect">
            <a:avLst/>
          </a:prstGeom>
          <a:noFill/>
          <a:ln/>
        </p:spPr>
        <p:txBody>
          <a:bodyPr wrap="none" rtlCol="0" anchor="t"/>
          <a:lstStyle/>
          <a:p>
            <a:pPr marL="0" indent="0">
              <a:lnSpc>
                <a:spcPts val="3979"/>
              </a:lnSpc>
              <a:buNone/>
            </a:pPr>
            <a:endParaRPr lang="en-US" sz="3183" dirty="0"/>
          </a:p>
        </p:txBody>
      </p:sp>
      <p:sp>
        <p:nvSpPr>
          <p:cNvPr id="6" name="Text 2"/>
          <p:cNvSpPr/>
          <p:nvPr/>
        </p:nvSpPr>
        <p:spPr>
          <a:xfrm>
            <a:off x="2076717" y="1541700"/>
            <a:ext cx="2026920" cy="341113"/>
          </a:xfrm>
          <a:prstGeom prst="rect">
            <a:avLst/>
          </a:prstGeom>
          <a:noFill/>
          <a:ln/>
        </p:spPr>
        <p:txBody>
          <a:bodyPr wrap="none" rtlCol="0" anchor="t"/>
          <a:lstStyle/>
          <a:p>
            <a:r>
              <a:rPr lang="en-US" dirty="0">
                <a:solidFill>
                  <a:schemeClr val="bg1"/>
                </a:solidFill>
                <a:latin typeface="Montserrat"/>
                <a:ea typeface="Montserrat"/>
              </a:rPr>
              <a:t>Simplifying budgeting</a:t>
            </a:r>
          </a:p>
        </p:txBody>
      </p:sp>
      <p:sp>
        <p:nvSpPr>
          <p:cNvPr id="7" name="Text 3"/>
          <p:cNvSpPr/>
          <p:nvPr/>
        </p:nvSpPr>
        <p:spPr>
          <a:xfrm>
            <a:off x="1609718" y="2035951"/>
            <a:ext cx="2960915" cy="103441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 will allow users to create budgets, allocate money to different categories, and set financial goals.</a:t>
            </a:r>
            <a:endParaRPr lang="en-US" sz="1273" dirty="0"/>
          </a:p>
        </p:txBody>
      </p:sp>
      <p:sp>
        <p:nvSpPr>
          <p:cNvPr id="9" name="Text 4"/>
          <p:cNvSpPr/>
          <p:nvPr/>
        </p:nvSpPr>
        <p:spPr>
          <a:xfrm>
            <a:off x="6180353" y="1541700"/>
            <a:ext cx="2269451" cy="537408"/>
          </a:xfrm>
          <a:prstGeom prst="rect">
            <a:avLst/>
          </a:prstGeom>
          <a:noFill/>
          <a:ln/>
        </p:spPr>
        <p:txBody>
          <a:bodyPr wrap="none" rtlCol="0" anchor="t"/>
          <a:lstStyle/>
          <a:p>
            <a:pPr algn="ctr"/>
            <a:r>
              <a:rPr lang="en-US" dirty="0">
                <a:solidFill>
                  <a:schemeClr val="bg1"/>
                </a:solidFill>
                <a:latin typeface="Montserrat"/>
                <a:ea typeface="Montserrat"/>
              </a:rPr>
              <a:t>Monitoring of expenses </a:t>
            </a:r>
          </a:p>
          <a:p>
            <a:pPr algn="ctr"/>
            <a:r>
              <a:rPr lang="en-US" dirty="0">
                <a:solidFill>
                  <a:schemeClr val="bg1"/>
                </a:solidFill>
                <a:latin typeface="Montserrat"/>
                <a:ea typeface="Montserrat"/>
              </a:rPr>
              <a:t>and income</a:t>
            </a:r>
          </a:p>
        </p:txBody>
      </p:sp>
      <p:sp>
        <p:nvSpPr>
          <p:cNvPr id="12" name="Text 6"/>
          <p:cNvSpPr/>
          <p:nvPr/>
        </p:nvSpPr>
        <p:spPr>
          <a:xfrm>
            <a:off x="10526520" y="1541700"/>
            <a:ext cx="1268907" cy="299538"/>
          </a:xfrm>
          <a:prstGeom prst="rect">
            <a:avLst/>
          </a:prstGeom>
          <a:noFill/>
          <a:ln/>
        </p:spPr>
        <p:txBody>
          <a:bodyPr wrap="none" rtlCol="0" anchor="t"/>
          <a:lstStyle/>
          <a:p>
            <a:r>
              <a:rPr lang="en-US" dirty="0">
                <a:solidFill>
                  <a:schemeClr val="bg1"/>
                </a:solidFill>
                <a:latin typeface="Montserrat"/>
                <a:ea typeface="Montserrat"/>
              </a:rPr>
              <a:t>Saving time</a:t>
            </a:r>
          </a:p>
        </p:txBody>
      </p:sp>
      <p:pic>
        <p:nvPicPr>
          <p:cNvPr id="21" name="Рисунок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2774" y="2963959"/>
            <a:ext cx="954805" cy="954805"/>
          </a:xfrm>
          <a:prstGeom prst="rect">
            <a:avLst/>
          </a:prstGeom>
        </p:spPr>
      </p:pic>
      <p:pic>
        <p:nvPicPr>
          <p:cNvPr id="22" name="Рисунок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737" y="3878509"/>
            <a:ext cx="906681" cy="906681"/>
          </a:xfrm>
          <a:prstGeom prst="rect">
            <a:avLst/>
          </a:prstGeom>
        </p:spPr>
      </p:pic>
      <p:pic>
        <p:nvPicPr>
          <p:cNvPr id="23" name="Рисунок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9456" y="3292196"/>
            <a:ext cx="1143034" cy="1143034"/>
          </a:xfrm>
          <a:prstGeom prst="rect">
            <a:avLst/>
          </a:prstGeom>
        </p:spPr>
      </p:pic>
      <p:pic>
        <p:nvPicPr>
          <p:cNvPr id="24" name="Рисунок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7977" y="6562796"/>
            <a:ext cx="1334631" cy="1334631"/>
          </a:xfrm>
          <a:prstGeom prst="rect">
            <a:avLst/>
          </a:prstGeom>
        </p:spPr>
      </p:pic>
      <p:pic>
        <p:nvPicPr>
          <p:cNvPr id="25" name="Рисунок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77118" y="6579075"/>
            <a:ext cx="1124842" cy="1124842"/>
          </a:xfrm>
          <a:prstGeom prst="rect">
            <a:avLst/>
          </a:prstGeom>
        </p:spPr>
      </p:pic>
      <p:sp>
        <p:nvSpPr>
          <p:cNvPr id="26" name="TextBox 25"/>
          <p:cNvSpPr txBox="1"/>
          <p:nvPr/>
        </p:nvSpPr>
        <p:spPr>
          <a:xfrm>
            <a:off x="5572608" y="458445"/>
            <a:ext cx="3292889" cy="630942"/>
          </a:xfrm>
          <a:prstGeom prst="rect">
            <a:avLst/>
          </a:prstGeom>
          <a:noFill/>
        </p:spPr>
        <p:txBody>
          <a:bodyPr wrap="none" rtlCol="0">
            <a:spAutoFit/>
          </a:bodyPr>
          <a:lstStyle/>
          <a:p>
            <a:r>
              <a:rPr lang="en-US" sz="3500" dirty="0">
                <a:solidFill>
                  <a:schemeClr val="bg1"/>
                </a:solidFill>
                <a:latin typeface="Montserrat"/>
                <a:ea typeface="Montserrat"/>
              </a:rPr>
              <a:t>P</a:t>
            </a:r>
            <a:r>
              <a:rPr lang="en-US" sz="3500" dirty="0" smtClean="0">
                <a:solidFill>
                  <a:schemeClr val="bg1"/>
                </a:solidFill>
                <a:latin typeface="Montserrat"/>
                <a:ea typeface="Montserrat"/>
              </a:rPr>
              <a:t>roblem </a:t>
            </a:r>
            <a:r>
              <a:rPr lang="en-US" sz="3500" dirty="0">
                <a:solidFill>
                  <a:schemeClr val="bg1"/>
                </a:solidFill>
                <a:latin typeface="Montserrat"/>
                <a:ea typeface="Montserrat"/>
              </a:rPr>
              <a:t>solving</a:t>
            </a:r>
            <a:endParaRPr lang="uk-UA" sz="3500" dirty="0">
              <a:solidFill>
                <a:schemeClr val="bg1"/>
              </a:solidFill>
              <a:latin typeface="Montserrat"/>
              <a:ea typeface="Montserrat"/>
            </a:endParaRPr>
          </a:p>
        </p:txBody>
      </p:sp>
      <p:sp>
        <p:nvSpPr>
          <p:cNvPr id="27" name="Text 3"/>
          <p:cNvSpPr/>
          <p:nvPr/>
        </p:nvSpPr>
        <p:spPr>
          <a:xfrm>
            <a:off x="5834619" y="2255194"/>
            <a:ext cx="2960915" cy="1547504"/>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Users will be able to study their financial activity over the past month in detail to better understand where their money goes and where their income comes from.</a:t>
            </a:r>
            <a:endParaRPr lang="en-US" sz="1273" dirty="0"/>
          </a:p>
        </p:txBody>
      </p:sp>
      <p:sp>
        <p:nvSpPr>
          <p:cNvPr id="28" name="Text 3"/>
          <p:cNvSpPr/>
          <p:nvPr/>
        </p:nvSpPr>
        <p:spPr>
          <a:xfrm>
            <a:off x="9680515" y="2064271"/>
            <a:ext cx="2960915" cy="1227925"/>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simplify the process of keeping records of finances, effectively using automation and calculations.</a:t>
            </a:r>
            <a:endParaRPr lang="en-US" sz="1273" dirty="0"/>
          </a:p>
        </p:txBody>
      </p:sp>
      <p:sp>
        <p:nvSpPr>
          <p:cNvPr id="29" name="Text 2"/>
          <p:cNvSpPr/>
          <p:nvPr/>
        </p:nvSpPr>
        <p:spPr>
          <a:xfrm>
            <a:off x="3749092" y="4964035"/>
            <a:ext cx="2312403" cy="341113"/>
          </a:xfrm>
          <a:prstGeom prst="rect">
            <a:avLst/>
          </a:prstGeom>
          <a:noFill/>
          <a:ln/>
        </p:spPr>
        <p:txBody>
          <a:bodyPr wrap="none" rtlCol="0" anchor="t"/>
          <a:lstStyle/>
          <a:p>
            <a:r>
              <a:rPr lang="en-US" dirty="0" err="1">
                <a:solidFill>
                  <a:schemeClr val="bg1"/>
                </a:solidFill>
                <a:latin typeface="Montserrat"/>
                <a:ea typeface="Montserrat"/>
              </a:rPr>
              <a:t>Visualisation</a:t>
            </a:r>
            <a:r>
              <a:rPr lang="en-US" dirty="0">
                <a:solidFill>
                  <a:schemeClr val="bg1"/>
                </a:solidFill>
                <a:latin typeface="Montserrat"/>
                <a:ea typeface="Montserrat"/>
              </a:rPr>
              <a:t> of finances</a:t>
            </a:r>
          </a:p>
        </p:txBody>
      </p:sp>
      <p:sp>
        <p:nvSpPr>
          <p:cNvPr id="30" name="Text 2"/>
          <p:cNvSpPr/>
          <p:nvPr/>
        </p:nvSpPr>
        <p:spPr>
          <a:xfrm>
            <a:off x="8726727" y="4964034"/>
            <a:ext cx="2825625" cy="341113"/>
          </a:xfrm>
          <a:prstGeom prst="rect">
            <a:avLst/>
          </a:prstGeom>
          <a:noFill/>
          <a:ln/>
        </p:spPr>
        <p:txBody>
          <a:bodyPr wrap="none" rtlCol="0" anchor="t"/>
          <a:lstStyle/>
          <a:p>
            <a:r>
              <a:rPr lang="en-US" dirty="0">
                <a:solidFill>
                  <a:schemeClr val="bg1"/>
                </a:solidFill>
                <a:latin typeface="Montserrat"/>
                <a:ea typeface="Montserrat"/>
              </a:rPr>
              <a:t>Motivation to save and invest</a:t>
            </a:r>
          </a:p>
        </p:txBody>
      </p:sp>
      <p:sp>
        <p:nvSpPr>
          <p:cNvPr id="32" name="Text 3"/>
          <p:cNvSpPr/>
          <p:nvPr/>
        </p:nvSpPr>
        <p:spPr>
          <a:xfrm>
            <a:off x="3049255" y="5484998"/>
            <a:ext cx="3755125" cy="880992"/>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provide users with convenient charts and graphs to visually display their financial status.</a:t>
            </a:r>
            <a:endParaRPr lang="en-US" sz="1273" dirty="0"/>
          </a:p>
        </p:txBody>
      </p:sp>
      <p:sp>
        <p:nvSpPr>
          <p:cNvPr id="33" name="Text 3"/>
          <p:cNvSpPr/>
          <p:nvPr/>
        </p:nvSpPr>
        <p:spPr>
          <a:xfrm>
            <a:off x="8137709" y="5533072"/>
            <a:ext cx="4181122" cy="832917"/>
          </a:xfrm>
          <a:prstGeom prst="rect">
            <a:avLst/>
          </a:prstGeom>
          <a:noFill/>
          <a:ln/>
        </p:spPr>
        <p:txBody>
          <a:bodyPr wrap="square" rtlCol="0" anchor="t"/>
          <a:lstStyle/>
          <a:p>
            <a:pPr algn="ctr">
              <a:lnSpc>
                <a:spcPts val="2037"/>
              </a:lnSpc>
            </a:pPr>
            <a:r>
              <a:rPr lang="en-US" sz="1273" dirty="0">
                <a:solidFill>
                  <a:srgbClr val="DCD7E5"/>
                </a:solidFill>
                <a:latin typeface="Heebo" pitchFamily="34" charset="0"/>
                <a:ea typeface="Heebo" pitchFamily="34" charset="-122"/>
                <a:cs typeface="Heebo" pitchFamily="34" charset="-120"/>
              </a:rPr>
              <a:t>The application will create the conditions for effective financial management, encouraging users to use their money efficiently and achieve their financial goals.</a:t>
            </a:r>
            <a:endParaRPr lang="en-US" sz="1273"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a:ln/>
        </p:spPr>
      </p:sp>
      <p:sp>
        <p:nvSpPr>
          <p:cNvPr id="6" name="Text 2"/>
          <p:cNvSpPr/>
          <p:nvPr/>
        </p:nvSpPr>
        <p:spPr>
          <a:xfrm>
            <a:off x="2331786" y="1431346"/>
            <a:ext cx="9966828" cy="1388745"/>
          </a:xfrm>
          <a:prstGeom prst="rect">
            <a:avLst/>
          </a:prstGeom>
          <a:noFill/>
          <a:ln/>
        </p:spPr>
        <p:txBody>
          <a:bodyPr wrap="squar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B</a:t>
            </a:r>
            <a:r>
              <a:rPr lang="en-US" sz="4374" dirty="0" smtClean="0">
                <a:solidFill>
                  <a:srgbClr val="F2F0F4"/>
                </a:solidFill>
                <a:latin typeface="Montserrat" pitchFamily="34" charset="0"/>
                <a:ea typeface="Montserrat" pitchFamily="34" charset="-122"/>
                <a:cs typeface="Montserrat" pitchFamily="34" charset="-120"/>
              </a:rPr>
              <a:t>asic </a:t>
            </a:r>
            <a:r>
              <a:rPr lang="en-US" sz="4374" dirty="0">
                <a:solidFill>
                  <a:srgbClr val="F2F0F4"/>
                </a:solidFill>
                <a:latin typeface="Montserrat" pitchFamily="34" charset="0"/>
                <a:ea typeface="Montserrat" pitchFamily="34" charset="-122"/>
                <a:cs typeface="Montserrat" pitchFamily="34" charset="-120"/>
              </a:rPr>
              <a:t>requirements for </a:t>
            </a:r>
            <a:r>
              <a:rPr lang="en-US" sz="4374" dirty="0" smtClean="0">
                <a:solidFill>
                  <a:srgbClr val="F2F0F4"/>
                </a:solidFill>
                <a:latin typeface="Montserrat" pitchFamily="34" charset="0"/>
                <a:ea typeface="Montserrat" pitchFamily="34" charset="-122"/>
                <a:cs typeface="Montserrat" pitchFamily="34" charset="-120"/>
              </a:rPr>
              <a:t>the</a:t>
            </a:r>
            <a:r>
              <a:rPr lang="uk-UA" sz="4374" dirty="0" smtClean="0">
                <a:solidFill>
                  <a:srgbClr val="F2F0F4"/>
                </a:solidFill>
                <a:latin typeface="Montserrat" pitchFamily="34" charset="0"/>
                <a:ea typeface="Montserrat" pitchFamily="34" charset="-122"/>
                <a:cs typeface="Montserrat" pitchFamily="34" charset="-120"/>
              </a:rPr>
              <a:t> </a:t>
            </a:r>
            <a:r>
              <a:rPr lang="en-US" sz="4374" dirty="0" smtClean="0">
                <a:solidFill>
                  <a:srgbClr val="F2F0F4"/>
                </a:solidFill>
                <a:latin typeface="Montserrat" pitchFamily="34" charset="0"/>
                <a:ea typeface="Montserrat" pitchFamily="34" charset="-122"/>
                <a:cs typeface="Montserrat" pitchFamily="34" charset="-120"/>
              </a:rPr>
              <a:t>application</a:t>
            </a:r>
            <a:endParaRPr lang="en-US" sz="4374" dirty="0"/>
          </a:p>
        </p:txBody>
      </p:sp>
      <p:sp>
        <p:nvSpPr>
          <p:cNvPr id="7" name="Shape 3"/>
          <p:cNvSpPr/>
          <p:nvPr/>
        </p:nvSpPr>
        <p:spPr>
          <a:xfrm>
            <a:off x="1559661" y="3157226"/>
            <a:ext cx="499943" cy="499943"/>
          </a:xfrm>
          <a:prstGeom prst="roundRect">
            <a:avLst>
              <a:gd name="adj" fmla="val 20000"/>
            </a:avLst>
          </a:prstGeom>
          <a:solidFill>
            <a:srgbClr val="3C136D"/>
          </a:solidFill>
          <a:ln w="13811">
            <a:solidFill>
              <a:srgbClr val="481782"/>
            </a:solidFill>
            <a:prstDash val="solid"/>
          </a:ln>
        </p:spPr>
      </p:sp>
      <p:sp>
        <p:nvSpPr>
          <p:cNvPr id="8" name="Text 4"/>
          <p:cNvSpPr/>
          <p:nvPr/>
        </p:nvSpPr>
        <p:spPr>
          <a:xfrm>
            <a:off x="1714324" y="316312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9" name="Text 5"/>
          <p:cNvSpPr/>
          <p:nvPr/>
        </p:nvSpPr>
        <p:spPr>
          <a:xfrm>
            <a:off x="8626174" y="4072697"/>
            <a:ext cx="3915013"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Automatic forecast calculation</a:t>
            </a:r>
            <a:endParaRPr lang="en-US" sz="2187" dirty="0"/>
          </a:p>
        </p:txBody>
      </p:sp>
      <p:sp>
        <p:nvSpPr>
          <p:cNvPr id="11" name="Shape 7"/>
          <p:cNvSpPr/>
          <p:nvPr/>
        </p:nvSpPr>
        <p:spPr>
          <a:xfrm>
            <a:off x="1559661" y="4083971"/>
            <a:ext cx="499943" cy="499943"/>
          </a:xfrm>
          <a:prstGeom prst="roundRect">
            <a:avLst>
              <a:gd name="adj" fmla="val 20000"/>
            </a:avLst>
          </a:prstGeom>
          <a:solidFill>
            <a:srgbClr val="3C136D"/>
          </a:solidFill>
          <a:ln w="13811">
            <a:solidFill>
              <a:srgbClr val="481782"/>
            </a:solidFill>
            <a:prstDash val="solid"/>
          </a:ln>
        </p:spPr>
      </p:sp>
      <p:sp>
        <p:nvSpPr>
          <p:cNvPr id="12" name="Text 8"/>
          <p:cNvSpPr/>
          <p:nvPr/>
        </p:nvSpPr>
        <p:spPr>
          <a:xfrm>
            <a:off x="1714323" y="409099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5" name="Shape 11"/>
          <p:cNvSpPr/>
          <p:nvPr/>
        </p:nvSpPr>
        <p:spPr>
          <a:xfrm>
            <a:off x="1559661" y="5010920"/>
            <a:ext cx="499943" cy="499943"/>
          </a:xfrm>
          <a:prstGeom prst="roundRect">
            <a:avLst>
              <a:gd name="adj" fmla="val 20000"/>
            </a:avLst>
          </a:prstGeom>
          <a:solidFill>
            <a:srgbClr val="3C136D"/>
          </a:solidFill>
          <a:ln w="13811">
            <a:solidFill>
              <a:srgbClr val="481782"/>
            </a:solidFill>
            <a:prstDash val="solid"/>
          </a:ln>
        </p:spPr>
      </p:sp>
      <p:sp>
        <p:nvSpPr>
          <p:cNvPr id="16" name="Text 12"/>
          <p:cNvSpPr/>
          <p:nvPr/>
        </p:nvSpPr>
        <p:spPr>
          <a:xfrm>
            <a:off x="1714323" y="5010920"/>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7" name="Text 13"/>
          <p:cNvSpPr/>
          <p:nvPr/>
        </p:nvSpPr>
        <p:spPr>
          <a:xfrm>
            <a:off x="2214267" y="4077844"/>
            <a:ext cx="3589893"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Security and confidentiality</a:t>
            </a:r>
            <a:endParaRPr lang="en-US" sz="2187" dirty="0"/>
          </a:p>
        </p:txBody>
      </p:sp>
      <p:sp>
        <p:nvSpPr>
          <p:cNvPr id="19" name="Shape 15"/>
          <p:cNvSpPr/>
          <p:nvPr/>
        </p:nvSpPr>
        <p:spPr>
          <a:xfrm>
            <a:off x="1565812" y="5937869"/>
            <a:ext cx="499943" cy="499943"/>
          </a:xfrm>
          <a:prstGeom prst="roundRect">
            <a:avLst>
              <a:gd name="adj" fmla="val 20000"/>
            </a:avLst>
          </a:prstGeom>
          <a:solidFill>
            <a:srgbClr val="3C136D"/>
          </a:solidFill>
          <a:ln w="13811">
            <a:solidFill>
              <a:srgbClr val="481782"/>
            </a:solidFill>
            <a:prstDash val="solid"/>
          </a:ln>
        </p:spPr>
      </p:sp>
      <p:sp>
        <p:nvSpPr>
          <p:cNvPr id="20" name="Text 16"/>
          <p:cNvSpPr/>
          <p:nvPr/>
        </p:nvSpPr>
        <p:spPr>
          <a:xfrm>
            <a:off x="1694909" y="5942745"/>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4</a:t>
            </a:r>
            <a:endParaRPr lang="en-US" sz="2624" dirty="0"/>
          </a:p>
        </p:txBody>
      </p:sp>
      <p:sp>
        <p:nvSpPr>
          <p:cNvPr id="21" name="Text 17"/>
          <p:cNvSpPr/>
          <p:nvPr/>
        </p:nvSpPr>
        <p:spPr>
          <a:xfrm>
            <a:off x="8626174" y="5018322"/>
            <a:ext cx="4561761"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Analysis of risks and opportunities</a:t>
            </a:r>
            <a:endParaRPr lang="en-US" sz="2187" dirty="0"/>
          </a:p>
        </p:txBody>
      </p:sp>
      <p:sp>
        <p:nvSpPr>
          <p:cNvPr id="30" name="Shape 15"/>
          <p:cNvSpPr/>
          <p:nvPr/>
        </p:nvSpPr>
        <p:spPr>
          <a:xfrm>
            <a:off x="7912683" y="3157226"/>
            <a:ext cx="499943" cy="499943"/>
          </a:xfrm>
          <a:prstGeom prst="roundRect">
            <a:avLst>
              <a:gd name="adj" fmla="val 20000"/>
            </a:avLst>
          </a:prstGeom>
          <a:solidFill>
            <a:srgbClr val="3C136D"/>
          </a:solidFill>
          <a:ln w="13811">
            <a:solidFill>
              <a:srgbClr val="481782"/>
            </a:solidFill>
            <a:prstDash val="solid"/>
          </a:ln>
        </p:spPr>
      </p:sp>
      <p:sp>
        <p:nvSpPr>
          <p:cNvPr id="31" name="Text 16"/>
          <p:cNvSpPr/>
          <p:nvPr/>
        </p:nvSpPr>
        <p:spPr>
          <a:xfrm>
            <a:off x="8052106" y="3186794"/>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rPr>
              <a:t>5</a:t>
            </a:r>
            <a:endParaRPr lang="en-US" sz="2624" dirty="0"/>
          </a:p>
        </p:txBody>
      </p:sp>
      <p:sp>
        <p:nvSpPr>
          <p:cNvPr id="32" name="Shape 15"/>
          <p:cNvSpPr/>
          <p:nvPr/>
        </p:nvSpPr>
        <p:spPr>
          <a:xfrm>
            <a:off x="7912683" y="5016796"/>
            <a:ext cx="499943" cy="499943"/>
          </a:xfrm>
          <a:prstGeom prst="roundRect">
            <a:avLst>
              <a:gd name="adj" fmla="val 20000"/>
            </a:avLst>
          </a:prstGeom>
          <a:solidFill>
            <a:srgbClr val="3C136D"/>
          </a:solidFill>
          <a:ln w="13811">
            <a:solidFill>
              <a:srgbClr val="481782"/>
            </a:solidFill>
            <a:prstDash val="solid"/>
          </a:ln>
        </p:spPr>
      </p:sp>
      <p:sp>
        <p:nvSpPr>
          <p:cNvPr id="33" name="Text 16"/>
          <p:cNvSpPr/>
          <p:nvPr/>
        </p:nvSpPr>
        <p:spPr>
          <a:xfrm>
            <a:off x="8052106" y="5058468"/>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rPr>
              <a:t>7</a:t>
            </a:r>
            <a:endParaRPr lang="en-US" sz="2624" dirty="0"/>
          </a:p>
        </p:txBody>
      </p:sp>
      <p:sp>
        <p:nvSpPr>
          <p:cNvPr id="34" name="Shape 15"/>
          <p:cNvSpPr/>
          <p:nvPr/>
        </p:nvSpPr>
        <p:spPr>
          <a:xfrm>
            <a:off x="7912683" y="4083971"/>
            <a:ext cx="499943" cy="499943"/>
          </a:xfrm>
          <a:prstGeom prst="roundRect">
            <a:avLst>
              <a:gd name="adj" fmla="val 20000"/>
            </a:avLst>
          </a:prstGeom>
          <a:solidFill>
            <a:srgbClr val="3C136D"/>
          </a:solidFill>
          <a:ln w="13811">
            <a:solidFill>
              <a:srgbClr val="481782"/>
            </a:solidFill>
            <a:prstDash val="solid"/>
          </a:ln>
        </p:spPr>
      </p:sp>
      <p:sp>
        <p:nvSpPr>
          <p:cNvPr id="35" name="Text 16"/>
          <p:cNvSpPr/>
          <p:nvPr/>
        </p:nvSpPr>
        <p:spPr>
          <a:xfrm>
            <a:off x="8052106" y="4125643"/>
            <a:ext cx="22098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rPr>
              <a:t>6</a:t>
            </a:r>
            <a:endParaRPr lang="en-US" sz="2624" dirty="0"/>
          </a:p>
        </p:txBody>
      </p:sp>
      <p:sp>
        <p:nvSpPr>
          <p:cNvPr id="36" name="Text 5"/>
          <p:cNvSpPr/>
          <p:nvPr/>
        </p:nvSpPr>
        <p:spPr>
          <a:xfrm>
            <a:off x="2214267" y="3182039"/>
            <a:ext cx="447448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Intuitive and user-friendly interface</a:t>
            </a:r>
            <a:endParaRPr lang="en-US" sz="2187" dirty="0"/>
          </a:p>
        </p:txBody>
      </p:sp>
      <p:sp>
        <p:nvSpPr>
          <p:cNvPr id="37" name="Text 5"/>
          <p:cNvSpPr/>
          <p:nvPr/>
        </p:nvSpPr>
        <p:spPr>
          <a:xfrm>
            <a:off x="2218865" y="5010920"/>
            <a:ext cx="2371368"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Data </a:t>
            </a:r>
            <a:r>
              <a:rPr lang="en-US" sz="2187" dirty="0" err="1">
                <a:solidFill>
                  <a:srgbClr val="DCD7E5"/>
                </a:solidFill>
                <a:latin typeface="Montserrat" pitchFamily="34" charset="0"/>
                <a:ea typeface="Montserrat" pitchFamily="34" charset="-122"/>
                <a:cs typeface="Montserrat" pitchFamily="34" charset="-120"/>
              </a:rPr>
              <a:t>visualisation</a:t>
            </a:r>
            <a:endParaRPr lang="en-US" sz="2187" dirty="0"/>
          </a:p>
        </p:txBody>
      </p:sp>
      <p:sp>
        <p:nvSpPr>
          <p:cNvPr id="38" name="Text 5"/>
          <p:cNvSpPr/>
          <p:nvPr/>
        </p:nvSpPr>
        <p:spPr>
          <a:xfrm>
            <a:off x="8626174" y="3182039"/>
            <a:ext cx="4049331"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Warnings about overspending</a:t>
            </a:r>
            <a:endParaRPr lang="en-US" sz="2187" dirty="0"/>
          </a:p>
        </p:txBody>
      </p:sp>
      <p:sp>
        <p:nvSpPr>
          <p:cNvPr id="39" name="Text 5"/>
          <p:cNvSpPr/>
          <p:nvPr/>
        </p:nvSpPr>
        <p:spPr>
          <a:xfrm>
            <a:off x="2218865" y="5942745"/>
            <a:ext cx="4760609"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Goal setting and notification function</a:t>
            </a:r>
            <a:endParaRPr lang="en-US" sz="2187"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5495746" y="1214953"/>
            <a:ext cx="363890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Types of users</a:t>
            </a:r>
            <a:endParaRPr lang="en-US" sz="4374" dirty="0"/>
          </a:p>
        </p:txBody>
      </p:sp>
      <p:sp>
        <p:nvSpPr>
          <p:cNvPr id="7" name="Shape 4"/>
          <p:cNvSpPr/>
          <p:nvPr/>
        </p:nvSpPr>
        <p:spPr>
          <a:xfrm>
            <a:off x="6064568" y="4319354"/>
            <a:ext cx="499943" cy="499943"/>
          </a:xfrm>
          <a:prstGeom prst="roundRect">
            <a:avLst>
              <a:gd name="adj" fmla="val 20000"/>
            </a:avLst>
          </a:prstGeom>
          <a:solidFill>
            <a:srgbClr val="280E72"/>
          </a:solidFill>
          <a:ln w="13811">
            <a:solidFill>
              <a:srgbClr val="481782"/>
            </a:solidFill>
            <a:prstDash val="solid"/>
          </a:ln>
        </p:spPr>
      </p:sp>
      <p:sp>
        <p:nvSpPr>
          <p:cNvPr id="8" name="Text 5"/>
          <p:cNvSpPr/>
          <p:nvPr/>
        </p:nvSpPr>
        <p:spPr>
          <a:xfrm>
            <a:off x="6253520" y="4319354"/>
            <a:ext cx="12192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2</a:t>
            </a:r>
            <a:endParaRPr lang="en-US" sz="2624" dirty="0"/>
          </a:p>
        </p:txBody>
      </p:sp>
      <p:sp>
        <p:nvSpPr>
          <p:cNvPr id="9" name="Text 6"/>
          <p:cNvSpPr/>
          <p:nvPr/>
        </p:nvSpPr>
        <p:spPr>
          <a:xfrm>
            <a:off x="6672699" y="5880947"/>
            <a:ext cx="1795780"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Guest access</a:t>
            </a:r>
            <a:endParaRPr lang="en-US" sz="2187" dirty="0"/>
          </a:p>
        </p:txBody>
      </p:sp>
      <p:sp>
        <p:nvSpPr>
          <p:cNvPr id="12" name="Shape 9"/>
          <p:cNvSpPr/>
          <p:nvPr/>
        </p:nvSpPr>
        <p:spPr>
          <a:xfrm>
            <a:off x="6064568" y="5846688"/>
            <a:ext cx="499943" cy="499943"/>
          </a:xfrm>
          <a:prstGeom prst="roundRect">
            <a:avLst>
              <a:gd name="adj" fmla="val 20000"/>
            </a:avLst>
          </a:prstGeom>
          <a:solidFill>
            <a:srgbClr val="521D63"/>
          </a:solidFill>
          <a:ln w="13811">
            <a:solidFill>
              <a:srgbClr val="481782"/>
            </a:solidFill>
            <a:prstDash val="solid"/>
          </a:ln>
        </p:spPr>
      </p:sp>
      <p:sp>
        <p:nvSpPr>
          <p:cNvPr id="13" name="Text 10"/>
          <p:cNvSpPr/>
          <p:nvPr/>
        </p:nvSpPr>
        <p:spPr>
          <a:xfrm>
            <a:off x="6219230" y="5846300"/>
            <a:ext cx="19050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3</a:t>
            </a:r>
            <a:endParaRPr lang="en-US" sz="2624" dirty="0"/>
          </a:p>
        </p:txBody>
      </p:sp>
      <p:sp>
        <p:nvSpPr>
          <p:cNvPr id="14" name="Text 11"/>
          <p:cNvSpPr/>
          <p:nvPr/>
        </p:nvSpPr>
        <p:spPr>
          <a:xfrm>
            <a:off x="6672699" y="2832766"/>
            <a:ext cx="724813" cy="347186"/>
          </a:xfrm>
          <a:prstGeom prst="rect">
            <a:avLst/>
          </a:prstGeom>
          <a:noFill/>
          <a:ln/>
        </p:spPr>
        <p:txBody>
          <a:bodyPr wrap="none" rtlCol="0" anchor="t"/>
          <a:lstStyle/>
          <a:p>
            <a:pPr algn="r">
              <a:lnSpc>
                <a:spcPts val="2734"/>
              </a:lnSpc>
            </a:pPr>
            <a:r>
              <a:rPr lang="en-US" sz="2187" dirty="0">
                <a:solidFill>
                  <a:srgbClr val="DCD7E5"/>
                </a:solidFill>
                <a:latin typeface="Montserrat" pitchFamily="34" charset="0"/>
                <a:ea typeface="Montserrat" pitchFamily="34" charset="-122"/>
                <a:cs typeface="Montserrat" pitchFamily="34" charset="-120"/>
              </a:rPr>
              <a:t>User</a:t>
            </a:r>
            <a:endParaRPr lang="en-US" sz="2187" dirty="0"/>
          </a:p>
        </p:txBody>
      </p:sp>
      <p:sp>
        <p:nvSpPr>
          <p:cNvPr id="17" name="Shape 14"/>
          <p:cNvSpPr/>
          <p:nvPr/>
        </p:nvSpPr>
        <p:spPr>
          <a:xfrm>
            <a:off x="6064568" y="2792408"/>
            <a:ext cx="499943" cy="499943"/>
          </a:xfrm>
          <a:prstGeom prst="roundRect">
            <a:avLst>
              <a:gd name="adj" fmla="val 20000"/>
            </a:avLst>
          </a:prstGeom>
          <a:solidFill>
            <a:srgbClr val="7A0833"/>
          </a:solidFill>
          <a:ln w="13811">
            <a:solidFill>
              <a:srgbClr val="481782"/>
            </a:solidFill>
            <a:prstDash val="solid"/>
          </a:ln>
        </p:spPr>
      </p:sp>
      <p:sp>
        <p:nvSpPr>
          <p:cNvPr id="18" name="Text 15"/>
          <p:cNvSpPr/>
          <p:nvPr/>
        </p:nvSpPr>
        <p:spPr>
          <a:xfrm>
            <a:off x="6219230" y="2798119"/>
            <a:ext cx="190500" cy="416481"/>
          </a:xfrm>
          <a:prstGeom prst="rect">
            <a:avLst/>
          </a:prstGeom>
          <a:noFill/>
          <a:ln/>
        </p:spPr>
        <p:txBody>
          <a:bodyPr wrap="none" rtlCol="0" anchor="t"/>
          <a:lstStyle/>
          <a:p>
            <a:pPr marL="0" indent="0" algn="ctr">
              <a:lnSpc>
                <a:spcPts val="3281"/>
              </a:lnSpc>
              <a:buNone/>
            </a:pPr>
            <a:r>
              <a:rPr lang="uk-UA" sz="2624" dirty="0">
                <a:solidFill>
                  <a:srgbClr val="DCD7E5"/>
                </a:solidFill>
                <a:ea typeface="Montserrat" pitchFamily="34" charset="-122"/>
              </a:rPr>
              <a:t>1</a:t>
            </a:r>
            <a:endParaRPr lang="en-US" sz="2624" dirty="0"/>
          </a:p>
        </p:txBody>
      </p:sp>
      <p:sp>
        <p:nvSpPr>
          <p:cNvPr id="19" name="Text 16"/>
          <p:cNvSpPr/>
          <p:nvPr/>
        </p:nvSpPr>
        <p:spPr>
          <a:xfrm>
            <a:off x="6672699" y="4354001"/>
            <a:ext cx="1891844" cy="347186"/>
          </a:xfrm>
          <a:prstGeom prst="rect">
            <a:avLst/>
          </a:prstGeom>
          <a:noFill/>
          <a:ln/>
        </p:spPr>
        <p:txBody>
          <a:bodyPr wrap="none" rtlCol="0" anchor="t"/>
          <a:lstStyle/>
          <a:p>
            <a:pPr>
              <a:lnSpc>
                <a:spcPts val="2734"/>
              </a:lnSpc>
            </a:pPr>
            <a:r>
              <a:rPr lang="en-US" sz="2187" dirty="0">
                <a:solidFill>
                  <a:srgbClr val="DCD7E5"/>
                </a:solidFill>
                <a:latin typeface="Montserrat" pitchFamily="34" charset="0"/>
                <a:ea typeface="Montserrat" pitchFamily="34" charset="-122"/>
                <a:cs typeface="Montserrat" pitchFamily="34" charset="-120"/>
              </a:rPr>
              <a:t>Administrator</a:t>
            </a:r>
            <a:endParaRPr lang="en-US" sz="2187"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txBody>
          <a:bodyPr/>
          <a:lstStyle/>
          <a:p>
            <a:endParaRPr lang="uk-UA" dirty="0"/>
          </a:p>
        </p:txBody>
      </p:sp>
      <p:sp>
        <p:nvSpPr>
          <p:cNvPr id="4" name="Text 1"/>
          <p:cNvSpPr/>
          <p:nvPr/>
        </p:nvSpPr>
        <p:spPr>
          <a:xfrm>
            <a:off x="5575756" y="754499"/>
            <a:ext cx="3478887" cy="694373"/>
          </a:xfrm>
          <a:prstGeom prst="rect">
            <a:avLst/>
          </a:prstGeom>
          <a:noFill/>
          <a:ln/>
        </p:spPr>
        <p:txBody>
          <a:bodyPr wrap="none" rtlCol="0" anchor="t"/>
          <a:lstStyle/>
          <a:p>
            <a:pPr>
              <a:lnSpc>
                <a:spcPts val="5468"/>
              </a:lnSpc>
            </a:pPr>
            <a:r>
              <a:rPr lang="en-US" sz="4374" dirty="0">
                <a:solidFill>
                  <a:srgbClr val="F2F0F4"/>
                </a:solidFill>
                <a:latin typeface="Montserrat" pitchFamily="34" charset="0"/>
                <a:ea typeface="Montserrat" pitchFamily="34" charset="-122"/>
                <a:cs typeface="Montserrat" pitchFamily="34" charset="-120"/>
              </a:rPr>
              <a:t>Similar apps</a:t>
            </a:r>
            <a:endParaRPr lang="en-US" sz="4374" dirty="0"/>
          </a:p>
        </p:txBody>
      </p:sp>
      <p:pic>
        <p:nvPicPr>
          <p:cNvPr id="17" name="Рисунок 16"/>
          <p:cNvPicPr>
            <a:picLocks noChangeAspect="1"/>
          </p:cNvPicPr>
          <p:nvPr/>
        </p:nvPicPr>
        <p:blipFill>
          <a:blip r:embed="rId4"/>
          <a:stretch>
            <a:fillRect/>
          </a:stretch>
        </p:blipFill>
        <p:spPr>
          <a:xfrm>
            <a:off x="3116601" y="2480244"/>
            <a:ext cx="2429214" cy="2362530"/>
          </a:xfrm>
          <a:prstGeom prst="rect">
            <a:avLst/>
          </a:prstGeom>
        </p:spPr>
      </p:pic>
      <p:pic>
        <p:nvPicPr>
          <p:cNvPr id="19" name="Рисунок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2416" y="2454661"/>
            <a:ext cx="2694432" cy="2359152"/>
          </a:xfrm>
          <a:prstGeom prst="rect">
            <a:avLst/>
          </a:prstGeom>
        </p:spPr>
      </p:pic>
      <p:sp>
        <p:nvSpPr>
          <p:cNvPr id="20" name="Text 1"/>
          <p:cNvSpPr/>
          <p:nvPr/>
        </p:nvSpPr>
        <p:spPr>
          <a:xfrm>
            <a:off x="8727160" y="4974973"/>
            <a:ext cx="2564944" cy="694373"/>
          </a:xfrm>
          <a:prstGeom prst="rect">
            <a:avLst/>
          </a:prstGeom>
          <a:noFill/>
          <a:ln/>
        </p:spPr>
        <p:txBody>
          <a:bodyPr wrap="none" rtlCol="0" anchor="t"/>
          <a:lstStyle/>
          <a:p>
            <a:r>
              <a:rPr lang="en-US" sz="3000" dirty="0" smtClean="0">
                <a:solidFill>
                  <a:srgbClr val="F2F0F4"/>
                </a:solidFill>
                <a:latin typeface="Montserrat" pitchFamily="34" charset="0"/>
                <a:ea typeface="Montserrat" pitchFamily="34" charset="-122"/>
                <a:cs typeface="Montserrat" pitchFamily="34" charset="-120"/>
              </a:rPr>
              <a:t>Money Wallet</a:t>
            </a:r>
            <a:endParaRPr lang="en-US" sz="3000" dirty="0">
              <a:solidFill>
                <a:srgbClr val="F2F0F4"/>
              </a:solidFill>
              <a:latin typeface="Montserrat" pitchFamily="34" charset="0"/>
              <a:ea typeface="Montserrat" pitchFamily="34" charset="-122"/>
              <a:cs typeface="Montserrat" pitchFamily="34" charset="-120"/>
            </a:endParaRPr>
          </a:p>
        </p:txBody>
      </p:sp>
      <p:sp>
        <p:nvSpPr>
          <p:cNvPr id="21" name="Text 1"/>
          <p:cNvSpPr/>
          <p:nvPr/>
        </p:nvSpPr>
        <p:spPr>
          <a:xfrm>
            <a:off x="3053052" y="4974973"/>
            <a:ext cx="2429214" cy="694373"/>
          </a:xfrm>
          <a:prstGeom prst="rect">
            <a:avLst/>
          </a:prstGeom>
          <a:noFill/>
          <a:ln/>
        </p:spPr>
        <p:txBody>
          <a:bodyPr wrap="none" rtlCol="0" anchor="t"/>
          <a:lstStyle/>
          <a:p>
            <a:r>
              <a:rPr lang="en-US" sz="3000" dirty="0" err="1">
                <a:solidFill>
                  <a:srgbClr val="F2F0F4"/>
                </a:solidFill>
                <a:latin typeface="Montserrat" pitchFamily="34" charset="0"/>
                <a:ea typeface="Montserrat" pitchFamily="34" charset="-122"/>
                <a:cs typeface="Montserrat" pitchFamily="34" charset="-120"/>
              </a:rPr>
              <a:t>Moneygraph</a:t>
            </a:r>
            <a:r>
              <a:rPr lang="en-US" sz="3000" dirty="0">
                <a:solidFill>
                  <a:srgbClr val="F2F0F4"/>
                </a:solidFill>
                <a:latin typeface="Montserrat" pitchFamily="34" charset="0"/>
                <a:ea typeface="Montserrat" pitchFamily="34" charset="-122"/>
                <a:cs typeface="Montserrat" pitchFamily="34" charset="-12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23" name="Рисунок 22"/>
          <p:cNvPicPr>
            <a:picLocks noChangeAspect="1"/>
          </p:cNvPicPr>
          <p:nvPr/>
        </p:nvPicPr>
        <p:blipFill>
          <a:blip r:embed="rId4"/>
          <a:stretch>
            <a:fillRect/>
          </a:stretch>
        </p:blipFill>
        <p:spPr>
          <a:xfrm>
            <a:off x="8536898" y="726250"/>
            <a:ext cx="995701" cy="968368"/>
          </a:xfrm>
          <a:prstGeom prst="rect">
            <a:avLst/>
          </a:prstGeom>
        </p:spPr>
      </p:pic>
      <p:sp>
        <p:nvSpPr>
          <p:cNvPr id="24" name="Text 1"/>
          <p:cNvSpPr/>
          <p:nvPr/>
        </p:nvSpPr>
        <p:spPr>
          <a:xfrm>
            <a:off x="4643050" y="868202"/>
            <a:ext cx="3619549" cy="686716"/>
          </a:xfrm>
          <a:prstGeom prst="rect">
            <a:avLst/>
          </a:prstGeom>
          <a:noFill/>
          <a:ln/>
        </p:spPr>
        <p:txBody>
          <a:bodyPr wrap="none" rtlCol="0" anchor="t"/>
          <a:lstStyle/>
          <a:p>
            <a:pPr>
              <a:lnSpc>
                <a:spcPts val="5468"/>
              </a:lnSpc>
            </a:pPr>
            <a:r>
              <a:rPr lang="en-US" sz="4374" dirty="0" err="1">
                <a:solidFill>
                  <a:srgbClr val="F2F0F4"/>
                </a:solidFill>
                <a:latin typeface="Montserrat" pitchFamily="34" charset="0"/>
                <a:ea typeface="Montserrat" pitchFamily="34" charset="-122"/>
                <a:cs typeface="Montserrat" pitchFamily="34" charset="-120"/>
              </a:rPr>
              <a:t>Moneygraph</a:t>
            </a:r>
            <a:r>
              <a:rPr lang="en-US" sz="4374" dirty="0">
                <a:solidFill>
                  <a:srgbClr val="F2F0F4"/>
                </a:solidFill>
                <a:latin typeface="Montserrat" pitchFamily="34" charset="0"/>
                <a:ea typeface="Montserrat" pitchFamily="34" charset="-122"/>
                <a:cs typeface="Montserrat" pitchFamily="34" charset="-120"/>
              </a:rPr>
              <a:t>+</a:t>
            </a:r>
          </a:p>
        </p:txBody>
      </p:sp>
      <p:sp>
        <p:nvSpPr>
          <p:cNvPr id="26" name="TextBox 25"/>
          <p:cNvSpPr txBox="1"/>
          <p:nvPr/>
        </p:nvSpPr>
        <p:spPr>
          <a:xfrm>
            <a:off x="8555618" y="2401207"/>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27" name="TextBox 26"/>
          <p:cNvSpPr txBox="1"/>
          <p:nvPr/>
        </p:nvSpPr>
        <p:spPr>
          <a:xfrm>
            <a:off x="2757432" y="2401207"/>
            <a:ext cx="2178802" cy="553998"/>
          </a:xfrm>
          <a:prstGeom prst="rect">
            <a:avLst/>
          </a:prstGeom>
          <a:noFill/>
        </p:spPr>
        <p:txBody>
          <a:bodyPr wrap="none" rtlCol="0">
            <a:spAutoFit/>
          </a:bodyPr>
          <a:lstStyle/>
          <a:p>
            <a:r>
              <a:rPr lang="en-US" sz="3000" dirty="0" smtClean="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36" name="Shape 2"/>
          <p:cNvSpPr/>
          <p:nvPr/>
        </p:nvSpPr>
        <p:spPr>
          <a:xfrm>
            <a:off x="7693666" y="6818412"/>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Prerequisites for making a deposit</a:t>
            </a:r>
            <a:endParaRPr lang="uk-UA" dirty="0">
              <a:solidFill>
                <a:schemeClr val="bg1"/>
              </a:solidFill>
            </a:endParaRPr>
          </a:p>
        </p:txBody>
      </p:sp>
      <p:sp>
        <p:nvSpPr>
          <p:cNvPr id="37" name="Shape 2"/>
          <p:cNvSpPr/>
          <p:nvPr/>
        </p:nvSpPr>
        <p:spPr>
          <a:xfrm>
            <a:off x="1660640" y="567521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Regular backups</a:t>
            </a:r>
            <a:endParaRPr lang="uk-UA" dirty="0">
              <a:solidFill>
                <a:schemeClr val="bg1"/>
              </a:solidFill>
            </a:endParaRPr>
          </a:p>
        </p:txBody>
      </p:sp>
      <p:sp>
        <p:nvSpPr>
          <p:cNvPr id="38" name="Shape 2"/>
          <p:cNvSpPr/>
          <p:nvPr/>
        </p:nvSpPr>
        <p:spPr>
          <a:xfrm>
            <a:off x="1660640" y="3389737"/>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Ability to manage multiple accounts</a:t>
            </a:r>
          </a:p>
          <a:p>
            <a:pPr algn="ctr"/>
            <a:endParaRPr lang="uk-UA" dirty="0">
              <a:solidFill>
                <a:schemeClr val="bg1"/>
              </a:solidFill>
            </a:endParaRPr>
          </a:p>
        </p:txBody>
      </p:sp>
      <p:sp>
        <p:nvSpPr>
          <p:cNvPr id="39" name="Shape 2"/>
          <p:cNvSpPr/>
          <p:nvPr/>
        </p:nvSpPr>
        <p:spPr>
          <a:xfrm>
            <a:off x="1660640" y="4532475"/>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Reports and analytics</a:t>
            </a:r>
            <a:endParaRPr lang="uk-UA" dirty="0">
              <a:solidFill>
                <a:schemeClr val="bg1"/>
              </a:solidFill>
            </a:endParaRPr>
          </a:p>
        </p:txBody>
      </p:sp>
      <p:sp>
        <p:nvSpPr>
          <p:cNvPr id="40" name="Shape 2"/>
          <p:cNvSpPr/>
          <p:nvPr/>
        </p:nvSpPr>
        <p:spPr>
          <a:xfrm>
            <a:off x="7693666" y="453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Lack of a mobile version</a:t>
            </a:r>
            <a:endParaRPr lang="uk-UA" dirty="0">
              <a:solidFill>
                <a:schemeClr val="bg1"/>
              </a:solidFill>
            </a:endParaRPr>
          </a:p>
        </p:txBody>
      </p:sp>
      <p:sp>
        <p:nvSpPr>
          <p:cNvPr id="41" name="Shape 2"/>
          <p:cNvSpPr/>
          <p:nvPr/>
        </p:nvSpPr>
        <p:spPr>
          <a:xfrm>
            <a:off x="7693666" y="567521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Not perfect graphics</a:t>
            </a:r>
            <a:endParaRPr lang="uk-UA" dirty="0">
              <a:solidFill>
                <a:schemeClr val="bg1"/>
              </a:solidFill>
            </a:endParaRPr>
          </a:p>
        </p:txBody>
      </p:sp>
      <p:sp>
        <p:nvSpPr>
          <p:cNvPr id="42" name="Shape 2"/>
          <p:cNvSpPr/>
          <p:nvPr/>
        </p:nvSpPr>
        <p:spPr>
          <a:xfrm>
            <a:off x="7693666" y="3392474"/>
            <a:ext cx="4372386" cy="623399"/>
          </a:xfrm>
          <a:prstGeom prst="roundRect">
            <a:avLst>
              <a:gd name="adj" fmla="val 4073"/>
            </a:avLst>
          </a:prstGeom>
          <a:solidFill>
            <a:srgbClr val="3C136D"/>
          </a:solidFill>
          <a:ln w="13811">
            <a:solidFill>
              <a:srgbClr val="481782"/>
            </a:solidFill>
            <a:prstDash val="solid"/>
          </a:ln>
        </p:spPr>
        <p:txBody>
          <a:bodyPr/>
          <a:lstStyle/>
          <a:p>
            <a:pPr algn="ctr"/>
            <a:r>
              <a:rPr lang="en-US" dirty="0">
                <a:solidFill>
                  <a:schemeClr val="bg1"/>
                </a:solidFill>
              </a:rPr>
              <a:t>Limited </a:t>
            </a:r>
            <a:r>
              <a:rPr lang="en-US" dirty="0" err="1">
                <a:solidFill>
                  <a:schemeClr val="bg1"/>
                </a:solidFill>
              </a:rPr>
              <a:t>synchronisation</a:t>
            </a:r>
            <a:endParaRPr lang="uk-UA"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15" name="Text 1"/>
          <p:cNvSpPr/>
          <p:nvPr/>
        </p:nvSpPr>
        <p:spPr>
          <a:xfrm>
            <a:off x="4643050" y="868202"/>
            <a:ext cx="3619549" cy="686716"/>
          </a:xfrm>
          <a:prstGeom prst="rect">
            <a:avLst/>
          </a:prstGeom>
          <a:noFill/>
          <a:ln/>
        </p:spPr>
        <p:txBody>
          <a:bodyPr wrap="none" rtlCol="0" anchor="t"/>
          <a:lstStyle/>
          <a:p>
            <a:r>
              <a:rPr lang="en-US" sz="4374" dirty="0">
                <a:solidFill>
                  <a:srgbClr val="F2F0F4"/>
                </a:solidFill>
                <a:latin typeface="Montserrat" pitchFamily="34" charset="0"/>
                <a:ea typeface="Montserrat" pitchFamily="34" charset="-122"/>
                <a:cs typeface="Montserrat" pitchFamily="34" charset="-120"/>
              </a:rPr>
              <a:t>Money Wallet</a:t>
            </a:r>
          </a:p>
        </p:txBody>
      </p:sp>
      <p:sp>
        <p:nvSpPr>
          <p:cNvPr id="17" name="TextBox 16"/>
          <p:cNvSpPr txBox="1"/>
          <p:nvPr/>
        </p:nvSpPr>
        <p:spPr>
          <a:xfrm>
            <a:off x="8556044" y="2387751"/>
            <a:ext cx="2648482" cy="553998"/>
          </a:xfrm>
          <a:prstGeom prst="rect">
            <a:avLst/>
          </a:prstGeom>
          <a:noFill/>
        </p:spPr>
        <p:txBody>
          <a:bodyPr wrap="none" rtlCol="0">
            <a:spAutoFit/>
          </a:bodyPr>
          <a:lstStyle/>
          <a:p>
            <a:r>
              <a:rPr lang="en-US" sz="3000" dirty="0">
                <a:solidFill>
                  <a:srgbClr val="F2F0F4"/>
                </a:solidFill>
                <a:latin typeface="Montserrat" pitchFamily="34" charset="0"/>
                <a:ea typeface="Montserrat" pitchFamily="34" charset="-122"/>
                <a:cs typeface="Montserrat" pitchFamily="34" charset="-120"/>
              </a:rPr>
              <a:t>Disadvantages</a:t>
            </a:r>
            <a:endParaRPr lang="uk-UA" sz="3000" dirty="0">
              <a:solidFill>
                <a:srgbClr val="F2F0F4"/>
              </a:solidFill>
              <a:latin typeface="Montserrat" pitchFamily="34" charset="0"/>
              <a:ea typeface="Montserrat" pitchFamily="34" charset="-122"/>
              <a:cs typeface="Montserrat" pitchFamily="34" charset="-120"/>
            </a:endParaRPr>
          </a:p>
        </p:txBody>
      </p:sp>
      <p:sp>
        <p:nvSpPr>
          <p:cNvPr id="18" name="TextBox 17"/>
          <p:cNvSpPr txBox="1"/>
          <p:nvPr/>
        </p:nvSpPr>
        <p:spPr>
          <a:xfrm>
            <a:off x="2742908" y="2298759"/>
            <a:ext cx="2178802" cy="553998"/>
          </a:xfrm>
          <a:prstGeom prst="rect">
            <a:avLst/>
          </a:prstGeom>
          <a:noFill/>
        </p:spPr>
        <p:txBody>
          <a:bodyPr wrap="none" rtlCol="0">
            <a:spAutoFit/>
          </a:bodyPr>
          <a:lstStyle/>
          <a:p>
            <a:r>
              <a:rPr lang="en-US" sz="3000" dirty="0" smtClean="0">
                <a:solidFill>
                  <a:srgbClr val="F2F0F4"/>
                </a:solidFill>
                <a:latin typeface="Montserrat" pitchFamily="34" charset="0"/>
                <a:ea typeface="Montserrat" pitchFamily="34" charset="-122"/>
                <a:cs typeface="Montserrat" pitchFamily="34" charset="-120"/>
              </a:rPr>
              <a:t>Advantages</a:t>
            </a:r>
            <a:endParaRPr lang="uk-UA" sz="3000" dirty="0">
              <a:solidFill>
                <a:srgbClr val="F2F0F4"/>
              </a:solidFill>
              <a:latin typeface="Montserrat" pitchFamily="34" charset="0"/>
              <a:ea typeface="Montserrat" pitchFamily="34" charset="-122"/>
              <a:cs typeface="Montserrat" pitchFamily="34" charset="-120"/>
            </a:endParaRPr>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4601" y="725518"/>
            <a:ext cx="1106826" cy="969099"/>
          </a:xfrm>
          <a:prstGeom prst="rect">
            <a:avLst/>
          </a:prstGeom>
        </p:spPr>
      </p:pic>
      <p:sp>
        <p:nvSpPr>
          <p:cNvPr id="37" name="Shape 2"/>
          <p:cNvSpPr/>
          <p:nvPr/>
        </p:nvSpPr>
        <p:spPr>
          <a:xfrm>
            <a:off x="1661166"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39" name="Shape 2"/>
          <p:cNvSpPr/>
          <p:nvPr/>
        </p:nvSpPr>
        <p:spPr>
          <a:xfrm>
            <a:off x="7694717" y="5407713"/>
            <a:ext cx="4372386" cy="916188"/>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1" name="Shape 2"/>
          <p:cNvSpPr/>
          <p:nvPr/>
        </p:nvSpPr>
        <p:spPr>
          <a:xfrm>
            <a:off x="7694717" y="436850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2" name="Shape 2"/>
          <p:cNvSpPr/>
          <p:nvPr/>
        </p:nvSpPr>
        <p:spPr>
          <a:xfrm>
            <a:off x="7694717" y="3329293"/>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3" name="Shape 2"/>
          <p:cNvSpPr/>
          <p:nvPr/>
        </p:nvSpPr>
        <p:spPr>
          <a:xfrm>
            <a:off x="1661166" y="4386164"/>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4" name="Shape 2"/>
          <p:cNvSpPr/>
          <p:nvPr/>
        </p:nvSpPr>
        <p:spPr>
          <a:xfrm>
            <a:off x="7694717" y="6736301"/>
            <a:ext cx="4372386" cy="623399"/>
          </a:xfrm>
          <a:prstGeom prst="roundRect">
            <a:avLst>
              <a:gd name="adj" fmla="val 4073"/>
            </a:avLst>
          </a:prstGeom>
          <a:solidFill>
            <a:srgbClr val="3C136D"/>
          </a:solidFill>
          <a:ln w="13811">
            <a:solidFill>
              <a:srgbClr val="481782"/>
            </a:solidFill>
            <a:prstDash val="solid"/>
          </a:ln>
        </p:spPr>
        <p:txBody>
          <a:bodyPr/>
          <a:lstStyle/>
          <a:p>
            <a:endParaRPr lang="uk-UA"/>
          </a:p>
        </p:txBody>
      </p:sp>
      <p:sp>
        <p:nvSpPr>
          <p:cNvPr id="45" name="TextBox 44"/>
          <p:cNvSpPr txBox="1"/>
          <p:nvPr/>
        </p:nvSpPr>
        <p:spPr>
          <a:xfrm>
            <a:off x="1651133" y="3329293"/>
            <a:ext cx="4362352" cy="646331"/>
          </a:xfrm>
          <a:prstGeom prst="rect">
            <a:avLst/>
          </a:prstGeom>
          <a:noFill/>
        </p:spPr>
        <p:txBody>
          <a:bodyPr wrap="square" rtlCol="0">
            <a:spAutoFit/>
          </a:bodyPr>
          <a:lstStyle/>
          <a:p>
            <a:pPr algn="ctr"/>
            <a:r>
              <a:rPr lang="en-US" dirty="0">
                <a:solidFill>
                  <a:schemeClr val="bg1"/>
                </a:solidFill>
              </a:rPr>
              <a:t>The ability to </a:t>
            </a:r>
            <a:r>
              <a:rPr lang="en-US" dirty="0" err="1">
                <a:solidFill>
                  <a:schemeClr val="bg1"/>
                </a:solidFill>
              </a:rPr>
              <a:t>synchronise</a:t>
            </a:r>
            <a:r>
              <a:rPr lang="en-US" dirty="0">
                <a:solidFill>
                  <a:schemeClr val="bg1"/>
                </a:solidFill>
              </a:rPr>
              <a:t> </a:t>
            </a:r>
            <a:r>
              <a:rPr lang="en-US" dirty="0" smtClean="0">
                <a:solidFill>
                  <a:schemeClr val="bg1"/>
                </a:solidFill>
              </a:rPr>
              <a:t>data</a:t>
            </a:r>
            <a:r>
              <a:rPr lang="uk-UA" dirty="0" smtClean="0">
                <a:solidFill>
                  <a:schemeClr val="bg1"/>
                </a:solidFill>
              </a:rPr>
              <a:t> </a:t>
            </a:r>
            <a:r>
              <a:rPr lang="en-US" dirty="0" smtClean="0">
                <a:solidFill>
                  <a:schemeClr val="bg1"/>
                </a:solidFill>
              </a:rPr>
              <a:t>between </a:t>
            </a:r>
            <a:r>
              <a:rPr lang="en-US" dirty="0">
                <a:solidFill>
                  <a:schemeClr val="bg1"/>
                </a:solidFill>
              </a:rPr>
              <a:t>multiple devices.</a:t>
            </a:r>
            <a:endParaRPr lang="uk-UA" dirty="0">
              <a:solidFill>
                <a:schemeClr val="bg1"/>
              </a:solidFill>
            </a:endParaRPr>
          </a:p>
        </p:txBody>
      </p:sp>
      <p:sp>
        <p:nvSpPr>
          <p:cNvPr id="46" name="TextBox 45"/>
          <p:cNvSpPr txBox="1"/>
          <p:nvPr/>
        </p:nvSpPr>
        <p:spPr>
          <a:xfrm>
            <a:off x="1651133" y="4363232"/>
            <a:ext cx="4362352" cy="646331"/>
          </a:xfrm>
          <a:prstGeom prst="rect">
            <a:avLst/>
          </a:prstGeom>
          <a:noFill/>
        </p:spPr>
        <p:txBody>
          <a:bodyPr wrap="square" rtlCol="0">
            <a:spAutoFit/>
          </a:bodyPr>
          <a:lstStyle/>
          <a:p>
            <a:pPr algn="ctr"/>
            <a:r>
              <a:rPr lang="en-US" dirty="0">
                <a:solidFill>
                  <a:schemeClr val="bg1"/>
                </a:solidFill>
              </a:rPr>
              <a:t>Support for different types of accounts </a:t>
            </a:r>
            <a:r>
              <a:rPr lang="en-US" dirty="0" smtClean="0">
                <a:solidFill>
                  <a:schemeClr val="bg1"/>
                </a:solidFill>
              </a:rPr>
              <a:t>and</a:t>
            </a:r>
            <a:r>
              <a:rPr lang="uk-UA" dirty="0" smtClean="0">
                <a:solidFill>
                  <a:schemeClr val="bg1"/>
                </a:solidFill>
              </a:rPr>
              <a:t> </a:t>
            </a:r>
            <a:r>
              <a:rPr lang="en-US" dirty="0" smtClean="0">
                <a:solidFill>
                  <a:schemeClr val="bg1"/>
                </a:solidFill>
              </a:rPr>
              <a:t>currencies</a:t>
            </a:r>
            <a:r>
              <a:rPr lang="en-US" dirty="0">
                <a:solidFill>
                  <a:schemeClr val="bg1"/>
                </a:solidFill>
              </a:rPr>
              <a:t>.</a:t>
            </a:r>
            <a:endParaRPr lang="uk-UA" dirty="0">
              <a:solidFill>
                <a:schemeClr val="bg1"/>
              </a:solidFill>
            </a:endParaRPr>
          </a:p>
        </p:txBody>
      </p:sp>
      <p:sp>
        <p:nvSpPr>
          <p:cNvPr id="48" name="TextBox 47"/>
          <p:cNvSpPr txBox="1"/>
          <p:nvPr/>
        </p:nvSpPr>
        <p:spPr>
          <a:xfrm>
            <a:off x="7694718" y="3315812"/>
            <a:ext cx="4372385" cy="646331"/>
          </a:xfrm>
          <a:prstGeom prst="rect">
            <a:avLst/>
          </a:prstGeom>
          <a:noFill/>
        </p:spPr>
        <p:txBody>
          <a:bodyPr wrap="square" rtlCol="0">
            <a:spAutoFit/>
          </a:bodyPr>
          <a:lstStyle/>
          <a:p>
            <a:pPr algn="ctr"/>
            <a:r>
              <a:rPr lang="en-US" dirty="0">
                <a:solidFill>
                  <a:schemeClr val="bg1"/>
                </a:solidFill>
              </a:rPr>
              <a:t>Some interface issues that may not </a:t>
            </a:r>
            <a:r>
              <a:rPr lang="en-US" dirty="0" smtClean="0">
                <a:solidFill>
                  <a:schemeClr val="bg1"/>
                </a:solidFill>
              </a:rPr>
              <a:t>be</a:t>
            </a:r>
            <a:r>
              <a:rPr lang="uk-UA" dirty="0" smtClean="0">
                <a:solidFill>
                  <a:schemeClr val="bg1"/>
                </a:solidFill>
              </a:rPr>
              <a:t> </a:t>
            </a:r>
            <a:r>
              <a:rPr lang="en-US" dirty="0" smtClean="0">
                <a:solidFill>
                  <a:schemeClr val="bg1"/>
                </a:solidFill>
              </a:rPr>
              <a:t>entirely </a:t>
            </a:r>
            <a:r>
              <a:rPr lang="en-US" dirty="0">
                <a:solidFill>
                  <a:schemeClr val="bg1"/>
                </a:solidFill>
              </a:rPr>
              <a:t>user-friendly.</a:t>
            </a:r>
            <a:endParaRPr lang="uk-UA" dirty="0">
              <a:solidFill>
                <a:schemeClr val="bg1"/>
              </a:solidFill>
            </a:endParaRPr>
          </a:p>
        </p:txBody>
      </p:sp>
      <p:sp>
        <p:nvSpPr>
          <p:cNvPr id="49" name="TextBox 48"/>
          <p:cNvSpPr txBox="1"/>
          <p:nvPr/>
        </p:nvSpPr>
        <p:spPr>
          <a:xfrm>
            <a:off x="7694717" y="4357036"/>
            <a:ext cx="4372385" cy="646331"/>
          </a:xfrm>
          <a:prstGeom prst="rect">
            <a:avLst/>
          </a:prstGeom>
          <a:noFill/>
        </p:spPr>
        <p:txBody>
          <a:bodyPr wrap="square" rtlCol="0">
            <a:spAutoFit/>
          </a:bodyPr>
          <a:lstStyle/>
          <a:p>
            <a:pPr algn="ctr"/>
            <a:r>
              <a:rPr lang="en-US" dirty="0">
                <a:solidFill>
                  <a:schemeClr val="bg1"/>
                </a:solidFill>
              </a:rPr>
              <a:t>The software is paid, which may be a limitation for some users.</a:t>
            </a:r>
            <a:endParaRPr lang="uk-UA" dirty="0">
              <a:solidFill>
                <a:schemeClr val="bg1"/>
              </a:solidFill>
            </a:endParaRPr>
          </a:p>
        </p:txBody>
      </p:sp>
      <p:sp>
        <p:nvSpPr>
          <p:cNvPr id="50" name="TextBox 49"/>
          <p:cNvSpPr txBox="1"/>
          <p:nvPr/>
        </p:nvSpPr>
        <p:spPr>
          <a:xfrm>
            <a:off x="7694717" y="5415767"/>
            <a:ext cx="4371137" cy="923330"/>
          </a:xfrm>
          <a:prstGeom prst="rect">
            <a:avLst/>
          </a:prstGeom>
          <a:noFill/>
        </p:spPr>
        <p:txBody>
          <a:bodyPr wrap="square" rtlCol="0">
            <a:spAutoFit/>
          </a:bodyPr>
          <a:lstStyle/>
          <a:p>
            <a:pPr algn="ctr"/>
            <a:r>
              <a:rPr lang="en-US" dirty="0">
                <a:solidFill>
                  <a:schemeClr val="bg1"/>
                </a:solidFill>
              </a:rPr>
              <a:t>The trial version has limitations on the number </a:t>
            </a:r>
            <a:r>
              <a:rPr lang="en-US" dirty="0" smtClean="0">
                <a:solidFill>
                  <a:schemeClr val="bg1"/>
                </a:solidFill>
              </a:rPr>
              <a:t>of </a:t>
            </a:r>
            <a:r>
              <a:rPr lang="en-US" dirty="0">
                <a:solidFill>
                  <a:schemeClr val="bg1"/>
                </a:solidFill>
              </a:rPr>
              <a:t>accounts, groups, scheduled transactions and budgets.</a:t>
            </a:r>
            <a:endParaRPr lang="uk-UA" dirty="0">
              <a:solidFill>
                <a:schemeClr val="bg1"/>
              </a:solidFill>
            </a:endParaRPr>
          </a:p>
        </p:txBody>
      </p:sp>
      <p:sp>
        <p:nvSpPr>
          <p:cNvPr id="51" name="TextBox 50"/>
          <p:cNvSpPr txBox="1"/>
          <p:nvPr/>
        </p:nvSpPr>
        <p:spPr>
          <a:xfrm>
            <a:off x="7694718" y="6718779"/>
            <a:ext cx="4372385" cy="646331"/>
          </a:xfrm>
          <a:prstGeom prst="rect">
            <a:avLst/>
          </a:prstGeom>
          <a:noFill/>
        </p:spPr>
        <p:txBody>
          <a:bodyPr wrap="square" rtlCol="0">
            <a:spAutoFit/>
          </a:bodyPr>
          <a:lstStyle/>
          <a:p>
            <a:pPr algn="ctr"/>
            <a:r>
              <a:rPr lang="en-US" dirty="0">
                <a:solidFill>
                  <a:schemeClr val="bg1"/>
                </a:solidFill>
              </a:rPr>
              <a:t>Problems with app stability, especially after updates.</a:t>
            </a:r>
            <a:endParaRPr lang="uk-UA"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350</Words>
  <Application>Microsoft Office PowerPoint</Application>
  <PresentationFormat>Довільний</PresentationFormat>
  <Paragraphs>65</Paragraphs>
  <Slides>7</Slides>
  <Notes>7</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7</vt:i4>
      </vt:variant>
    </vt:vector>
  </HeadingPairs>
  <TitlesOfParts>
    <vt:vector size="12" baseType="lpstr">
      <vt:lpstr>Arial</vt:lpstr>
      <vt:lpstr>Calibri</vt:lpstr>
      <vt:lpstr>Heebo</vt:lpstr>
      <vt:lpstr>Montserrat</vt:lpstr>
      <vt:lpstr>Office Theme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Comp_Zona</cp:lastModifiedBy>
  <cp:revision>27</cp:revision>
  <dcterms:created xsi:type="dcterms:W3CDTF">2023-09-16T22:34:18Z</dcterms:created>
  <dcterms:modified xsi:type="dcterms:W3CDTF">2023-09-17T15:01:03Z</dcterms:modified>
</cp:coreProperties>
</file>