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1"/>
  </p:notesMasterIdLst>
  <p:sldIdLst>
    <p:sldId id="268" r:id="rId2"/>
    <p:sldId id="257" r:id="rId3"/>
    <p:sldId id="258" r:id="rId4"/>
    <p:sldId id="276" r:id="rId5"/>
    <p:sldId id="273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6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774"/>
    <a:srgbClr val="417087"/>
    <a:srgbClr val="B6C4CC"/>
    <a:srgbClr val="B4BDC6"/>
    <a:srgbClr val="FFFFFF"/>
    <a:srgbClr val="05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4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3A4F-567D-4F7C-942E-028A75CA9E8A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660D8-7BF7-4AAF-8061-172769A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7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422525"/>
            <a:ext cx="10763250" cy="1006475"/>
          </a:xfrm>
        </p:spPr>
        <p:txBody>
          <a:bodyPr anchor="ctr">
            <a:noAutofit/>
          </a:bodyPr>
          <a:lstStyle>
            <a:lvl1pPr algn="l">
              <a:defRPr sz="45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535363"/>
            <a:ext cx="10763249" cy="10064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828E7-5E5C-81DB-A441-8DC6462A3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6437" y="137577"/>
            <a:ext cx="2476471" cy="346611"/>
          </a:xfrm>
        </p:spPr>
        <p:txBody>
          <a:bodyPr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 sz="1200">
                <a:solidFill>
                  <a:schemeClr val="bg1"/>
                </a:solidFill>
              </a:defRPr>
            </a:lvl2pPr>
            <a:lvl3pPr marL="533400" indent="0">
              <a:buNone/>
              <a:defRPr sz="1100">
                <a:solidFill>
                  <a:schemeClr val="bg1"/>
                </a:solidFill>
              </a:defRPr>
            </a:lvl3pPr>
            <a:lvl4pPr marL="808038" indent="0">
              <a:buNone/>
              <a:defRPr sz="1050">
                <a:solidFill>
                  <a:schemeClr val="bg1"/>
                </a:solidFill>
              </a:defRPr>
            </a:lvl4pPr>
            <a:lvl5pPr marL="1074737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3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1단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4" y="1947863"/>
            <a:ext cx="10763250" cy="4038455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D03C7-EC0B-CD08-3B9C-A8E5D9EF8FA1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(2단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3" y="1547813"/>
            <a:ext cx="5381628" cy="4038455"/>
          </a:xfrm>
        </p:spPr>
        <p:txBody>
          <a:bodyPr anchor="t">
            <a:noAutofit/>
          </a:bodyPr>
          <a:lstStyle>
            <a:lvl1pPr marL="0" indent="0" algn="l">
              <a:lnSpc>
                <a:spcPct val="2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18BBD-845E-4588-6849-0C0F5C4981F8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6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1E2873C5-8D51-2455-6A65-6932A006D443}"/>
              </a:ext>
            </a:extLst>
          </p:cNvPr>
          <p:cNvPicPr/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EFE7AD-B0C9-5D02-2D1C-643C8261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453481"/>
            <a:ext cx="10639425" cy="944562"/>
          </a:xfrm>
        </p:spPr>
        <p:txBody>
          <a:bodyPr anchor="ctr">
            <a:noAutofit/>
          </a:bodyPr>
          <a:lstStyle>
            <a:lvl1pPr>
              <a:defRPr sz="400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1ABC4-5D8A-8B7C-31B4-B2A942E5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74" y="3538935"/>
            <a:ext cx="10639424" cy="9445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8" name="그림 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5B81481F-3070-93B6-5B5A-C87F67DDA6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3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71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2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 sz="16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 sz="14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ExtraBold" panose="020009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8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1CCA6-8F8F-FBA0-35F1-8ECB59AC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37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57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26653-91BA-F6D7-8B4C-FA453A079E25}"/>
              </a:ext>
            </a:extLst>
          </p:cNvPr>
          <p:cNvSpPr txBox="1"/>
          <p:nvPr userDrawn="1"/>
        </p:nvSpPr>
        <p:spPr>
          <a:xfrm>
            <a:off x="638355" y="2644170"/>
            <a:ext cx="32448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5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Thank you</a:t>
            </a:r>
            <a:endParaRPr lang="ko-KR" altLang="en-US" sz="45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Black" panose="02000A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208BD-0B1B-D8FC-257B-EDD184650B26}"/>
              </a:ext>
            </a:extLst>
          </p:cNvPr>
          <p:cNvSpPr txBox="1"/>
          <p:nvPr userDrawn="1"/>
        </p:nvSpPr>
        <p:spPr>
          <a:xfrm>
            <a:off x="723900" y="3523889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www.lumir.space</a:t>
            </a:r>
            <a:endParaRPr lang="ko-KR" altLang="en-US" sz="2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14FB8B-55F0-602F-24D2-C4D0360A7C77}"/>
              </a:ext>
            </a:extLst>
          </p:cNvPr>
          <p:cNvCxnSpPr/>
          <p:nvPr userDrawn="1"/>
        </p:nvCxnSpPr>
        <p:spPr>
          <a:xfrm>
            <a:off x="723900" y="3476444"/>
            <a:ext cx="2933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03FBDAC-0E5D-13E5-8FE1-352453A33B79}"/>
              </a:ext>
            </a:extLst>
          </p:cNvPr>
          <p:cNvPicPr/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00"/>
          <a:stretch/>
        </p:blipFill>
        <p:spPr>
          <a:xfrm>
            <a:off x="0" y="-1"/>
            <a:ext cx="12192000" cy="581025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FB975-E64A-F8F4-D28E-8C61BEFC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681037"/>
            <a:ext cx="112522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80D7C-1A37-7D53-0505-3DEDB0B7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99" y="1362075"/>
            <a:ext cx="11252200" cy="511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FA50B-56D4-5716-405E-E3CDE7FE18BE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151025B8-2DD5-B751-9936-1116B8E285D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7717D-3CDF-3EA5-F4DC-BDC85443B85F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tx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0" r:id="rId5"/>
    <p:sldLayoutId id="2147483658" r:id="rId6"/>
    <p:sldLayoutId id="2147483654" r:id="rId7"/>
    <p:sldLayoutId id="2147483655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Noto Sans CJK KR Black" panose="020B0A00000000000000" pitchFamily="34" charset="-127"/>
          <a:ea typeface="Noto Sans CJK KR Black" panose="020B0A00000000000000" pitchFamily="34" charset="-127"/>
          <a:cs typeface="Pretendard ExtraBold" panose="02000903000000020004" pitchFamily="50" charset="-127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Font typeface="Pretendard Medium" panose="02000603000000020004" pitchFamily="50" charset="-127"/>
        <a:buChar char="■"/>
        <a:defRPr sz="20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1pPr>
      <a:lvl2pPr marL="533400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□"/>
        <a:defRPr sz="18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2pPr>
      <a:lvl3pPr marL="812800" indent="-2794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●"/>
        <a:defRPr sz="16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3pPr>
      <a:lvl4pPr marL="1074738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○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4pPr>
      <a:lvl5pPr marL="1257300" indent="-182563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◦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DE54-2301-BD0E-D3D2-6B29F483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업무성과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1F374-01A6-B000-E152-B53D92FA9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기술 </a:t>
            </a:r>
            <a:r>
              <a:rPr lang="en-US" altLang="ko-KR" dirty="0"/>
              <a:t>7</a:t>
            </a:r>
            <a:r>
              <a:rPr lang="ko-KR" altLang="en-US" dirty="0"/>
              <a:t>부 김민수 연구원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FD9E3-0796-233E-348D-665FCC02B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문서번호 </a:t>
            </a:r>
            <a:r>
              <a:rPr lang="en-US" altLang="ko-KR" dirty="0" err="1"/>
              <a:t>xxxx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4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모놀리식</a:t>
            </a:r>
            <a:r>
              <a:rPr lang="ko-KR" altLang="en-US" dirty="0"/>
              <a:t> 아키텍처 </a:t>
            </a:r>
            <a:r>
              <a:rPr lang="en-US" altLang="ko-KR" dirty="0"/>
              <a:t>(Monolithic Architecture)</a:t>
            </a:r>
          </a:p>
          <a:p>
            <a:pPr lvl="1"/>
            <a:r>
              <a:rPr lang="ko-KR" altLang="en-US" dirty="0"/>
              <a:t>일관된 개발 환경으로 빠른 개발 및 배포 촉진</a:t>
            </a:r>
            <a:endParaRPr lang="en-US" altLang="ko-KR" dirty="0"/>
          </a:p>
          <a:p>
            <a:pPr lvl="1"/>
            <a:r>
              <a:rPr lang="ko-KR" altLang="en-US" dirty="0"/>
              <a:t>단일 언어</a:t>
            </a:r>
            <a:r>
              <a:rPr lang="en-US" altLang="ko-KR" dirty="0"/>
              <a:t>(Node.js) </a:t>
            </a:r>
            <a:r>
              <a:rPr lang="ko-KR" altLang="en-US" dirty="0"/>
              <a:t>및 프레임워크</a:t>
            </a:r>
            <a:r>
              <a:rPr lang="en-US" altLang="ko-KR" dirty="0"/>
              <a:t>(Express)</a:t>
            </a:r>
            <a:r>
              <a:rPr lang="ko-KR" altLang="en-US" dirty="0"/>
              <a:t>를 통한 효율적 관리</a:t>
            </a:r>
            <a:endParaRPr lang="en-US" altLang="ko-KR" dirty="0"/>
          </a:p>
          <a:p>
            <a:pPr lvl="1"/>
            <a:r>
              <a:rPr lang="en-US" altLang="ko-KR" dirty="0"/>
              <a:t>MongoDB </a:t>
            </a:r>
            <a:r>
              <a:rPr lang="ko-KR" altLang="en-US" dirty="0"/>
              <a:t>사용으로 유연한 데이터베이스 솔루션 제공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en-US" altLang="ko-KR" dirty="0"/>
              <a:t>Node.js, Express, MongoDB:</a:t>
            </a:r>
          </a:p>
          <a:p>
            <a:pPr lvl="1"/>
            <a:r>
              <a:rPr lang="ko-KR" altLang="en-US" dirty="0"/>
              <a:t>강력한 </a:t>
            </a:r>
            <a:r>
              <a:rPr lang="en-US" altLang="ko-KR" dirty="0"/>
              <a:t>JavaScript </a:t>
            </a:r>
            <a:r>
              <a:rPr lang="ko-KR" altLang="en-US" dirty="0"/>
              <a:t>생태계를 활용한 </a:t>
            </a:r>
            <a:r>
              <a:rPr lang="ko-KR" altLang="en-US" dirty="0" err="1"/>
              <a:t>백엔드</a:t>
            </a:r>
            <a:r>
              <a:rPr lang="ko-KR" altLang="en-US" dirty="0"/>
              <a:t> 솔루션</a:t>
            </a:r>
            <a:endParaRPr lang="en-US" altLang="ko-KR" dirty="0"/>
          </a:p>
          <a:p>
            <a:pPr lvl="1"/>
            <a:r>
              <a:rPr lang="en-US" altLang="ko-KR" dirty="0"/>
              <a:t>MongoDB</a:t>
            </a:r>
            <a:r>
              <a:rPr lang="ko-KR" altLang="en-US" dirty="0"/>
              <a:t>의 문서 지향적 특성으로 구조적 유연성 확보</a:t>
            </a:r>
            <a:endParaRPr lang="en-US" altLang="ko-KR" dirty="0"/>
          </a:p>
          <a:p>
            <a:pPr lvl="1"/>
            <a:r>
              <a:rPr lang="en-US" altLang="ko-KR" dirty="0"/>
              <a:t>Express </a:t>
            </a:r>
            <a:r>
              <a:rPr lang="ko-KR" altLang="en-US" dirty="0"/>
              <a:t>프레임워크로 미들웨어를 통한 요청 처리 간소화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아키텍처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1D1526-2A34-1C7C-0E3E-BF440C7E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31" y="2638697"/>
            <a:ext cx="3900138" cy="33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4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모델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9EA6EE9-B932-F561-C3BD-1150F310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406" y="1246102"/>
            <a:ext cx="5427186" cy="5294816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19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엔드 포인트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5A6BF0-6607-EBAC-8D78-0A88972B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77" y="1512308"/>
            <a:ext cx="9596846" cy="482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2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시퀀스 다이어그램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상태 다이어그램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 err="1"/>
              <a:t>유즈</a:t>
            </a:r>
            <a:r>
              <a:rPr lang="ko-KR" altLang="en-US" dirty="0"/>
              <a:t> 케이스</a:t>
            </a:r>
          </a:p>
        </p:txBody>
      </p:sp>
    </p:spTree>
    <p:extLst>
      <p:ext uri="{BB962C8B-B14F-4D97-AF65-F5344CB8AC3E}">
        <p14:creationId xmlns:p14="http://schemas.microsoft.com/office/powerpoint/2010/main" val="17157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지원자 직접 지원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시퀀스 다이어그램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ED0EB6-E559-055A-91BB-DA56E96E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89" y="1488197"/>
            <a:ext cx="7409022" cy="38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프로세스 </a:t>
            </a:r>
            <a:r>
              <a:rPr lang="en-US" altLang="ko-KR" dirty="0"/>
              <a:t>: </a:t>
            </a:r>
            <a:r>
              <a:rPr lang="ko-KR" altLang="en-US" dirty="0"/>
              <a:t>관리자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시퀀스 다이어그램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6F4F5B-4791-2C31-C894-4C39D471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459" y="1362076"/>
            <a:ext cx="3191080" cy="50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4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상태 다이어그램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653691-8EDD-8DD2-DC14-C331F535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381" y="1464763"/>
            <a:ext cx="4527236" cy="49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92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4-3 </a:t>
            </a:r>
            <a:r>
              <a:rPr lang="ko-KR" altLang="en-US" dirty="0" err="1"/>
              <a:t>유즈</a:t>
            </a:r>
            <a:r>
              <a:rPr lang="ko-KR" altLang="en-US" dirty="0"/>
              <a:t> 케이스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74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전략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유닛 테스트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통합 테스트</a:t>
            </a:r>
          </a:p>
        </p:txBody>
      </p:sp>
    </p:spTree>
    <p:extLst>
      <p:ext uri="{BB962C8B-B14F-4D97-AF65-F5344CB8AC3E}">
        <p14:creationId xmlns:p14="http://schemas.microsoft.com/office/powerpoint/2010/main" val="110451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테스트 전략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5-1 </a:t>
            </a:r>
            <a:r>
              <a:rPr lang="ko-KR" altLang="en-US" dirty="0"/>
              <a:t>유닛 테스트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42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4C1B8-F0E8-A7F4-1EAD-A05CC8E7D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DA83B8-EEF5-CA67-8A3D-FA2FF9D5F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3" y="1773692"/>
            <a:ext cx="10763250" cy="4038455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endParaRPr lang="en-US" altLang="ko-KR" dirty="0"/>
          </a:p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  <a:endParaRPr lang="en-US" altLang="ko-KR" dirty="0"/>
          </a:p>
          <a:p>
            <a:r>
              <a:rPr lang="en-US" altLang="ko-KR" dirty="0"/>
              <a:t>05. </a:t>
            </a:r>
            <a:r>
              <a:rPr lang="ko-KR" altLang="en-US" dirty="0"/>
              <a:t>리스크 관리</a:t>
            </a:r>
            <a:endParaRPr lang="en-US" altLang="ko-KR" dirty="0"/>
          </a:p>
          <a:p>
            <a:r>
              <a:rPr lang="en-US" altLang="ko-KR" dirty="0"/>
              <a:t>06. </a:t>
            </a:r>
            <a:r>
              <a:rPr lang="ko-KR" altLang="en-US" dirty="0"/>
              <a:t>프로젝트 회고</a:t>
            </a:r>
            <a:endParaRPr lang="en-US" altLang="ko-KR" dirty="0"/>
          </a:p>
          <a:p>
            <a:r>
              <a:rPr lang="en-US" altLang="ko-KR" dirty="0"/>
              <a:t>07. SARDIP</a:t>
            </a:r>
            <a:r>
              <a:rPr lang="ko-KR" altLang="en-US" dirty="0"/>
              <a:t> 계획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9121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테스트 전략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5-2 </a:t>
            </a:r>
            <a:r>
              <a:rPr lang="ko-KR" altLang="en-US" dirty="0"/>
              <a:t>통합 테스트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72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식별된 리스트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대응 전략 및 예방</a:t>
            </a:r>
          </a:p>
        </p:txBody>
      </p:sp>
    </p:spTree>
    <p:extLst>
      <p:ext uri="{BB962C8B-B14F-4D97-AF65-F5344CB8AC3E}">
        <p14:creationId xmlns:p14="http://schemas.microsoft.com/office/powerpoint/2010/main" val="785043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리스크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6-1 </a:t>
            </a:r>
            <a:r>
              <a:rPr lang="ko-KR" altLang="en-US" dirty="0"/>
              <a:t>식별된 리스크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51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리스크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6-2 </a:t>
            </a:r>
            <a:r>
              <a:rPr lang="ko-KR" altLang="en-US" dirty="0"/>
              <a:t>대응 전략 및 예방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987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회고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성공적인 부분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개선 필요 부분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학습 포인트</a:t>
            </a:r>
          </a:p>
        </p:txBody>
      </p:sp>
    </p:spTree>
    <p:extLst>
      <p:ext uri="{BB962C8B-B14F-4D97-AF65-F5344CB8AC3E}">
        <p14:creationId xmlns:p14="http://schemas.microsoft.com/office/powerpoint/2010/main" val="1550699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프로젝트 회고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7-1 </a:t>
            </a:r>
            <a:r>
              <a:rPr lang="ko-KR" altLang="en-US" dirty="0"/>
              <a:t>성공적인 부분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019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프로젝트 회고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7-2 </a:t>
            </a:r>
            <a:r>
              <a:rPr lang="ko-KR" altLang="en-US" dirty="0"/>
              <a:t>개선 필요 부분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070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프로젝트 회고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7-3 </a:t>
            </a:r>
            <a:r>
              <a:rPr lang="ko-KR" altLang="en-US" dirty="0"/>
              <a:t>학습 포인트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754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SARDIP</a:t>
            </a:r>
            <a:r>
              <a:rPr lang="ko-KR" altLang="en-US" dirty="0"/>
              <a:t>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향후 개발 단계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4911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032E34-9937-AD9A-D4CF-075AFB7D19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0559" y="5665573"/>
            <a:ext cx="4831772" cy="55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경기도 용인시 </a:t>
            </a:r>
            <a:r>
              <a:rPr lang="ko-KR" altLang="en-US" sz="1300" dirty="0" err="1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수지구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신수로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767, 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분당수지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U-TOWER A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동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1103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호</a:t>
            </a:r>
            <a:endParaRPr lang="en-US" altLang="ko-KR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PHONE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031-525-3800       </a:t>
            </a: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FAX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031-525-3801</a:t>
            </a:r>
            <a:endParaRPr lang="ko-KR" altLang="en-US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4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개발 동기 및 배경</a:t>
            </a:r>
          </a:p>
        </p:txBody>
      </p:sp>
    </p:spTree>
    <p:extLst>
      <p:ext uri="{BB962C8B-B14F-4D97-AF65-F5344CB8AC3E}">
        <p14:creationId xmlns:p14="http://schemas.microsoft.com/office/powerpoint/2010/main" val="53663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전산화</a:t>
            </a:r>
            <a:r>
              <a:rPr lang="en-US" altLang="ko-KR" dirty="0"/>
              <a:t>: </a:t>
            </a:r>
            <a:r>
              <a:rPr lang="ko-KR" altLang="en-US" dirty="0"/>
              <a:t>인사 채용 프로세스의 효율적인 디지털 변환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자동화</a:t>
            </a:r>
            <a:r>
              <a:rPr lang="en-US" altLang="ko-KR" dirty="0"/>
              <a:t>: </a:t>
            </a:r>
            <a:r>
              <a:rPr lang="ko-KR" altLang="en-US" dirty="0"/>
              <a:t>채용 단계별 신속한 관리와 정확도 개선</a:t>
            </a:r>
            <a:endParaRPr lang="en-US" altLang="ko-KR" dirty="0"/>
          </a:p>
          <a:p>
            <a:r>
              <a:rPr lang="ko-KR" altLang="en-US" dirty="0"/>
              <a:t> 시간 절약</a:t>
            </a:r>
            <a:r>
              <a:rPr lang="en-US" altLang="ko-KR" dirty="0"/>
              <a:t>: </a:t>
            </a:r>
            <a:r>
              <a:rPr lang="ko-KR" altLang="en-US" dirty="0"/>
              <a:t>업무 프로세스 자동화로 인사 관리팀의 업무 감소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사용자 경험</a:t>
            </a:r>
            <a:r>
              <a:rPr lang="en-US" altLang="ko-KR" dirty="0"/>
              <a:t>: </a:t>
            </a:r>
            <a:r>
              <a:rPr lang="ko-KR" altLang="en-US" dirty="0"/>
              <a:t>직관적 </a:t>
            </a:r>
            <a:r>
              <a:rPr lang="en-US" altLang="ko-KR" dirty="0"/>
              <a:t>UI</a:t>
            </a:r>
            <a:r>
              <a:rPr lang="ko-KR" altLang="en-US" dirty="0"/>
              <a:t>로 모든 사용자 접근성 및 만족도 향상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비용 절감</a:t>
            </a:r>
            <a:r>
              <a:rPr lang="en-US" altLang="ko-KR" dirty="0"/>
              <a:t>: </a:t>
            </a:r>
            <a:r>
              <a:rPr lang="ko-KR" altLang="en-US" dirty="0"/>
              <a:t>시스템 교육 비용 및 운영 비용 최소화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18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동기 및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채용 과제</a:t>
            </a:r>
            <a:r>
              <a:rPr lang="en-US" altLang="ko-KR" dirty="0"/>
              <a:t>: </a:t>
            </a:r>
            <a:r>
              <a:rPr lang="ko-KR" altLang="en-US" dirty="0" err="1"/>
              <a:t>루미르가</a:t>
            </a:r>
            <a:r>
              <a:rPr lang="ko-KR" altLang="en-US" dirty="0"/>
              <a:t> 성장하며 증가하는 채용 요구와 기존 프로세스 한계 인식</a:t>
            </a:r>
          </a:p>
          <a:p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데이터 관리 복잡성</a:t>
            </a:r>
            <a:r>
              <a:rPr lang="en-US" altLang="ko-KR" dirty="0"/>
              <a:t>, </a:t>
            </a:r>
            <a:r>
              <a:rPr lang="ko-KR" altLang="en-US" dirty="0"/>
              <a:t>정보 전달 지연</a:t>
            </a:r>
            <a:r>
              <a:rPr lang="en-US" altLang="ko-KR" dirty="0"/>
              <a:t>, </a:t>
            </a:r>
            <a:r>
              <a:rPr lang="ko-KR" altLang="en-US" dirty="0"/>
              <a:t>일정 조정 비효율</a:t>
            </a:r>
          </a:p>
          <a:p>
            <a:r>
              <a:rPr lang="ko-KR" altLang="en-US" dirty="0"/>
              <a:t>해결책</a:t>
            </a:r>
            <a:r>
              <a:rPr lang="en-US" altLang="ko-KR" dirty="0"/>
              <a:t>: </a:t>
            </a:r>
            <a:r>
              <a:rPr lang="ko-KR" altLang="en-US" dirty="0"/>
              <a:t>전산화된 시스템으로 프로세스 신속성 및 투명성 제고</a:t>
            </a:r>
          </a:p>
          <a:p>
            <a:r>
              <a:rPr lang="ko-KR" altLang="en-US" dirty="0"/>
              <a:t>기대 효과</a:t>
            </a:r>
            <a:r>
              <a:rPr lang="en-US" altLang="ko-KR" dirty="0"/>
              <a:t>: </a:t>
            </a:r>
            <a:r>
              <a:rPr lang="ko-KR" altLang="en-US" dirty="0"/>
              <a:t>인사 관리 부담 감소</a:t>
            </a:r>
            <a:r>
              <a:rPr lang="en-US" altLang="ko-KR" dirty="0"/>
              <a:t>, </a:t>
            </a:r>
            <a:r>
              <a:rPr lang="ko-KR" altLang="en-US" dirty="0"/>
              <a:t>전체적인 채용 경쟁력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개발 동기 및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85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사용자 요구사항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시스템 요구사항</a:t>
            </a:r>
          </a:p>
        </p:txBody>
      </p:sp>
    </p:spTree>
    <p:extLst>
      <p:ext uri="{BB962C8B-B14F-4D97-AF65-F5344CB8AC3E}">
        <p14:creationId xmlns:p14="http://schemas.microsoft.com/office/powerpoint/2010/main" val="105321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 관리</a:t>
            </a:r>
            <a:r>
              <a:rPr lang="en-US" altLang="ko-KR" dirty="0"/>
              <a:t>: </a:t>
            </a:r>
            <a:r>
              <a:rPr lang="ko-KR" altLang="en-US" dirty="0"/>
              <a:t>채용 전체 프로세스를 일관되게 관리할 수 있어야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상호 작용</a:t>
            </a:r>
            <a:r>
              <a:rPr lang="en-US" altLang="ko-KR" dirty="0"/>
              <a:t>: </a:t>
            </a:r>
            <a:r>
              <a:rPr lang="ko-KR" altLang="en-US" dirty="0"/>
              <a:t>평가자가 평가서를 작성하거나 관리자 또는 지원자가 직접 파일을 업로드할 수 있어야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 관리</a:t>
            </a:r>
            <a:r>
              <a:rPr lang="en-US" altLang="ko-KR" dirty="0"/>
              <a:t>: </a:t>
            </a:r>
            <a:r>
              <a:rPr lang="ko-KR" altLang="en-US" dirty="0"/>
              <a:t>면접 가능 일정 설정과 조정이 용이해야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피드백 제공</a:t>
            </a:r>
            <a:r>
              <a:rPr lang="en-US" altLang="ko-KR" dirty="0"/>
              <a:t>: </a:t>
            </a:r>
            <a:r>
              <a:rPr lang="ko-KR" altLang="en-US" dirty="0"/>
              <a:t>평가 대상자의 성과 발표 일정을 지정할 수 있어야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통지</a:t>
            </a:r>
            <a:r>
              <a:rPr lang="en-US" altLang="ko-KR" dirty="0"/>
              <a:t>: </a:t>
            </a:r>
            <a:r>
              <a:rPr lang="ko-KR" altLang="en-US" dirty="0"/>
              <a:t>중요한 이벤트 발생 시 사용자에게 알림 제공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사용자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21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알람 기능</a:t>
            </a:r>
            <a:r>
              <a:rPr lang="en-US" altLang="ko-KR" dirty="0"/>
              <a:t>: </a:t>
            </a:r>
            <a:r>
              <a:rPr lang="ko-KR" altLang="en-US" dirty="0"/>
              <a:t>평가서 등록 및 작성 시점에 자동 알람 발송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관리</a:t>
            </a:r>
            <a:r>
              <a:rPr lang="en-US" altLang="ko-KR" dirty="0"/>
              <a:t>: </a:t>
            </a:r>
            <a:r>
              <a:rPr lang="ko-KR" altLang="en-US" dirty="0"/>
              <a:t>평가서 및 보고서의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업데이트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(CRUD) </a:t>
            </a:r>
            <a:r>
              <a:rPr lang="ko-KR" altLang="en-US" dirty="0"/>
              <a:t>기능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보고서 기능</a:t>
            </a:r>
            <a:r>
              <a:rPr lang="en-US" altLang="ko-KR" dirty="0"/>
              <a:t>: </a:t>
            </a:r>
            <a:r>
              <a:rPr lang="ko-KR" altLang="en-US" dirty="0"/>
              <a:t>작성 폼 제공</a:t>
            </a:r>
            <a:r>
              <a:rPr lang="en-US" altLang="ko-KR" dirty="0"/>
              <a:t>, pdf</a:t>
            </a:r>
            <a:r>
              <a:rPr lang="ko-KR" altLang="en-US" dirty="0"/>
              <a:t>문서화 변환</a:t>
            </a:r>
            <a:r>
              <a:rPr lang="en-US" altLang="ko-KR" dirty="0"/>
              <a:t>, </a:t>
            </a:r>
            <a:r>
              <a:rPr lang="ko-KR" altLang="en-US" dirty="0"/>
              <a:t>다운로드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 관리</a:t>
            </a:r>
            <a:r>
              <a:rPr lang="en-US" altLang="ko-KR" dirty="0"/>
              <a:t>: </a:t>
            </a:r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면접관</a:t>
            </a:r>
            <a:r>
              <a:rPr lang="en-US" altLang="ko-KR" dirty="0"/>
              <a:t>, </a:t>
            </a:r>
            <a:r>
              <a:rPr lang="ko-KR" altLang="en-US" dirty="0"/>
              <a:t>평가자 각각에 맞는 사용자 인터페이스 제공</a:t>
            </a:r>
            <a:r>
              <a:rPr lang="en-US" altLang="ko-KR" dirty="0"/>
              <a:t>, </a:t>
            </a:r>
            <a:r>
              <a:rPr lang="ko-KR" altLang="en-US" dirty="0"/>
              <a:t>권한에 따른 데이터 접근 제한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시스템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20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아키텍처 설계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세부 구성 요소</a:t>
            </a:r>
          </a:p>
        </p:txBody>
      </p:sp>
    </p:spTree>
    <p:extLst>
      <p:ext uri="{BB962C8B-B14F-4D97-AF65-F5344CB8AC3E}">
        <p14:creationId xmlns:p14="http://schemas.microsoft.com/office/powerpoint/2010/main" val="384747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59DE86-4F09-4456-BA4C-62FCFBFFDBF0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685</Words>
  <Application>Microsoft Office PowerPoint</Application>
  <PresentationFormat>와이드스크린</PresentationFormat>
  <Paragraphs>137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Noto Sans CJK KR Black</vt:lpstr>
      <vt:lpstr>Noto Sans KR Medium</vt:lpstr>
      <vt:lpstr>Pretendard ExtraBold</vt:lpstr>
      <vt:lpstr>Pretendard Light</vt:lpstr>
      <vt:lpstr>Pretendard Medium</vt:lpstr>
      <vt:lpstr>맑은 고딕</vt:lpstr>
      <vt:lpstr>Arial</vt:lpstr>
      <vt:lpstr>Wingdings</vt:lpstr>
      <vt:lpstr>Office 테마</vt:lpstr>
      <vt:lpstr>업무성과 발표</vt:lpstr>
      <vt:lpstr>Contents</vt:lpstr>
      <vt:lpstr>01. 개요</vt:lpstr>
      <vt:lpstr>프로젝트 개요 </vt:lpstr>
      <vt:lpstr>개발 동기 및 배경</vt:lpstr>
      <vt:lpstr>요구사항 분석</vt:lpstr>
      <vt:lpstr>사용자 요구사항</vt:lpstr>
      <vt:lpstr>시스템 요구사항</vt:lpstr>
      <vt:lpstr>설계</vt:lpstr>
      <vt:lpstr>아키텍처 설계</vt:lpstr>
      <vt:lpstr>데이터베이스 모델</vt:lpstr>
      <vt:lpstr>API 엔드 포인트</vt:lpstr>
      <vt:lpstr>개발 과정</vt:lpstr>
      <vt:lpstr>지원자 직접 지원</vt:lpstr>
      <vt:lpstr>채용 프로세스 : 관리자</vt:lpstr>
      <vt:lpstr>전체 채용 프로세스</vt:lpstr>
      <vt:lpstr>전체 채용 프로세스</vt:lpstr>
      <vt:lpstr>테스트 전략</vt:lpstr>
      <vt:lpstr>전체 채용 프로세스</vt:lpstr>
      <vt:lpstr>전체 채용 프로세스</vt:lpstr>
      <vt:lpstr>리스크 관리</vt:lpstr>
      <vt:lpstr>전체 채용 프로세스</vt:lpstr>
      <vt:lpstr>전체 채용 프로세스</vt:lpstr>
      <vt:lpstr>프로젝트 회고</vt:lpstr>
      <vt:lpstr>전체 채용 프로세스</vt:lpstr>
      <vt:lpstr>전체 채용 프로세스</vt:lpstr>
      <vt:lpstr>전체 채용 프로세스</vt:lpstr>
      <vt:lpstr>SARDIP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루미르 주식회사</dc:title>
  <dc:creator>이 서연</dc:creator>
  <cp:lastModifiedBy>Minsu Kim</cp:lastModifiedBy>
  <cp:revision>11</cp:revision>
  <dcterms:created xsi:type="dcterms:W3CDTF">2024-02-28T01:58:20Z</dcterms:created>
  <dcterms:modified xsi:type="dcterms:W3CDTF">2024-04-24T13:48:39Z</dcterms:modified>
</cp:coreProperties>
</file>