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2"/>
  </p:notesMasterIdLst>
  <p:sldIdLst>
    <p:sldId id="268" r:id="rId2"/>
    <p:sldId id="257" r:id="rId3"/>
    <p:sldId id="258" r:id="rId4"/>
    <p:sldId id="273" r:id="rId5"/>
    <p:sldId id="276" r:id="rId6"/>
    <p:sldId id="275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5" r:id="rId15"/>
    <p:sldId id="287" r:id="rId16"/>
    <p:sldId id="299" r:id="rId17"/>
    <p:sldId id="298" r:id="rId18"/>
    <p:sldId id="300" r:id="rId19"/>
    <p:sldId id="302" r:id="rId20"/>
    <p:sldId id="26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774"/>
    <a:srgbClr val="417087"/>
    <a:srgbClr val="B6C4CC"/>
    <a:srgbClr val="B4BDC6"/>
    <a:srgbClr val="FFFFFF"/>
    <a:srgbClr val="052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8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43A4F-567D-4F7C-942E-028A75CA9E8A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660D8-7BF7-4AAF-8061-172769AEA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47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2422525"/>
            <a:ext cx="10763250" cy="1006475"/>
          </a:xfrm>
        </p:spPr>
        <p:txBody>
          <a:bodyPr anchor="ctr">
            <a:noAutofit/>
          </a:bodyPr>
          <a:lstStyle>
            <a:lvl1pPr algn="l">
              <a:defRPr sz="45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6" y="3535363"/>
            <a:ext cx="10763249" cy="100647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E828E7-5E5C-81DB-A441-8DC6462A33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96437" y="137577"/>
            <a:ext cx="2476471" cy="346611"/>
          </a:xfrm>
        </p:spPr>
        <p:txBody>
          <a:bodyPr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 sz="1200">
                <a:solidFill>
                  <a:schemeClr val="bg1"/>
                </a:solidFill>
              </a:defRPr>
            </a:lvl2pPr>
            <a:lvl3pPr marL="533400" indent="0">
              <a:buNone/>
              <a:defRPr sz="1100">
                <a:solidFill>
                  <a:schemeClr val="bg1"/>
                </a:solidFill>
              </a:defRPr>
            </a:lvl3pPr>
            <a:lvl4pPr marL="808038" indent="0">
              <a:buNone/>
              <a:defRPr sz="1050">
                <a:solidFill>
                  <a:schemeClr val="bg1"/>
                </a:solidFill>
              </a:defRPr>
            </a:lvl4pPr>
            <a:lvl5pPr marL="1074737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3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1단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3" y="905164"/>
            <a:ext cx="10763250" cy="801420"/>
          </a:xfrm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4" y="1947863"/>
            <a:ext cx="10763250" cy="4038455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6D03C7-EC0B-CD08-3B9C-A8E5D9EF8FA1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94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(2단계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3" y="905164"/>
            <a:ext cx="10763250" cy="801420"/>
          </a:xfrm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3" y="1547813"/>
            <a:ext cx="5381628" cy="4038455"/>
          </a:xfrm>
        </p:spPr>
        <p:txBody>
          <a:bodyPr anchor="t">
            <a:noAutofit/>
          </a:bodyPr>
          <a:lstStyle>
            <a:lvl1pPr marL="0" indent="0" algn="l">
              <a:lnSpc>
                <a:spcPct val="250000"/>
              </a:lnSpc>
              <a:buNone/>
              <a:defRPr sz="24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718BBD-845E-4588-6849-0C0F5C4981F8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62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1E2873C5-8D51-2455-6A65-6932A006D443}"/>
              </a:ext>
            </a:extLst>
          </p:cNvPr>
          <p:cNvPicPr/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5EFE7AD-B0C9-5D02-2D1C-643C8261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2453481"/>
            <a:ext cx="10639425" cy="944562"/>
          </a:xfrm>
        </p:spPr>
        <p:txBody>
          <a:bodyPr anchor="ctr">
            <a:noAutofit/>
          </a:bodyPr>
          <a:lstStyle>
            <a:lvl1pPr>
              <a:defRPr sz="4000"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1ABC4-5D8A-8B7C-31B4-B2A942E5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374" y="3538935"/>
            <a:ext cx="10639424" cy="9445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8" name="그림 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5B81481F-3070-93B6-5B5A-C87F67DDA6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(3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CC735-8355-23AC-925F-3EF26963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4CA-332E-9160-CC44-1FBE2AC4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1pPr>
            <a:lvl2pPr marL="533400" indent="-266700">
              <a:buFont typeface="Wingdings" panose="05000000000000000000" pitchFamily="2" charset="2"/>
              <a:buChar char="l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2pPr>
            <a:lvl3pPr marL="812800" indent="-279400">
              <a:buFont typeface="Wingdings" panose="05000000000000000000" pitchFamily="2" charset="2"/>
              <a:buChar char="§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3pPr>
            <a:lvl4pPr marL="1074738" indent="-266700">
              <a:buFont typeface="Arial" panose="020B0604020202020204" pitchFamily="34" charset="0"/>
              <a:buChar char="•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4pPr>
            <a:lvl5pPr marL="1257300" indent="-182563">
              <a:buFont typeface="Noto Sans KR Medium" panose="020B0200000000000000" pitchFamily="50" charset="-127"/>
              <a:buChar char="-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794EDFB-A0E9-2469-F319-E6BC5ACBC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24" y="0"/>
            <a:ext cx="8715375" cy="317082"/>
          </a:xfrm>
        </p:spPr>
        <p:txBody>
          <a:bodyPr tIns="0" rIns="144000" anchor="b"/>
          <a:lstStyle>
            <a:lvl1pPr marL="0" indent="0" algn="r">
              <a:buNone/>
              <a:defRPr sz="13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2pPr>
            <a:lvl3pPr marL="5334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3pPr>
            <a:lvl4pPr marL="808038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4pPr>
            <a:lvl5pPr marL="1074737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D9D7FEA-D88F-7594-48D8-A1389793B0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4" y="317082"/>
            <a:ext cx="8715375" cy="263941"/>
          </a:xfrm>
        </p:spPr>
        <p:txBody>
          <a:bodyPr rIns="144000" anchor="ctr"/>
          <a:lstStyle>
            <a:lvl1pPr marL="0" indent="0" algn="r">
              <a:buNone/>
              <a:defRPr sz="1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2pPr>
            <a:lvl3pPr marL="5334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3pPr>
            <a:lvl4pPr marL="808038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4pPr>
            <a:lvl5pPr marL="1074737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71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(2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CC735-8355-23AC-925F-3EF26963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500"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4CA-332E-9160-CC44-1FBE2AC4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1pPr>
            <a:lvl2pPr marL="533400" indent="-266700">
              <a:buFont typeface="Wingdings" panose="05000000000000000000" pitchFamily="2" charset="2"/>
              <a:buChar char="l"/>
              <a:defRPr sz="16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2pPr>
            <a:lvl3pPr marL="812800" indent="-279400">
              <a:buFont typeface="Wingdings" panose="05000000000000000000" pitchFamily="2" charset="2"/>
              <a:buChar char="§"/>
              <a:defRPr sz="14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3pPr>
            <a:lvl4pPr marL="1074738" indent="-266700">
              <a:buFont typeface="Arial" panose="020B0604020202020204" pitchFamily="34" charset="0"/>
              <a:buChar char="•"/>
              <a:defRPr sz="12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4pPr>
            <a:lvl5pPr marL="1257300" indent="-182563">
              <a:buFont typeface="Noto Sans KR Medium" panose="020B0200000000000000" pitchFamily="50" charset="-127"/>
              <a:buChar char="-"/>
              <a:defRPr sz="12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794EDFB-A0E9-2469-F319-E6BC5ACBC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24" y="0"/>
            <a:ext cx="8715375" cy="317082"/>
          </a:xfrm>
        </p:spPr>
        <p:txBody>
          <a:bodyPr tIns="0" rIns="144000" anchor="b"/>
          <a:lstStyle>
            <a:lvl1pPr marL="0" indent="0" algn="r">
              <a:buNone/>
              <a:defRPr sz="13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ExtraBold" panose="02000903000000020004" pitchFamily="50" charset="-127"/>
              </a:defRPr>
            </a:lvl1pPr>
            <a:lvl2pPr marL="2667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2pPr>
            <a:lvl3pPr marL="5334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3pPr>
            <a:lvl4pPr marL="808038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4pPr>
            <a:lvl5pPr marL="1074737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D9D7FEA-D88F-7594-48D8-A1389793B0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4" y="317082"/>
            <a:ext cx="8715375" cy="263941"/>
          </a:xfrm>
        </p:spPr>
        <p:txBody>
          <a:bodyPr rIns="144000" anchor="ctr"/>
          <a:lstStyle>
            <a:lvl1pPr marL="0" indent="0" algn="r">
              <a:buNone/>
              <a:defRPr sz="1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2pPr>
            <a:lvl3pPr marL="5334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3pPr>
            <a:lvl4pPr marL="808038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4pPr>
            <a:lvl5pPr marL="1074737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87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1CCA6-8F8F-FBA0-35F1-8ECB59AC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0371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57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326653-91BA-F6D7-8B4C-FA453A079E25}"/>
              </a:ext>
            </a:extLst>
          </p:cNvPr>
          <p:cNvSpPr txBox="1"/>
          <p:nvPr userDrawn="1"/>
        </p:nvSpPr>
        <p:spPr>
          <a:xfrm>
            <a:off x="638355" y="2644170"/>
            <a:ext cx="32448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5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Thank you</a:t>
            </a:r>
            <a:endParaRPr lang="ko-KR" altLang="en-US" sz="45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Pretendard Black" panose="02000A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208BD-0B1B-D8FC-257B-EDD184650B26}"/>
              </a:ext>
            </a:extLst>
          </p:cNvPr>
          <p:cNvSpPr txBox="1"/>
          <p:nvPr userDrawn="1"/>
        </p:nvSpPr>
        <p:spPr>
          <a:xfrm>
            <a:off x="723900" y="3523889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www.lumir.space</a:t>
            </a:r>
            <a:endParaRPr lang="ko-KR" altLang="en-US" sz="2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914FB8B-55F0-602F-24D2-C4D0360A7C77}"/>
              </a:ext>
            </a:extLst>
          </p:cNvPr>
          <p:cNvCxnSpPr/>
          <p:nvPr userDrawn="1"/>
        </p:nvCxnSpPr>
        <p:spPr>
          <a:xfrm>
            <a:off x="723900" y="3476444"/>
            <a:ext cx="2933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65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03FBDAC-0E5D-13E5-8FE1-352453A33B79}"/>
              </a:ext>
            </a:extLst>
          </p:cNvPr>
          <p:cNvPicPr/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00"/>
          <a:stretch/>
        </p:blipFill>
        <p:spPr>
          <a:xfrm>
            <a:off x="0" y="-1"/>
            <a:ext cx="12192000" cy="581025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1FB975-E64A-F8F4-D28E-8C61BEFC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99" y="681037"/>
            <a:ext cx="11252200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80D7C-1A37-7D53-0505-3DEDB0B71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899" y="1362075"/>
            <a:ext cx="11252200" cy="5118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FA50B-56D4-5716-405E-E3CDE7FE18BE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tx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0" name="그림 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151025B8-2DD5-B751-9936-1116B8E285D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17717D-3CDF-3EA5-F4DC-BDC85443B85F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tx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21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0" r:id="rId5"/>
    <p:sldLayoutId id="2147483658" r:id="rId6"/>
    <p:sldLayoutId id="2147483654" r:id="rId7"/>
    <p:sldLayoutId id="2147483655" r:id="rId8"/>
    <p:sldLayoutId id="2147483659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Noto Sans CJK KR Black" panose="020B0A00000000000000" pitchFamily="34" charset="-127"/>
          <a:ea typeface="Noto Sans CJK KR Black" panose="020B0A00000000000000" pitchFamily="34" charset="-127"/>
          <a:cs typeface="Pretendard ExtraBold" panose="02000903000000020004" pitchFamily="50" charset="-127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Clr>
          <a:srgbClr val="002060"/>
        </a:buClr>
        <a:buFont typeface="Pretendard Medium" panose="02000603000000020004" pitchFamily="50" charset="-127"/>
        <a:buChar char="■"/>
        <a:defRPr sz="20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1pPr>
      <a:lvl2pPr marL="533400" indent="-2667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□"/>
        <a:defRPr sz="18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2pPr>
      <a:lvl3pPr marL="812800" indent="-2794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●"/>
        <a:defRPr sz="16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3pPr>
      <a:lvl4pPr marL="1074738" indent="-2667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○"/>
        <a:defRPr sz="14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4pPr>
      <a:lvl5pPr marL="1257300" indent="-182563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◦"/>
        <a:defRPr sz="14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DE54-2301-BD0E-D3D2-6B29F4838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업무성과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11F374-01A6-B000-E152-B53D92FA97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기술 </a:t>
            </a:r>
            <a:r>
              <a:rPr lang="en-US" altLang="ko-KR" dirty="0"/>
              <a:t>7</a:t>
            </a:r>
            <a:r>
              <a:rPr lang="ko-KR" altLang="en-US" dirty="0"/>
              <a:t>부 김민수 연구원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FD9E3-0796-233E-348D-665FCC02B0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문서번호 </a:t>
            </a:r>
            <a:r>
              <a:rPr lang="en-US" altLang="ko-KR" dirty="0" err="1"/>
              <a:t>xxxx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4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아키텍처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모놀리식</a:t>
            </a:r>
            <a:r>
              <a:rPr lang="ko-KR" altLang="en-US" dirty="0"/>
              <a:t> 아키텍처 </a:t>
            </a:r>
            <a:r>
              <a:rPr lang="en-US" altLang="ko-KR" dirty="0"/>
              <a:t>(Monolithic Architecture)</a:t>
            </a:r>
          </a:p>
          <a:p>
            <a:pPr lvl="1"/>
            <a:r>
              <a:rPr lang="ko-KR" altLang="en-US" dirty="0"/>
              <a:t>일관된 개발 환경으로 빠른 개발 및 배포 촉진</a:t>
            </a:r>
            <a:endParaRPr lang="en-US" altLang="ko-KR" dirty="0"/>
          </a:p>
          <a:p>
            <a:pPr lvl="1"/>
            <a:r>
              <a:rPr lang="ko-KR" altLang="en-US" dirty="0"/>
              <a:t>단일 언어</a:t>
            </a:r>
            <a:r>
              <a:rPr lang="en-US" altLang="ko-KR" dirty="0"/>
              <a:t>(Node.js) </a:t>
            </a:r>
            <a:r>
              <a:rPr lang="ko-KR" altLang="en-US" dirty="0"/>
              <a:t>및 프레임워크</a:t>
            </a:r>
            <a:r>
              <a:rPr lang="en-US" altLang="ko-KR" dirty="0"/>
              <a:t>(Express)</a:t>
            </a:r>
            <a:r>
              <a:rPr lang="ko-KR" altLang="en-US" dirty="0"/>
              <a:t>를 통한 효율적 관리</a:t>
            </a:r>
            <a:endParaRPr lang="en-US" altLang="ko-KR" dirty="0"/>
          </a:p>
          <a:p>
            <a:pPr lvl="1"/>
            <a:r>
              <a:rPr lang="en-US" altLang="ko-KR" dirty="0"/>
              <a:t>MongoDB </a:t>
            </a:r>
            <a:r>
              <a:rPr lang="ko-KR" altLang="en-US" dirty="0"/>
              <a:t>사용으로 유연한 데이터베이스 솔루션 제공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en-US" altLang="ko-KR" dirty="0"/>
              <a:t>Node.js, Express, MongoDB:</a:t>
            </a:r>
          </a:p>
          <a:p>
            <a:pPr lvl="1"/>
            <a:r>
              <a:rPr lang="ko-KR" altLang="en-US" dirty="0"/>
              <a:t>강력한 </a:t>
            </a:r>
            <a:r>
              <a:rPr lang="en-US" altLang="ko-KR" dirty="0"/>
              <a:t>JavaScript </a:t>
            </a:r>
            <a:r>
              <a:rPr lang="ko-KR" altLang="en-US" dirty="0"/>
              <a:t>생태계를 활용한 </a:t>
            </a:r>
            <a:r>
              <a:rPr lang="ko-KR" altLang="en-US" dirty="0" err="1"/>
              <a:t>백엔드</a:t>
            </a:r>
            <a:r>
              <a:rPr lang="ko-KR" altLang="en-US" dirty="0"/>
              <a:t> 솔루션</a:t>
            </a:r>
            <a:endParaRPr lang="en-US" altLang="ko-KR" dirty="0"/>
          </a:p>
          <a:p>
            <a:pPr lvl="1"/>
            <a:r>
              <a:rPr lang="en-US" altLang="ko-KR" dirty="0"/>
              <a:t>MongoDB</a:t>
            </a:r>
            <a:r>
              <a:rPr lang="ko-KR" altLang="en-US" dirty="0"/>
              <a:t>의 문서 지향적 특성으로 구조적 유연성 확보</a:t>
            </a:r>
            <a:endParaRPr lang="en-US" altLang="ko-KR" dirty="0"/>
          </a:p>
          <a:p>
            <a:pPr lvl="1"/>
            <a:r>
              <a:rPr lang="en-US" altLang="ko-KR" dirty="0"/>
              <a:t>Express </a:t>
            </a:r>
            <a:r>
              <a:rPr lang="ko-KR" altLang="en-US" dirty="0"/>
              <a:t>프레임워크로 미들웨어를 통한 요청 처리 간소화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/>
              <a:t>아키텍처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52E08B-2B3C-CE20-10FE-B9EB23ADA306}"/>
              </a:ext>
            </a:extLst>
          </p:cNvPr>
          <p:cNvGrpSpPr/>
          <p:nvPr/>
        </p:nvGrpSpPr>
        <p:grpSpPr>
          <a:xfrm>
            <a:off x="7510131" y="2638697"/>
            <a:ext cx="3900138" cy="3926731"/>
            <a:chOff x="7510131" y="2638697"/>
            <a:chExt cx="3900138" cy="392673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E1D1526-2A34-1C7C-0E3E-BF440C7E9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0131" y="2638697"/>
              <a:ext cx="3900138" cy="33632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1E3425-1E69-5460-C2F0-4825A262F3CF}"/>
                </a:ext>
              </a:extLst>
            </p:cNvPr>
            <p:cNvSpPr txBox="1"/>
            <p:nvPr/>
          </p:nvSpPr>
          <p:spPr>
            <a:xfrm>
              <a:off x="8606395" y="6042208"/>
              <a:ext cx="17076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/>
                <a:t>모놀리식</a:t>
              </a:r>
              <a:r>
                <a:rPr lang="ko-KR" altLang="en-US" sz="1400" dirty="0"/>
                <a:t> 아키텍처 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646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665077"/>
            <a:ext cx="11252200" cy="581025"/>
          </a:xfrm>
        </p:spPr>
        <p:txBody>
          <a:bodyPr/>
          <a:lstStyle/>
          <a:p>
            <a:r>
              <a:rPr lang="ko-KR" altLang="en-US" dirty="0"/>
              <a:t>데이터베이스 모델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9EA6EE9-B932-F561-C3BD-1150F3108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640" y="1278022"/>
            <a:ext cx="5427186" cy="5294816"/>
          </a:xfrm>
          <a:ln>
            <a:solidFill>
              <a:schemeClr val="tx1"/>
            </a:solidFill>
          </a:ln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세부 구성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C5D6B1-94BA-B071-CAB0-634CCC3A02D3}"/>
              </a:ext>
            </a:extLst>
          </p:cNvPr>
          <p:cNvSpPr/>
          <p:nvPr/>
        </p:nvSpPr>
        <p:spPr>
          <a:xfrm>
            <a:off x="5060589" y="1278021"/>
            <a:ext cx="1883121" cy="5294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63959-8F7F-B1CF-DAA6-EBA867BAA201}"/>
              </a:ext>
            </a:extLst>
          </p:cNvPr>
          <p:cNvSpPr txBox="1"/>
          <p:nvPr/>
        </p:nvSpPr>
        <p:spPr>
          <a:xfrm>
            <a:off x="7218532" y="2425551"/>
            <a:ext cx="437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NoSQL </a:t>
            </a:r>
            <a:r>
              <a:rPr lang="ko-KR" altLang="en-US" dirty="0"/>
              <a:t>인 </a:t>
            </a:r>
            <a:r>
              <a:rPr lang="en-US" altLang="ko-KR" dirty="0"/>
              <a:t>MongoDB</a:t>
            </a:r>
            <a:r>
              <a:rPr lang="ko-KR" altLang="en-US" dirty="0"/>
              <a:t>를 이용하여 모델링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519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엔드 포인트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세부 구성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B5A6BF0-6607-EBAC-8D78-0A88972B5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484"/>
          <a:stretch/>
        </p:blipFill>
        <p:spPr>
          <a:xfrm>
            <a:off x="365070" y="1512308"/>
            <a:ext cx="5039849" cy="48245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99924C5-D477-A4E1-6563-FD48D7014BBE}"/>
              </a:ext>
            </a:extLst>
          </p:cNvPr>
          <p:cNvSpPr/>
          <p:nvPr/>
        </p:nvSpPr>
        <p:spPr>
          <a:xfrm>
            <a:off x="452673" y="1790913"/>
            <a:ext cx="688064" cy="2337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42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C686E-813A-2E86-DE7F-6E0DCBA43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시퀀스 </a:t>
            </a:r>
            <a:r>
              <a:rPr lang="en-US" altLang="ko-KR" dirty="0"/>
              <a:t>· </a:t>
            </a:r>
            <a:r>
              <a:rPr lang="ko-KR" altLang="en-US" dirty="0"/>
              <a:t>상태 다이어그램</a:t>
            </a:r>
            <a:endParaRPr lang="en-US" altLang="ko-KR" dirty="0"/>
          </a:p>
          <a:p>
            <a:r>
              <a:rPr lang="ko-KR" altLang="en-US" dirty="0"/>
              <a:t>테스트 및 커버리지</a:t>
            </a:r>
          </a:p>
        </p:txBody>
      </p:sp>
    </p:spTree>
    <p:extLst>
      <p:ext uri="{BB962C8B-B14F-4D97-AF65-F5344CB8AC3E}">
        <p14:creationId xmlns:p14="http://schemas.microsoft.com/office/powerpoint/2010/main" val="171577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채용 프로세스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4-1 </a:t>
            </a:r>
            <a:r>
              <a:rPr lang="ko-KR" altLang="en-US" dirty="0"/>
              <a:t>시퀀스 </a:t>
            </a:r>
            <a:r>
              <a:rPr lang="en-US" altLang="ko-KR" dirty="0"/>
              <a:t>·</a:t>
            </a:r>
            <a:r>
              <a:rPr lang="ko-KR" altLang="en-US" dirty="0"/>
              <a:t> 상태 다이어그램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46F4F5B-4791-2C31-C894-4C39D4715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52" y="1262062"/>
            <a:ext cx="3191080" cy="50879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52BC9D8-D71D-7BD0-D3DF-00AC466B1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859" y="1262062"/>
            <a:ext cx="4686291" cy="50981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01C924-EDD8-6FFE-E467-6A7DBD5AA18B}"/>
              </a:ext>
            </a:extLst>
          </p:cNvPr>
          <p:cNvSpPr txBox="1"/>
          <p:nvPr/>
        </p:nvSpPr>
        <p:spPr>
          <a:xfrm>
            <a:off x="4015832" y="6042208"/>
            <a:ext cx="1678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시퀀스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315B8-4437-FD67-AA2D-06246EEC8A77}"/>
              </a:ext>
            </a:extLst>
          </p:cNvPr>
          <p:cNvSpPr txBox="1"/>
          <p:nvPr/>
        </p:nvSpPr>
        <p:spPr>
          <a:xfrm>
            <a:off x="10589150" y="6042208"/>
            <a:ext cx="1515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상태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772745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및 커버리지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/>
              <a:t>테스트 및 커버리지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D86BAA-BA84-FA3E-2DED-0C2B63B0A6A7}"/>
              </a:ext>
            </a:extLst>
          </p:cNvPr>
          <p:cNvSpPr txBox="1"/>
          <p:nvPr/>
        </p:nvSpPr>
        <p:spPr>
          <a:xfrm>
            <a:off x="201752" y="172015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단위 테스트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F8A1A2-6EF5-785B-136C-C5A6D202EA2A}"/>
              </a:ext>
            </a:extLst>
          </p:cNvPr>
          <p:cNvSpPr txBox="1"/>
          <p:nvPr/>
        </p:nvSpPr>
        <p:spPr>
          <a:xfrm>
            <a:off x="201752" y="386582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통합 테스트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24B65A-A35A-C240-07B9-F5D5D24C40F0}"/>
              </a:ext>
            </a:extLst>
          </p:cNvPr>
          <p:cNvSpPr txBox="1"/>
          <p:nvPr/>
        </p:nvSpPr>
        <p:spPr>
          <a:xfrm>
            <a:off x="8553272" y="1720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코드캡쳐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EFACE7-EE2A-607A-CF5C-512BE6C076C5}"/>
              </a:ext>
            </a:extLst>
          </p:cNvPr>
          <p:cNvSpPr txBox="1"/>
          <p:nvPr/>
        </p:nvSpPr>
        <p:spPr>
          <a:xfrm>
            <a:off x="8553272" y="38658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코드캡쳐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740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및 커버리지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4-3 </a:t>
            </a:r>
            <a:r>
              <a:rPr lang="ko-KR" altLang="en-US" dirty="0" err="1"/>
              <a:t>유즈</a:t>
            </a:r>
            <a:r>
              <a:rPr lang="ko-KR" altLang="en-US" dirty="0"/>
              <a:t> 케이스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BBC91D-88A8-637A-BB76-B264E9FDA47C}"/>
              </a:ext>
            </a:extLst>
          </p:cNvPr>
          <p:cNvSpPr txBox="1"/>
          <p:nvPr/>
        </p:nvSpPr>
        <p:spPr>
          <a:xfrm>
            <a:off x="7993595" y="2094626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 커버리지 평균 </a:t>
            </a:r>
            <a:r>
              <a:rPr lang="en-US" altLang="ko-KR" dirty="0"/>
              <a:t>85% </a:t>
            </a:r>
            <a:r>
              <a:rPr lang="ko-KR" altLang="en-US" dirty="0"/>
              <a:t>이상 </a:t>
            </a:r>
            <a:r>
              <a:rPr lang="en-US" altLang="ko-KR" dirty="0"/>
              <a:t>~~~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D458D56-970E-13BC-2663-81E1C51B1542}"/>
              </a:ext>
            </a:extLst>
          </p:cNvPr>
          <p:cNvGrpSpPr/>
          <p:nvPr/>
        </p:nvGrpSpPr>
        <p:grpSpPr>
          <a:xfrm>
            <a:off x="247547" y="1904823"/>
            <a:ext cx="7471954" cy="3829435"/>
            <a:chOff x="2700692" y="2216900"/>
            <a:chExt cx="7471954" cy="382943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487685C-57A2-DF81-7673-C7F08B1B4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" t="39338" r="190" b="43012"/>
            <a:stretch/>
          </p:blipFill>
          <p:spPr>
            <a:xfrm>
              <a:off x="2700692" y="3558020"/>
              <a:ext cx="7454536" cy="1210492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2CFDA64-EAA1-26EA-6136-61ADE3278D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0444"/>
            <a:stretch/>
          </p:blipFill>
          <p:spPr>
            <a:xfrm>
              <a:off x="2703105" y="2216900"/>
              <a:ext cx="7469541" cy="134112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8FB4E80-0894-8B83-7754-024F777BD4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1437" b="9931"/>
            <a:stretch/>
          </p:blipFill>
          <p:spPr>
            <a:xfrm>
              <a:off x="2703105" y="4768512"/>
              <a:ext cx="7469541" cy="1277823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6BC69C-0593-4F19-18C1-6A061367E868}"/>
              </a:ext>
            </a:extLst>
          </p:cNvPr>
          <p:cNvSpPr/>
          <p:nvPr/>
        </p:nvSpPr>
        <p:spPr>
          <a:xfrm>
            <a:off x="3548094" y="1893628"/>
            <a:ext cx="2547905" cy="3914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573D5F-0F29-9128-5F61-BEEED2B50B59}"/>
              </a:ext>
            </a:extLst>
          </p:cNvPr>
          <p:cNvSpPr/>
          <p:nvPr/>
        </p:nvSpPr>
        <p:spPr>
          <a:xfrm>
            <a:off x="247547" y="1893629"/>
            <a:ext cx="2022296" cy="3914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56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SARDIP</a:t>
            </a:r>
            <a:r>
              <a:rPr lang="ko-KR" altLang="en-US" dirty="0"/>
              <a:t> 담당 업무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C686E-813A-2E86-DE7F-6E0DCBA43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SARDIP </a:t>
            </a:r>
            <a:r>
              <a:rPr lang="ko-KR" altLang="en-US" dirty="0"/>
              <a:t>개요</a:t>
            </a:r>
            <a:endParaRPr lang="en-US" altLang="ko-KR" dirty="0"/>
          </a:p>
          <a:p>
            <a:r>
              <a:rPr lang="en-US" altLang="ko-KR" dirty="0"/>
              <a:t>SARDIP</a:t>
            </a:r>
            <a:r>
              <a:rPr lang="ko-KR" altLang="en-US" dirty="0"/>
              <a:t> </a:t>
            </a:r>
            <a:r>
              <a:rPr lang="en-US" altLang="ko-KR" dirty="0"/>
              <a:t>WEB GIS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4911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SARDIP </a:t>
            </a:r>
            <a:r>
              <a:rPr lang="ko-KR" altLang="en-US" dirty="0"/>
              <a:t>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05. SARDIP </a:t>
            </a:r>
            <a:r>
              <a:rPr lang="ko-KR" altLang="en-US" dirty="0"/>
              <a:t>계획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4-3 </a:t>
            </a:r>
            <a:r>
              <a:rPr lang="ko-KR" altLang="en-US" dirty="0" err="1"/>
              <a:t>유즈</a:t>
            </a:r>
            <a:r>
              <a:rPr lang="ko-KR" altLang="en-US" dirty="0"/>
              <a:t> 케이스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AF69B0-9FE0-B320-E936-25BD8B32EA7D}"/>
              </a:ext>
            </a:extLst>
          </p:cNvPr>
          <p:cNvSpPr txBox="1"/>
          <p:nvPr/>
        </p:nvSpPr>
        <p:spPr>
          <a:xfrm>
            <a:off x="634386" y="1362076"/>
            <a:ext cx="10681253" cy="231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SAR Data and Image Processor(SARDIP)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루미르에서</a:t>
            </a: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개발하는 </a:t>
            </a:r>
            <a:r>
              <a:rPr lang="en-US" altLang="ko-KR" sz="1600" dirty="0">
                <a:solidFill>
                  <a:srgbClr val="0070C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SAR </a:t>
            </a:r>
            <a:r>
              <a:rPr lang="ko-KR" altLang="en-US" sz="1600" dirty="0">
                <a:solidFill>
                  <a:srgbClr val="0070C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신호 및 영상처리 소프트웨어</a:t>
            </a: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로서</a:t>
            </a:r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자체 설계</a:t>
            </a:r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제작한 </a:t>
            </a:r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SAR </a:t>
            </a: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위성</a:t>
            </a:r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(Lumir-X)</a:t>
            </a: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과 타 위성의 데이터를 처리할 수 있는 기능을 가진 </a:t>
            </a:r>
            <a:r>
              <a:rPr lang="ko-KR" altLang="en-US" sz="16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클라우드 기반 컴퓨팅 </a:t>
            </a:r>
            <a:r>
              <a:rPr lang="en-US" altLang="ko-KR" sz="16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SW + </a:t>
            </a:r>
            <a:r>
              <a:rPr lang="ko-KR" altLang="en-US" sz="1600" dirty="0">
                <a:solidFill>
                  <a:srgbClr val="0070C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웹 서비스 </a:t>
            </a:r>
            <a:r>
              <a:rPr lang="ko-KR" altLang="en-US" sz="1600" dirty="0">
                <a:solidFill>
                  <a:srgbClr val="0070C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플랫폼</a:t>
            </a:r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클라우드 컴퓨팅을 통해 최적의 시간에 </a:t>
            </a:r>
            <a:r>
              <a:rPr lang="ko-KR" altLang="en-US" sz="1600" dirty="0">
                <a:solidFill>
                  <a:srgbClr val="0070C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대용량의 데이터를 처리</a:t>
            </a: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하고 영상을 생성하여 사용자에게 제공</a:t>
            </a:r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사용자는 </a:t>
            </a:r>
            <a:r>
              <a:rPr lang="ko-KR" altLang="en-US" sz="1600" dirty="0">
                <a:solidFill>
                  <a:srgbClr val="0070C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웹을 통해 </a:t>
            </a:r>
            <a:r>
              <a:rPr lang="ko-KR" altLang="en-US" sz="16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데이터를 검색하고 </a:t>
            </a:r>
            <a:r>
              <a:rPr lang="ko-KR" altLang="en-US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영상 및 정보를 받을 수 있음</a:t>
            </a:r>
            <a:r>
              <a:rPr lang="en-US" altLang="ko-KR" sz="16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BB6E1F2-6C76-9C8F-EDEF-8AE8C268F45E}"/>
              </a:ext>
            </a:extLst>
          </p:cNvPr>
          <p:cNvGrpSpPr/>
          <p:nvPr/>
        </p:nvGrpSpPr>
        <p:grpSpPr>
          <a:xfrm>
            <a:off x="634386" y="3774070"/>
            <a:ext cx="10845740" cy="2632559"/>
            <a:chOff x="673711" y="3429000"/>
            <a:chExt cx="10845740" cy="263255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95B2B7-A61F-9E4C-6A99-81526487B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711" y="3429000"/>
              <a:ext cx="10845740" cy="202178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47EE57-F93C-9B97-C3D3-391B9E7573FD}"/>
                </a:ext>
              </a:extLst>
            </p:cNvPr>
            <p:cNvSpPr txBox="1"/>
            <p:nvPr/>
          </p:nvSpPr>
          <p:spPr>
            <a:xfrm>
              <a:off x="5355252" y="5753782"/>
              <a:ext cx="14814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SARDIP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처리과정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8710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SARDIP WEB-GIS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05. SARDIP </a:t>
            </a:r>
            <a:r>
              <a:rPr lang="ko-KR" altLang="en-US" dirty="0"/>
              <a:t>계획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4-3 </a:t>
            </a:r>
            <a:r>
              <a:rPr lang="ko-KR" altLang="en-US" dirty="0" err="1"/>
              <a:t>유즈</a:t>
            </a:r>
            <a:r>
              <a:rPr lang="ko-KR" altLang="en-US" dirty="0"/>
              <a:t> 케이스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C5329B2-B134-D25B-08B5-297CBF31D2BF}"/>
              </a:ext>
            </a:extLst>
          </p:cNvPr>
          <p:cNvGrpSpPr/>
          <p:nvPr/>
        </p:nvGrpSpPr>
        <p:grpSpPr>
          <a:xfrm>
            <a:off x="72427" y="1857186"/>
            <a:ext cx="12192000" cy="3956835"/>
            <a:chOff x="72427" y="1362076"/>
            <a:chExt cx="12192000" cy="395683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069987F-4866-CF0F-746E-0B4D3D618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27" y="1362076"/>
              <a:ext cx="12192000" cy="391673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E38B6F8-07ED-0DEC-AA96-7B1FC96ACA8B}"/>
                </a:ext>
              </a:extLst>
            </p:cNvPr>
            <p:cNvSpPr/>
            <p:nvPr/>
          </p:nvSpPr>
          <p:spPr>
            <a:xfrm>
              <a:off x="72428" y="1539088"/>
              <a:ext cx="2227153" cy="37798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3BA3E3-0CC1-A1F1-D7F1-AE07D36D9B16}"/>
                </a:ext>
              </a:extLst>
            </p:cNvPr>
            <p:cNvSpPr/>
            <p:nvPr/>
          </p:nvSpPr>
          <p:spPr>
            <a:xfrm>
              <a:off x="2417275" y="1539089"/>
              <a:ext cx="9702298" cy="37798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D5B7F64-16BC-A0B5-98B2-8CD1309403DD}"/>
              </a:ext>
            </a:extLst>
          </p:cNvPr>
          <p:cNvSpPr txBox="1"/>
          <p:nvPr/>
        </p:nvSpPr>
        <p:spPr>
          <a:xfrm>
            <a:off x="624183" y="5807631"/>
            <a:ext cx="11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Frontend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0C6F80-8650-7EF5-E663-68744784EC28}"/>
              </a:ext>
            </a:extLst>
          </p:cNvPr>
          <p:cNvSpPr txBox="1"/>
          <p:nvPr/>
        </p:nvSpPr>
        <p:spPr>
          <a:xfrm>
            <a:off x="6740138" y="5807631"/>
            <a:ext cx="105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4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4C1B8-F0E8-A7F4-1EAD-A05CC8E7D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DA83B8-EEF5-CA67-8A3D-FA2FF9D5F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3" y="1773692"/>
            <a:ext cx="10763250" cy="4038455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  <a:endParaRPr lang="en-US" altLang="ko-KR" dirty="0"/>
          </a:p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  <a:endParaRPr lang="en-US" altLang="ko-KR" dirty="0"/>
          </a:p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  <a:endParaRPr lang="en-US" altLang="ko-KR" dirty="0"/>
          </a:p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  <a:endParaRPr lang="en-US" altLang="ko-KR" dirty="0"/>
          </a:p>
          <a:p>
            <a:r>
              <a:rPr lang="en-US" altLang="ko-KR" dirty="0"/>
              <a:t>05. SARDIP</a:t>
            </a:r>
            <a:r>
              <a:rPr lang="ko-KR" altLang="en-US" dirty="0"/>
              <a:t> 계획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9121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032E34-9937-AD9A-D4CF-075AFB7D19F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70559" y="5665573"/>
            <a:ext cx="4831772" cy="55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경기도 용인시 </a:t>
            </a:r>
            <a:r>
              <a:rPr lang="ko-KR" altLang="en-US" sz="1300" dirty="0" err="1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수지구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신수로 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767, 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분당수지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U-TOWER A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동 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1103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호</a:t>
            </a:r>
            <a:endParaRPr lang="en-US" altLang="ko-KR" sz="13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PHONE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 031-525-3800       </a:t>
            </a:r>
            <a:r>
              <a:rPr lang="en-US" altLang="ko-KR" sz="13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FAX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 031-525-3801</a:t>
            </a:r>
            <a:endParaRPr lang="ko-KR" altLang="en-US" sz="13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45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C686E-813A-2E86-DE7F-6E0DCBA43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진행 배경</a:t>
            </a:r>
          </a:p>
          <a:p>
            <a:r>
              <a:rPr lang="ko-KR" altLang="en-US" dirty="0"/>
              <a:t>프로젝트 개요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63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채용 과제</a:t>
            </a:r>
            <a:r>
              <a:rPr lang="en-US" altLang="ko-KR" dirty="0"/>
              <a:t>: </a:t>
            </a:r>
            <a:r>
              <a:rPr lang="ko-KR" altLang="en-US" dirty="0" err="1"/>
              <a:t>루미르가</a:t>
            </a:r>
            <a:r>
              <a:rPr lang="ko-KR" altLang="en-US" dirty="0"/>
              <a:t> 성장하며 </a:t>
            </a:r>
            <a:r>
              <a:rPr lang="ko-KR" altLang="en-US" dirty="0">
                <a:solidFill>
                  <a:srgbClr val="FF0000"/>
                </a:solidFill>
              </a:rPr>
              <a:t>증가하는 채용 요구</a:t>
            </a:r>
            <a:r>
              <a:rPr lang="ko-KR" altLang="en-US" dirty="0"/>
              <a:t>와 기존 프로세스 한계 인식</a:t>
            </a:r>
          </a:p>
          <a:p>
            <a:r>
              <a:rPr lang="ko-KR" altLang="en-US" dirty="0"/>
              <a:t>문제점</a:t>
            </a:r>
            <a:r>
              <a:rPr lang="en-US" altLang="ko-KR" dirty="0"/>
              <a:t>: </a:t>
            </a:r>
            <a:r>
              <a:rPr lang="ko-KR" altLang="en-US" dirty="0"/>
              <a:t>데이터 관리 복잡성</a:t>
            </a:r>
            <a:r>
              <a:rPr lang="en-US" altLang="ko-KR" dirty="0"/>
              <a:t>, </a:t>
            </a:r>
            <a:r>
              <a:rPr lang="ko-KR" altLang="en-US" dirty="0"/>
              <a:t>정보 전달 지연</a:t>
            </a:r>
            <a:r>
              <a:rPr lang="en-US" altLang="ko-KR" dirty="0"/>
              <a:t>, </a:t>
            </a:r>
            <a:r>
              <a:rPr lang="ko-KR" altLang="en-US" dirty="0"/>
              <a:t>일정 조정 비효율</a:t>
            </a:r>
          </a:p>
          <a:p>
            <a:r>
              <a:rPr lang="ko-KR" altLang="en-US" dirty="0"/>
              <a:t>해결책</a:t>
            </a:r>
            <a:r>
              <a:rPr lang="en-US" altLang="ko-KR" dirty="0"/>
              <a:t>: </a:t>
            </a:r>
            <a:r>
              <a:rPr lang="ko-KR" altLang="en-US" dirty="0"/>
              <a:t>전산화된 시스템으로 프로세스 신속성 및 투명성 제고</a:t>
            </a:r>
          </a:p>
          <a:p>
            <a:r>
              <a:rPr lang="ko-KR" altLang="en-US" dirty="0"/>
              <a:t>기대 효과</a:t>
            </a:r>
            <a:r>
              <a:rPr lang="en-US" altLang="ko-KR" dirty="0"/>
              <a:t>: </a:t>
            </a:r>
            <a:r>
              <a:rPr lang="ko-KR" altLang="en-US" dirty="0"/>
              <a:t>인사 관리 부담 감소</a:t>
            </a:r>
            <a:r>
              <a:rPr lang="en-US" altLang="ko-KR" dirty="0"/>
              <a:t>, </a:t>
            </a:r>
            <a:r>
              <a:rPr lang="ko-KR" altLang="en-US" dirty="0"/>
              <a:t>전체적인 채용 경쟁력 향상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프로젝트 진행 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85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전산화</a:t>
            </a:r>
            <a:r>
              <a:rPr lang="en-US" altLang="ko-KR" dirty="0"/>
              <a:t>: </a:t>
            </a:r>
            <a:r>
              <a:rPr lang="ko-KR" altLang="en-US" dirty="0"/>
              <a:t>인사 채용 프로세스의 효율적인 디지털 변환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자동화</a:t>
            </a:r>
            <a:r>
              <a:rPr lang="en-US" altLang="ko-KR" dirty="0"/>
              <a:t>: </a:t>
            </a:r>
            <a:r>
              <a:rPr lang="ko-KR" altLang="en-US" dirty="0"/>
              <a:t>채용 단계별 신속한 관리와 정확도 개선</a:t>
            </a:r>
            <a:endParaRPr lang="en-US" altLang="ko-KR" dirty="0"/>
          </a:p>
          <a:p>
            <a:r>
              <a:rPr lang="ko-KR" altLang="en-US" dirty="0"/>
              <a:t> 시간 절약</a:t>
            </a:r>
            <a:r>
              <a:rPr lang="en-US" altLang="ko-KR" dirty="0"/>
              <a:t>: </a:t>
            </a:r>
            <a:r>
              <a:rPr lang="ko-KR" altLang="en-US" dirty="0"/>
              <a:t>업무 프로세스 자동화로 경영지원팀의 업무 감소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사용자 경험</a:t>
            </a:r>
            <a:r>
              <a:rPr lang="en-US" altLang="ko-KR" dirty="0"/>
              <a:t>: </a:t>
            </a:r>
            <a:r>
              <a:rPr lang="ko-KR" altLang="en-US" dirty="0"/>
              <a:t>직관적 </a:t>
            </a:r>
            <a:r>
              <a:rPr lang="en-US" altLang="ko-KR" dirty="0"/>
              <a:t>UI</a:t>
            </a:r>
            <a:r>
              <a:rPr lang="ko-KR" altLang="en-US" dirty="0"/>
              <a:t>로 모든 사용자 접근성 및 만족도 향상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비용 절감</a:t>
            </a:r>
            <a:r>
              <a:rPr lang="en-US" altLang="ko-KR" dirty="0"/>
              <a:t>: </a:t>
            </a:r>
            <a:r>
              <a:rPr lang="ko-KR" altLang="en-US" dirty="0"/>
              <a:t>시스템 교육 비용 및 운영 비용 최소화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52E9BA-C2D6-7BFD-9A9E-C9A957EA3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904" y="3415384"/>
            <a:ext cx="5422861" cy="30647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18850F-92A0-B7A6-57D7-AD01B9C9AC4B}"/>
              </a:ext>
            </a:extLst>
          </p:cNvPr>
          <p:cNvSpPr txBox="1"/>
          <p:nvPr/>
        </p:nvSpPr>
        <p:spPr>
          <a:xfrm>
            <a:off x="8194765" y="6172398"/>
            <a:ext cx="3762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Lumir Recruiting Interview Manager (LRIM)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818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C686E-813A-2E86-DE7F-6E0DCBA43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 요구사항</a:t>
            </a:r>
            <a:endParaRPr lang="en-US" altLang="ko-KR" dirty="0"/>
          </a:p>
          <a:p>
            <a:r>
              <a:rPr lang="ko-KR" altLang="en-US" dirty="0"/>
              <a:t>시스템 요구사항</a:t>
            </a:r>
          </a:p>
        </p:txBody>
      </p:sp>
    </p:spTree>
    <p:extLst>
      <p:ext uri="{BB962C8B-B14F-4D97-AF65-F5344CB8AC3E}">
        <p14:creationId xmlns:p14="http://schemas.microsoft.com/office/powerpoint/2010/main" val="105321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프로세스 관리</a:t>
            </a:r>
            <a:r>
              <a:rPr lang="en-US" altLang="ko-KR" dirty="0"/>
              <a:t>: </a:t>
            </a:r>
            <a:r>
              <a:rPr lang="ko-KR" altLang="en-US" dirty="0"/>
              <a:t>채용 전체 프로세스를 일관되게 관리할 수 있어야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상호 작용</a:t>
            </a:r>
            <a:r>
              <a:rPr lang="en-US" altLang="ko-KR" dirty="0"/>
              <a:t>: </a:t>
            </a:r>
            <a:r>
              <a:rPr lang="ko-KR" altLang="en-US" dirty="0"/>
              <a:t>평가자가 평가서를 작성하거나 관리자 또는 지원자가 직접 파일을 업로드할 수 있어야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일정 관리</a:t>
            </a:r>
            <a:r>
              <a:rPr lang="en-US" altLang="ko-KR" dirty="0"/>
              <a:t>: </a:t>
            </a:r>
            <a:r>
              <a:rPr lang="ko-KR" altLang="en-US" dirty="0"/>
              <a:t>면접 가능 일정 설정과 조정이 용이해야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피드백 제공</a:t>
            </a:r>
            <a:r>
              <a:rPr lang="en-US" altLang="ko-KR" dirty="0"/>
              <a:t>: </a:t>
            </a:r>
            <a:r>
              <a:rPr lang="ko-KR" altLang="en-US" dirty="0"/>
              <a:t>평가 대상자의 성과 발표 일정을 지정할 수 있어야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통지</a:t>
            </a:r>
            <a:r>
              <a:rPr lang="en-US" altLang="ko-KR" dirty="0"/>
              <a:t>: </a:t>
            </a:r>
            <a:r>
              <a:rPr lang="ko-KR" altLang="en-US" dirty="0"/>
              <a:t>중요한 이벤트 발생 시 사용자에게 알림 제공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사용자 요구사항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21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알람 기능</a:t>
            </a:r>
            <a:r>
              <a:rPr lang="en-US" altLang="ko-KR" dirty="0"/>
              <a:t>: </a:t>
            </a:r>
            <a:r>
              <a:rPr lang="ko-KR" altLang="en-US" dirty="0"/>
              <a:t>평가서 등록 및 작성 시점에 자동 알람 발송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관리</a:t>
            </a:r>
            <a:r>
              <a:rPr lang="en-US" altLang="ko-KR" dirty="0"/>
              <a:t>: </a:t>
            </a:r>
            <a:r>
              <a:rPr lang="ko-KR" altLang="en-US" dirty="0"/>
              <a:t>평가서 및 보고서의 생성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업데이트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(CRUD) </a:t>
            </a:r>
            <a:r>
              <a:rPr lang="ko-KR" altLang="en-US" dirty="0"/>
              <a:t>기능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보고서 기능</a:t>
            </a:r>
            <a:r>
              <a:rPr lang="en-US" altLang="ko-KR" dirty="0"/>
              <a:t>: </a:t>
            </a:r>
            <a:r>
              <a:rPr lang="ko-KR" altLang="en-US" dirty="0"/>
              <a:t>작성 폼 제공</a:t>
            </a:r>
            <a:r>
              <a:rPr lang="en-US" altLang="ko-KR" dirty="0"/>
              <a:t>, pdf</a:t>
            </a:r>
            <a:r>
              <a:rPr lang="ko-KR" altLang="en-US" dirty="0"/>
              <a:t>문서화 변환</a:t>
            </a:r>
            <a:r>
              <a:rPr lang="en-US" altLang="ko-KR" dirty="0"/>
              <a:t>, </a:t>
            </a:r>
            <a:r>
              <a:rPr lang="ko-KR" altLang="en-US" dirty="0"/>
              <a:t>다운로드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권한 관리</a:t>
            </a:r>
            <a:r>
              <a:rPr lang="en-US" altLang="ko-KR" dirty="0"/>
              <a:t>: </a:t>
            </a:r>
            <a:r>
              <a:rPr lang="ko-KR" altLang="en-US" dirty="0"/>
              <a:t>관리자</a:t>
            </a:r>
            <a:r>
              <a:rPr lang="en-US" altLang="ko-KR" dirty="0"/>
              <a:t>, </a:t>
            </a:r>
            <a:r>
              <a:rPr lang="ko-KR" altLang="en-US" dirty="0"/>
              <a:t>면접관</a:t>
            </a:r>
            <a:r>
              <a:rPr lang="en-US" altLang="ko-KR" dirty="0"/>
              <a:t>, </a:t>
            </a:r>
            <a:r>
              <a:rPr lang="ko-KR" altLang="en-US" dirty="0"/>
              <a:t>평가자 각각에 맞는 사용자 인터페이스 제공</a:t>
            </a:r>
            <a:r>
              <a:rPr lang="en-US" altLang="ko-KR" dirty="0"/>
              <a:t>, </a:t>
            </a:r>
            <a:r>
              <a:rPr lang="ko-KR" altLang="en-US" dirty="0"/>
              <a:t>권한에 따른 데이터 접근 제한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시스템 요구사항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40C9-65F7-ECEA-9BF4-ADBD02D71466}"/>
              </a:ext>
            </a:extLst>
          </p:cNvPr>
          <p:cNvSpPr txBox="1"/>
          <p:nvPr/>
        </p:nvSpPr>
        <p:spPr>
          <a:xfrm>
            <a:off x="6534622" y="786883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내지 슬라이드 제목 폰트 크기 </a:t>
            </a:r>
            <a:r>
              <a:rPr lang="en-US" altLang="ko-KR" dirty="0">
                <a:solidFill>
                  <a:srgbClr val="00B0F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30</a:t>
            </a:r>
            <a:endParaRPr lang="ko-KR" altLang="en-US" dirty="0">
              <a:solidFill>
                <a:srgbClr val="00B0F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220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C686E-813A-2E86-DE7F-6E0DCBA43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아키텍처 설계</a:t>
            </a:r>
            <a:endParaRPr lang="en-US" altLang="ko-KR" dirty="0"/>
          </a:p>
          <a:p>
            <a:r>
              <a:rPr lang="ko-KR" altLang="en-US" dirty="0"/>
              <a:t>세부 구성 요소</a:t>
            </a:r>
          </a:p>
        </p:txBody>
      </p:sp>
    </p:spTree>
    <p:extLst>
      <p:ext uri="{BB962C8B-B14F-4D97-AF65-F5344CB8AC3E}">
        <p14:creationId xmlns:p14="http://schemas.microsoft.com/office/powerpoint/2010/main" val="384747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759DE86-4F09-4456-BA4C-62FCFBFFDBF0}">
  <we:reference id="wa200005566" version="3.0.0.2" store="ko-K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650</Words>
  <Application>Microsoft Office PowerPoint</Application>
  <PresentationFormat>와이드스크린</PresentationFormat>
  <Paragraphs>116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Noto Sans CJK KR Black</vt:lpstr>
      <vt:lpstr>Noto Sans KR Medium</vt:lpstr>
      <vt:lpstr>Pretendard</vt:lpstr>
      <vt:lpstr>Pretendard ExtraBold</vt:lpstr>
      <vt:lpstr>Pretendard Light</vt:lpstr>
      <vt:lpstr>Pretendard Medium</vt:lpstr>
      <vt:lpstr>Pretendard SemiBold</vt:lpstr>
      <vt:lpstr>Arial</vt:lpstr>
      <vt:lpstr>Wingdings</vt:lpstr>
      <vt:lpstr>맑은 고딕</vt:lpstr>
      <vt:lpstr>Office 테마</vt:lpstr>
      <vt:lpstr>업무성과 발표</vt:lpstr>
      <vt:lpstr>Contents</vt:lpstr>
      <vt:lpstr>01. 개요</vt:lpstr>
      <vt:lpstr>프로젝트 진행 배경</vt:lpstr>
      <vt:lpstr>프로젝트 개요 </vt:lpstr>
      <vt:lpstr>02. 요구사항 분석</vt:lpstr>
      <vt:lpstr>사용자 요구사항</vt:lpstr>
      <vt:lpstr>시스템 요구사항</vt:lpstr>
      <vt:lpstr>03. 설계</vt:lpstr>
      <vt:lpstr>아키텍처 설계</vt:lpstr>
      <vt:lpstr>데이터베이스 모델</vt:lpstr>
      <vt:lpstr>API 엔드 포인트</vt:lpstr>
      <vt:lpstr>04. 개발 과정</vt:lpstr>
      <vt:lpstr>채용 프로세스</vt:lpstr>
      <vt:lpstr>테스트 및 커버리지</vt:lpstr>
      <vt:lpstr>테스트 및 커버리지</vt:lpstr>
      <vt:lpstr>05. SARDIP 담당 업무</vt:lpstr>
      <vt:lpstr>SARDIP 개요</vt:lpstr>
      <vt:lpstr>SARDIP WEB-GIS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루미르 주식회사</dc:title>
  <dc:creator>이 서연</dc:creator>
  <cp:lastModifiedBy>김 민수</cp:lastModifiedBy>
  <cp:revision>12</cp:revision>
  <dcterms:created xsi:type="dcterms:W3CDTF">2024-02-28T01:58:20Z</dcterms:created>
  <dcterms:modified xsi:type="dcterms:W3CDTF">2024-04-25T04:00:45Z</dcterms:modified>
</cp:coreProperties>
</file>