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0"/>
  </p:notesMasterIdLst>
  <p:sldIdLst>
    <p:sldId id="268" r:id="rId2"/>
    <p:sldId id="263" r:id="rId3"/>
    <p:sldId id="258" r:id="rId4"/>
    <p:sldId id="273" r:id="rId5"/>
    <p:sldId id="275" r:id="rId6"/>
    <p:sldId id="277" r:id="rId7"/>
    <p:sldId id="276" r:id="rId8"/>
    <p:sldId id="279" r:id="rId9"/>
    <p:sldId id="280" r:id="rId10"/>
    <p:sldId id="281" r:id="rId11"/>
    <p:sldId id="282" r:id="rId12"/>
    <p:sldId id="283" r:id="rId13"/>
    <p:sldId id="285" r:id="rId14"/>
    <p:sldId id="287" r:id="rId15"/>
    <p:sldId id="299" r:id="rId16"/>
    <p:sldId id="298" r:id="rId17"/>
    <p:sldId id="303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61113A-3C02-E4CF-7095-9DD39FDE0AFC}" name="공 영균" initials="영공" userId="S::kong.youngkyun@lumir2.onmicrosoft.com::62ad0402-5d17-4ab5-9173-53bc1943eb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74"/>
    <a:srgbClr val="417087"/>
    <a:srgbClr val="B6C4CC"/>
    <a:srgbClr val="B4BDC6"/>
    <a:srgbClr val="FFFFFF"/>
    <a:srgbClr val="05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9" autoAdjust="0"/>
    <p:restoredTop sz="94706" autoAdjust="0"/>
  </p:normalViewPr>
  <p:slideViewPr>
    <p:cSldViewPr snapToGrid="0" showGuides="1">
      <p:cViewPr varScale="1">
        <p:scale>
          <a:sx n="104" d="100"/>
          <a:sy n="104" d="100"/>
        </p:scale>
        <p:origin x="10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3A4F-567D-4F7C-942E-028A75CA9E8A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0D8-7BF7-4AAF-8061-172769A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422525"/>
            <a:ext cx="10763250" cy="1006475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535363"/>
            <a:ext cx="10763249" cy="10064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828E7-5E5C-81DB-A441-8DC6462A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437" y="137577"/>
            <a:ext cx="2476471" cy="346611"/>
          </a:xfrm>
        </p:spPr>
        <p:txBody>
          <a:bodyPr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 sz="1200">
                <a:solidFill>
                  <a:schemeClr val="bg1"/>
                </a:solidFill>
              </a:defRPr>
            </a:lvl2pPr>
            <a:lvl3pPr marL="533400" indent="0">
              <a:buNone/>
              <a:defRPr sz="1100">
                <a:solidFill>
                  <a:schemeClr val="bg1"/>
                </a:solidFill>
              </a:defRPr>
            </a:lvl3pPr>
            <a:lvl4pPr marL="808038" indent="0">
              <a:buNone/>
              <a:defRPr sz="1050">
                <a:solidFill>
                  <a:schemeClr val="bg1"/>
                </a:solidFill>
              </a:defRPr>
            </a:lvl4pPr>
            <a:lvl5pPr marL="1074737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단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4" y="1947863"/>
            <a:ext cx="10763250" cy="403845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03C7-EC0B-CD08-3B9C-A8E5D9EF8FA1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2단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547813"/>
            <a:ext cx="5381628" cy="4038455"/>
          </a:xfrm>
        </p:spPr>
        <p:txBody>
          <a:bodyPr anchor="t">
            <a:noAutofit/>
          </a:bodyPr>
          <a:lstStyle>
            <a:lvl1pPr marL="0" indent="0" algn="l">
              <a:lnSpc>
                <a:spcPct val="2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8BBD-845E-4588-6849-0C0F5C4981F8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1E2873C5-8D51-2455-6A65-6932A006D443}"/>
              </a:ext>
            </a:extLst>
          </p:cNvPr>
          <p:cNvPicPr/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EFE7AD-B0C9-5D02-2D1C-643C8261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453481"/>
            <a:ext cx="10639425" cy="944562"/>
          </a:xfrm>
        </p:spPr>
        <p:txBody>
          <a:bodyPr anchor="ctr">
            <a:noAutofit/>
          </a:bodyPr>
          <a:lstStyle>
            <a:lvl1pPr>
              <a:defRPr sz="400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1ABC4-5D8A-8B7C-31B4-B2A942E5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4" y="3538935"/>
            <a:ext cx="10639424" cy="9445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8" name="그림 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B81481F-3070-93B6-5B5A-C87F67DDA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2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 sz="16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 sz="14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ExtraBold" panose="020009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CA6-8F8F-FBA0-35F1-8ECB59A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6653-91BA-F6D7-8B4C-FA453A079E25}"/>
              </a:ext>
            </a:extLst>
          </p:cNvPr>
          <p:cNvSpPr txBox="1"/>
          <p:nvPr userDrawn="1"/>
        </p:nvSpPr>
        <p:spPr>
          <a:xfrm>
            <a:off x="638355" y="2644170"/>
            <a:ext cx="3244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5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Thank you</a:t>
            </a:r>
            <a:endParaRPr lang="ko-KR" altLang="en-US" sz="45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208BD-0B1B-D8FC-257B-EDD184650B26}"/>
              </a:ext>
            </a:extLst>
          </p:cNvPr>
          <p:cNvSpPr txBox="1"/>
          <p:nvPr userDrawn="1"/>
        </p:nvSpPr>
        <p:spPr>
          <a:xfrm>
            <a:off x="723900" y="3523889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www.lumir.space</a:t>
            </a:r>
            <a:endParaRPr lang="ko-KR" altLang="en-US" sz="2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4FB8B-55F0-602F-24D2-C4D0360A7C77}"/>
              </a:ext>
            </a:extLst>
          </p:cNvPr>
          <p:cNvCxnSpPr/>
          <p:nvPr userDrawn="1"/>
        </p:nvCxnSpPr>
        <p:spPr>
          <a:xfrm>
            <a:off x="723900" y="3476444"/>
            <a:ext cx="2933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03FBDAC-0E5D-13E5-8FE1-352453A33B79}"/>
              </a:ext>
            </a:extLst>
          </p:cNvPr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0"/>
          <a:stretch/>
        </p:blipFill>
        <p:spPr>
          <a:xfrm>
            <a:off x="0" y="-1"/>
            <a:ext cx="12192000" cy="581025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FB975-E64A-F8F4-D28E-8C61BEFC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681037"/>
            <a:ext cx="112522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7C-1A37-7D53-0505-3DEDB0B7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99" y="1362075"/>
            <a:ext cx="11252200" cy="51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A50B-56D4-5716-405E-E3CDE7FE18BE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151025B8-2DD5-B751-9936-1116B8E285D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7717D-3CDF-3EA5-F4DC-BDC85443B85F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tx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8" r:id="rId6"/>
    <p:sldLayoutId id="2147483654" r:id="rId7"/>
    <p:sldLayoutId id="2147483655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Noto Sans CJK KR Black" panose="020B0A00000000000000" pitchFamily="34" charset="-127"/>
          <a:ea typeface="Noto Sans CJK KR Black" panose="020B0A00000000000000" pitchFamily="34" charset="-127"/>
          <a:cs typeface="Pretendard ExtraBold" panose="02000903000000020004" pitchFamily="50" charset="-127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Font typeface="Pretendard Medium" panose="02000603000000020004" pitchFamily="50" charset="-127"/>
        <a:buChar char="■"/>
        <a:defRPr sz="20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1pPr>
      <a:lvl2pPr marL="533400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□"/>
        <a:defRPr sz="18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2pPr>
      <a:lvl3pPr marL="812800" indent="-2794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●"/>
        <a:defRPr sz="16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3pPr>
      <a:lvl4pPr marL="1074738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○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4pPr>
      <a:lvl5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◦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DE54-2301-BD0E-D3D2-6B29F483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업무성과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1F374-01A6-B000-E152-B53D92FA9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기술 </a:t>
            </a:r>
            <a:r>
              <a:rPr lang="en-US" altLang="ko-KR" dirty="0"/>
              <a:t>7</a:t>
            </a:r>
            <a:r>
              <a:rPr lang="ko-KR" altLang="en-US" dirty="0"/>
              <a:t>부 김민수 연구원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FDABB99-CF3A-835F-A27C-4BCADD572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665077"/>
            <a:ext cx="11252200" cy="581025"/>
          </a:xfrm>
        </p:spPr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9EA6EE9-B932-F561-C3BD-1150F310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46102"/>
            <a:ext cx="5427186" cy="5294816"/>
          </a:xfrm>
          <a:ln>
            <a:solidFill>
              <a:schemeClr val="tx1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07B993B-E3F4-C3BB-F344-8879E92F8B10}"/>
              </a:ext>
            </a:extLst>
          </p:cNvPr>
          <p:cNvSpPr txBox="1">
            <a:spLocks/>
          </p:cNvSpPr>
          <p:nvPr/>
        </p:nvSpPr>
        <p:spPr>
          <a:xfrm>
            <a:off x="469900" y="1246102"/>
            <a:ext cx="4963937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MongoDB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유연한 스키마와 빠른 개발을 위한 문서지향적 데이터베이스인 모델링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1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5A6BF0-6607-EBAC-8D78-0A88972B5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84"/>
          <a:stretch/>
        </p:blipFill>
        <p:spPr>
          <a:xfrm>
            <a:off x="6830524" y="1362076"/>
            <a:ext cx="5039849" cy="4824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9924C5-D477-A4E1-6563-FD48D7014BBE}"/>
              </a:ext>
            </a:extLst>
          </p:cNvPr>
          <p:cNvSpPr/>
          <p:nvPr/>
        </p:nvSpPr>
        <p:spPr>
          <a:xfrm>
            <a:off x="6908891" y="1626017"/>
            <a:ext cx="688064" cy="2337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7494F9-3CD4-AFF9-A198-148BBC0D73A5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758827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RESTful API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 err="1"/>
              <a:t>유즈케이스에</a:t>
            </a:r>
            <a:r>
              <a:rPr lang="ko-KR" altLang="en-US" dirty="0"/>
              <a:t> 맞는 </a:t>
            </a:r>
            <a:r>
              <a:rPr lang="en-US" altLang="ko-KR" dirty="0"/>
              <a:t>Event </a:t>
            </a:r>
            <a:r>
              <a:rPr lang="ko-KR" altLang="en-US" dirty="0"/>
              <a:t>요청 </a:t>
            </a:r>
            <a:r>
              <a:rPr lang="en-US" altLang="ko-KR" dirty="0"/>
              <a:t>API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기능 별 제어를 할 수 있는 </a:t>
            </a:r>
            <a:r>
              <a:rPr lang="en-US" altLang="ko-KR" dirty="0"/>
              <a:t>API</a:t>
            </a:r>
            <a:r>
              <a:rPr lang="ko-KR" altLang="en-US" dirty="0"/>
              <a:t>를 설계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문서화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엔드 포인트를 실제로 </a:t>
            </a:r>
            <a:r>
              <a:rPr lang="ko-KR" altLang="en-US" b="1" dirty="0"/>
              <a:t>실행</a:t>
            </a:r>
            <a:r>
              <a:rPr lang="ko-KR" altLang="en-US" dirty="0"/>
              <a:t>하고</a:t>
            </a:r>
            <a:r>
              <a:rPr lang="ko-KR" altLang="en-US" b="1" dirty="0"/>
              <a:t> 테스트</a:t>
            </a:r>
            <a:r>
              <a:rPr lang="ko-KR" altLang="en-US" dirty="0"/>
              <a:t>할 수 있는 </a:t>
            </a:r>
            <a:r>
              <a:rPr lang="en-US" altLang="ko-KR" dirty="0"/>
              <a:t>Swagger UI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4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17157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시퀀스 </a:t>
            </a:r>
            <a:r>
              <a:rPr lang="en-US" altLang="ko-KR" dirty="0"/>
              <a:t>·</a:t>
            </a:r>
            <a:r>
              <a:rPr lang="ko-KR" altLang="en-US" dirty="0"/>
              <a:t> 상태 다이어그램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6F4F5B-4791-2C31-C894-4C39D471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1" y="1633196"/>
            <a:ext cx="2731977" cy="4355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2BC9D8-D71D-7BD0-D3DF-00AC466B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163" y="1894650"/>
            <a:ext cx="3523332" cy="3833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1C924-EDD8-6FFE-E467-6A7DBD5AA18B}"/>
              </a:ext>
            </a:extLst>
          </p:cNvPr>
          <p:cNvSpPr txBox="1"/>
          <p:nvPr/>
        </p:nvSpPr>
        <p:spPr>
          <a:xfrm>
            <a:off x="2734080" y="6021428"/>
            <a:ext cx="167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시퀀스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315B8-4437-FD67-AA2D-06246EEC8A77}"/>
              </a:ext>
            </a:extLst>
          </p:cNvPr>
          <p:cNvSpPr txBox="1"/>
          <p:nvPr/>
        </p:nvSpPr>
        <p:spPr>
          <a:xfrm>
            <a:off x="8005162" y="6052473"/>
            <a:ext cx="151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상태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7274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B126CD-A5B1-BAD3-8762-ACB00FD6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64" y="3967428"/>
            <a:ext cx="5676125" cy="21382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1ED5FE-6CED-5793-47C2-3F4CE187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463" y="1599198"/>
            <a:ext cx="5676125" cy="232301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181175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단위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개별 코드 단위의 정확성을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모의 객체를 생성하여 테스트 케이스에 사용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통합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서로 다른 모듈이나 서비스가 통합될 때 </a:t>
            </a:r>
            <a:br>
              <a:rPr lang="en-US" altLang="ko-KR" dirty="0"/>
            </a:br>
            <a:r>
              <a:rPr lang="ko-KR" altLang="en-US" dirty="0"/>
              <a:t>전체 흐름 및 데이터 교환의 정확성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모듈들이 연동되는 포인트에서 테스트를</a:t>
            </a:r>
            <a:br>
              <a:rPr lang="en-US" altLang="ko-KR" dirty="0"/>
            </a:br>
            <a:r>
              <a:rPr lang="ko-KR" altLang="en-US" dirty="0"/>
              <a:t>수행하여 인터페이스 간의 상호작용 테스트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E643B2-3502-AEA2-B9C7-544848B44E05}"/>
              </a:ext>
            </a:extLst>
          </p:cNvPr>
          <p:cNvSpPr/>
          <p:nvPr/>
        </p:nvSpPr>
        <p:spPr>
          <a:xfrm>
            <a:off x="6243782" y="2650836"/>
            <a:ext cx="5209310" cy="371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01C5DF-F639-86EB-19F3-932D53B4D13A}"/>
              </a:ext>
            </a:extLst>
          </p:cNvPr>
          <p:cNvSpPr/>
          <p:nvPr/>
        </p:nvSpPr>
        <p:spPr>
          <a:xfrm>
            <a:off x="6095999" y="5256341"/>
            <a:ext cx="5246256" cy="654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4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CD218-7BFC-5908-2C48-7917237605A4}"/>
              </a:ext>
            </a:extLst>
          </p:cNvPr>
          <p:cNvGrpSpPr/>
          <p:nvPr/>
        </p:nvGrpSpPr>
        <p:grpSpPr>
          <a:xfrm>
            <a:off x="4579402" y="1626017"/>
            <a:ext cx="7471954" cy="3914989"/>
            <a:chOff x="247547" y="1893628"/>
            <a:chExt cx="7471954" cy="391498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458D56-970E-13BC-2663-81E1C51B1542}"/>
                </a:ext>
              </a:extLst>
            </p:cNvPr>
            <p:cNvGrpSpPr/>
            <p:nvPr/>
          </p:nvGrpSpPr>
          <p:grpSpPr>
            <a:xfrm>
              <a:off x="247547" y="1904823"/>
              <a:ext cx="7471954" cy="3829435"/>
              <a:chOff x="2700692" y="2216900"/>
              <a:chExt cx="7471954" cy="382943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487685C-57A2-DF81-7673-C7F08B1B4E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" t="39338" r="190" b="43012"/>
              <a:stretch/>
            </p:blipFill>
            <p:spPr>
              <a:xfrm>
                <a:off x="2700692" y="3558020"/>
                <a:ext cx="7454536" cy="12104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2CFDA64-EAA1-26EA-6136-61ADE3278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0444"/>
              <a:stretch/>
            </p:blipFill>
            <p:spPr>
              <a:xfrm>
                <a:off x="2703105" y="2216900"/>
                <a:ext cx="7469541" cy="134112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8FB4E80-0894-8B83-7754-024F777BD4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1437" b="9931"/>
              <a:stretch/>
            </p:blipFill>
            <p:spPr>
              <a:xfrm>
                <a:off x="2703105" y="4768512"/>
                <a:ext cx="7469541" cy="1277823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6BC69C-0593-4F19-18C1-6A061367E868}"/>
                </a:ext>
              </a:extLst>
            </p:cNvPr>
            <p:cNvSpPr/>
            <p:nvPr/>
          </p:nvSpPr>
          <p:spPr>
            <a:xfrm>
              <a:off x="3548094" y="1893628"/>
              <a:ext cx="2547905" cy="3914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573D5F-0F29-9128-5F61-BEEED2B50B59}"/>
                </a:ext>
              </a:extLst>
            </p:cNvPr>
            <p:cNvSpPr/>
            <p:nvPr/>
          </p:nvSpPr>
          <p:spPr>
            <a:xfrm>
              <a:off x="247547" y="1893629"/>
              <a:ext cx="2022296" cy="3914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80A965-DC53-AFD3-6A44-B422506B98DC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4087045" cy="3263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테스트 커버리지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 코드 실용성 검증을 하기 위한 테스트 단계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 커버리지 </a:t>
            </a:r>
            <a:r>
              <a:rPr lang="en-US" altLang="ko-KR" dirty="0"/>
              <a:t>90% </a:t>
            </a:r>
            <a:r>
              <a:rPr lang="ko-KR" altLang="en-US" dirty="0"/>
              <a:t>이상을 목표로 잡고 개발 수행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SARDIP </a:t>
            </a:r>
            <a:r>
              <a:rPr lang="ko-KR" altLang="en-US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89491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SARDIP </a:t>
            </a:r>
            <a:r>
              <a:rPr lang="ko-KR" altLang="en-US" dirty="0"/>
              <a:t>관리자 페이지 개발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SARDIP </a:t>
            </a:r>
            <a:r>
              <a:rPr lang="ko-KR" altLang="en-US" dirty="0"/>
              <a:t>개발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5-1 SARDIP </a:t>
            </a:r>
            <a:r>
              <a:rPr lang="ko-KR" altLang="en-US" dirty="0"/>
              <a:t>관리자 페이지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63DB-2412-C6A2-2A96-2A395CB11303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11126308" cy="3263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전략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 err="1"/>
              <a:t>모놀리식</a:t>
            </a:r>
            <a:r>
              <a:rPr lang="ko-KR" altLang="en-US" dirty="0"/>
              <a:t> 아키텍처를 기반으로 관리자 페이지를 설계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LRIM </a:t>
            </a:r>
            <a:r>
              <a:rPr lang="ko-KR" altLang="en-US" dirty="0"/>
              <a:t>경험에서 얻은 식별된 리스크를 예방하고 관리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프로세스 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지속적인 리뷰와 피드백을 통해 품질을 개선하고 기능을 업데이트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향후 유지보수와 확장성을 고려해 기능별로 코드를 모듈화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테스트 </a:t>
            </a:r>
            <a:r>
              <a:rPr lang="ko-KR" altLang="en-US" dirty="0" err="1"/>
              <a:t>커버리지를</a:t>
            </a:r>
            <a:r>
              <a:rPr lang="ko-KR" altLang="en-US" dirty="0"/>
              <a:t> </a:t>
            </a:r>
            <a:r>
              <a:rPr lang="en-US" altLang="ko-KR" dirty="0"/>
              <a:t>90% </a:t>
            </a:r>
            <a:r>
              <a:rPr lang="ko-KR" altLang="en-US" dirty="0"/>
              <a:t>이상 유지하여 핵심 기능의 신뢰성을 높이고 개발 효율성 극대화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89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032E34-9937-AD9A-D4CF-075AFB7D19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559" y="5665573"/>
            <a:ext cx="4831772" cy="55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경기도 용인시 </a:t>
            </a:r>
            <a:r>
              <a:rPr lang="ko-KR" altLang="en-US" sz="1300" dirty="0" err="1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수지구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신수로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767, 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분당수지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U-TOWER A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동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1103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호</a:t>
            </a:r>
            <a:endParaRPr lang="en-US" altLang="ko-KR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PHONE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031-525-3800       </a:t>
            </a: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FAX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031-525-3801</a:t>
            </a:r>
            <a:endParaRPr lang="ko-KR" altLang="en-US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5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CCEDC-A95C-F8AB-1B5A-00EBFE63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E0A40-CBC1-F671-6671-968D67C2E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01. </a:t>
            </a:r>
            <a:r>
              <a:rPr lang="ko-KR" altLang="en-US" dirty="0"/>
              <a:t>개요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03. </a:t>
            </a:r>
            <a:r>
              <a:rPr lang="ko-KR" altLang="en-US" dirty="0"/>
              <a:t>설계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04. </a:t>
            </a:r>
            <a:r>
              <a:rPr lang="ko-KR" altLang="en-US" dirty="0"/>
              <a:t>개발 과정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05. SARDIP </a:t>
            </a:r>
            <a:r>
              <a:rPr lang="ko-KR" altLang="en-US" dirty="0"/>
              <a:t>개발 계획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479E7-A4E7-F5B1-C7FF-73AD1C220086}"/>
              </a:ext>
            </a:extLst>
          </p:cNvPr>
          <p:cNvSpPr txBox="1"/>
          <p:nvPr/>
        </p:nvSpPr>
        <p:spPr>
          <a:xfrm>
            <a:off x="3930020" y="1798909"/>
            <a:ext cx="174919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진행 배경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ADE7D-42E2-B668-4CF3-FFF5CCCC4203}"/>
              </a:ext>
            </a:extLst>
          </p:cNvPr>
          <p:cNvSpPr txBox="1"/>
          <p:nvPr/>
        </p:nvSpPr>
        <p:spPr>
          <a:xfrm>
            <a:off x="3930020" y="2616474"/>
            <a:ext cx="2005677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요구사항 리스트업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핵심 포인트 분석 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961FE-9A15-20D7-1D0F-7BE6412F529C}"/>
              </a:ext>
            </a:extLst>
          </p:cNvPr>
          <p:cNvSpPr txBox="1"/>
          <p:nvPr/>
        </p:nvSpPr>
        <p:spPr>
          <a:xfrm>
            <a:off x="3930020" y="3456441"/>
            <a:ext cx="20970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아키텍처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데이터베이스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API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0A02-800C-01E4-D035-C33278948DB6}"/>
              </a:ext>
            </a:extLst>
          </p:cNvPr>
          <p:cNvSpPr txBox="1"/>
          <p:nvPr/>
        </p:nvSpPr>
        <p:spPr>
          <a:xfrm>
            <a:off x="3930020" y="4314280"/>
            <a:ext cx="2165978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시퀀스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상태 다이어그램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테스트 및 커버리지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FC79-A245-3E5E-3447-166759E8C439}"/>
              </a:ext>
            </a:extLst>
          </p:cNvPr>
          <p:cNvSpPr txBox="1"/>
          <p:nvPr/>
        </p:nvSpPr>
        <p:spPr>
          <a:xfrm>
            <a:off x="3930020" y="5205865"/>
            <a:ext cx="2401619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SARDIP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 페이지 개발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0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366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핵심 과제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복잡한 채용관리 시스템을 시스템화 하여 </a:t>
            </a:r>
            <a:r>
              <a:rPr lang="ko-KR" altLang="en-US" b="1" dirty="0"/>
              <a:t>편의성 및 업무 효율 증가</a:t>
            </a:r>
          </a:p>
          <a:p>
            <a:pPr>
              <a:lnSpc>
                <a:spcPts val="2600"/>
              </a:lnSpc>
            </a:pPr>
            <a:r>
              <a:rPr lang="ko-KR" altLang="en-US" dirty="0"/>
              <a:t>문제점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플랫폼에 대한 </a:t>
            </a:r>
            <a:r>
              <a:rPr lang="ko-KR" altLang="en-US" b="1" dirty="0"/>
              <a:t>높은 의존성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데이터 </a:t>
            </a:r>
            <a:r>
              <a:rPr lang="ko-KR" altLang="en-US" b="1" dirty="0"/>
              <a:t>관리의 부재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정보 전달의 어려움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면접 일정 조율 단계에서의 업무 </a:t>
            </a:r>
            <a:r>
              <a:rPr lang="ko-KR" altLang="en-US" b="1" dirty="0"/>
              <a:t>비효율</a:t>
            </a:r>
            <a:endParaRPr lang="en-US" altLang="ko-KR" b="1" dirty="0"/>
          </a:p>
          <a:p>
            <a:pPr>
              <a:lnSpc>
                <a:spcPts val="2600"/>
              </a:lnSpc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/>
              <a:t>맞춤 </a:t>
            </a:r>
            <a:r>
              <a:rPr lang="ko-KR" altLang="en-US" dirty="0"/>
              <a:t>솔루션 채용시스템 개발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기대 효과</a:t>
            </a:r>
            <a:r>
              <a:rPr lang="en-US" altLang="ko-KR" dirty="0"/>
              <a:t>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경영지원팀의 </a:t>
            </a:r>
            <a:r>
              <a:rPr lang="ko-KR" altLang="en-US" b="1" dirty="0"/>
              <a:t>인사 관리 부담 감소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개발자의 </a:t>
            </a:r>
            <a:r>
              <a:rPr lang="ko-KR" altLang="en-US" b="1" dirty="0"/>
              <a:t>역량 증가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1828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105321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리스트업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/>
              <a:t>채용 프로세스 기능 개발</a:t>
            </a:r>
            <a:r>
              <a:rPr lang="en-US" altLang="ko-KR" dirty="0"/>
              <a:t>: </a:t>
            </a:r>
            <a:r>
              <a:rPr lang="ko-KR" altLang="en-US" dirty="0"/>
              <a:t>채용 전체 프로세스를 일관되게 관리할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편의성 높은 시스템 개발</a:t>
            </a:r>
            <a:r>
              <a:rPr lang="en-US" altLang="ko-KR" dirty="0"/>
              <a:t>: </a:t>
            </a:r>
            <a:r>
              <a:rPr lang="ko-KR" altLang="en-US" dirty="0"/>
              <a:t>보고서 및 평가서를 관리 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편리한 일정 관리</a:t>
            </a:r>
            <a:r>
              <a:rPr lang="en-US" altLang="ko-KR" dirty="0"/>
              <a:t>: </a:t>
            </a:r>
            <a:r>
              <a:rPr lang="ko-KR" altLang="en-US" dirty="0"/>
              <a:t>면접 가능 일정 설정과 조정이 용이해야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M/M</a:t>
            </a:r>
            <a:r>
              <a:rPr lang="ko-KR" altLang="en-US" b="1" dirty="0"/>
              <a:t> 절감</a:t>
            </a:r>
            <a:r>
              <a:rPr lang="en-US" altLang="ko-KR" dirty="0"/>
              <a:t>: </a:t>
            </a:r>
            <a:r>
              <a:rPr lang="ko-KR" altLang="en-US" dirty="0"/>
              <a:t>채용관리 부분에서의 작업시간 절감이 되어야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알람 제공</a:t>
            </a:r>
            <a:r>
              <a:rPr lang="en-US" altLang="ko-KR" dirty="0"/>
              <a:t>: </a:t>
            </a:r>
            <a:r>
              <a:rPr lang="ko-KR" altLang="en-US" dirty="0"/>
              <a:t>중요한 이벤트 발생 시</a:t>
            </a:r>
            <a:r>
              <a:rPr lang="en-US" altLang="ko-KR" dirty="0"/>
              <a:t>,</a:t>
            </a:r>
            <a:r>
              <a:rPr lang="ko-KR" altLang="en-US" dirty="0"/>
              <a:t> 사용자에게 알림 제공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문서화 기능</a:t>
            </a:r>
            <a:r>
              <a:rPr lang="en-US" altLang="ko-KR" dirty="0"/>
              <a:t>: pdf</a:t>
            </a:r>
            <a:r>
              <a:rPr lang="ko-KR" altLang="en-US" dirty="0"/>
              <a:t>문서화 변환</a:t>
            </a:r>
            <a:r>
              <a:rPr lang="en-US" altLang="ko-KR" dirty="0"/>
              <a:t> </a:t>
            </a:r>
            <a:r>
              <a:rPr lang="ko-KR" altLang="en-US" dirty="0"/>
              <a:t>및 다운로드가 가능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권한 관리</a:t>
            </a:r>
            <a:r>
              <a:rPr lang="en-US" altLang="ko-KR" dirty="0"/>
              <a:t>: </a:t>
            </a:r>
            <a:r>
              <a:rPr lang="ko-KR" altLang="en-US" dirty="0"/>
              <a:t>관리자와</a:t>
            </a:r>
            <a:r>
              <a:rPr lang="en-US" altLang="ko-KR" dirty="0"/>
              <a:t> </a:t>
            </a:r>
            <a:r>
              <a:rPr lang="ko-KR" altLang="en-US" dirty="0"/>
              <a:t>면접관에 맞는 사용자 인터페이스 제공</a:t>
            </a:r>
            <a:r>
              <a:rPr lang="en-US" altLang="ko-KR" dirty="0"/>
              <a:t>, </a:t>
            </a:r>
            <a:r>
              <a:rPr lang="ko-KR" altLang="en-US" dirty="0"/>
              <a:t>권한에 따른 데이터 접근 제한해야 함</a:t>
            </a:r>
          </a:p>
          <a:p>
            <a:pPr>
              <a:lnSpc>
                <a:spcPts val="2600"/>
              </a:lnSpc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733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핵심 포인트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시스템화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인사 채용 프로세스 전용 시스템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관리 전용 데이터베이스 구축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시스템 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알람 자동 전송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보고서 자동 </a:t>
            </a:r>
            <a:r>
              <a:rPr lang="en-US" altLang="ko-KR" dirty="0"/>
              <a:t>PDF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시간 절약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획일화된 채용 프로세스 관리 방안 제시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사용자 경험 중시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직관적 </a:t>
            </a:r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en-US" altLang="ko-KR" dirty="0"/>
              <a:t>UX </a:t>
            </a:r>
            <a:r>
              <a:rPr lang="ko-KR" altLang="en-US" dirty="0"/>
              <a:t>사용자 접근성 및 만족도 향상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개발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102818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84747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 </a:t>
            </a:r>
            <a:r>
              <a:rPr lang="en-US" altLang="ko-KR" b="1" dirty="0"/>
              <a:t>(Monolithic Architecture)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일관된 개발 환경으로 빠른 개발 및 배포 촉진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단일 언어</a:t>
            </a:r>
            <a:r>
              <a:rPr lang="en-US" altLang="ko-KR" dirty="0"/>
              <a:t>(Node.js) </a:t>
            </a:r>
            <a:r>
              <a:rPr lang="ko-KR" altLang="en-US" dirty="0"/>
              <a:t>및 프레임워크</a:t>
            </a:r>
            <a:r>
              <a:rPr lang="en-US" altLang="ko-KR" dirty="0"/>
              <a:t>(Express)</a:t>
            </a:r>
            <a:r>
              <a:rPr lang="ko-KR" altLang="en-US" dirty="0"/>
              <a:t>를 통한 효율적 관리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 </a:t>
            </a:r>
            <a:r>
              <a:rPr lang="ko-KR" altLang="en-US" dirty="0"/>
              <a:t>사용으로 유연한 데이터베이스 솔루션 제공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ko-KR" altLang="en-US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Node.js, Express, 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JavaScript </a:t>
            </a:r>
            <a:r>
              <a:rPr lang="ko-KR" altLang="en-US" dirty="0"/>
              <a:t>언어를</a:t>
            </a:r>
            <a:r>
              <a:rPr lang="en-US" altLang="ko-KR" dirty="0"/>
              <a:t> </a:t>
            </a:r>
            <a:r>
              <a:rPr lang="ko-KR" altLang="en-US" dirty="0"/>
              <a:t>활용한 </a:t>
            </a:r>
            <a:r>
              <a:rPr lang="ko-KR" altLang="en-US" dirty="0" err="1"/>
              <a:t>백엔드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</a:t>
            </a:r>
            <a:r>
              <a:rPr lang="ko-KR" altLang="en-US" dirty="0"/>
              <a:t>의 문서 지향적 특성으로 구조적 유연성 확보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Express </a:t>
            </a:r>
            <a:r>
              <a:rPr lang="ko-KR" altLang="en-US" dirty="0"/>
              <a:t>프레임워크로 미들웨어를 통한 요청 처리 간소화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아키텍처 설계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52E08B-2B3C-CE20-10FE-B9EB23ADA306}"/>
              </a:ext>
            </a:extLst>
          </p:cNvPr>
          <p:cNvGrpSpPr/>
          <p:nvPr/>
        </p:nvGrpSpPr>
        <p:grpSpPr>
          <a:xfrm>
            <a:off x="7510131" y="2638697"/>
            <a:ext cx="3900138" cy="3926731"/>
            <a:chOff x="7510131" y="2638697"/>
            <a:chExt cx="3900138" cy="39267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1D1526-2A34-1C7C-0E3E-BF440C7E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0131" y="2638697"/>
              <a:ext cx="3900138" cy="3363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1E3425-1E69-5460-C2F0-4825A262F3CF}"/>
                </a:ext>
              </a:extLst>
            </p:cNvPr>
            <p:cNvSpPr txBox="1"/>
            <p:nvPr/>
          </p:nvSpPr>
          <p:spPr>
            <a:xfrm>
              <a:off x="8606395" y="6042208"/>
              <a:ext cx="1707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/>
                <a:t>모놀리식</a:t>
              </a:r>
              <a:r>
                <a:rPr lang="ko-KR" altLang="en-US" sz="1400" dirty="0"/>
                <a:t> 아키텍처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64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59DE86-4F09-4456-BA4C-62FCFBFFDBF0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586</Words>
  <Application>Microsoft Office PowerPoint</Application>
  <PresentationFormat>와이드스크린</PresentationFormat>
  <Paragraphs>133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CJK KR Black</vt:lpstr>
      <vt:lpstr>Noto Sans KR Medium</vt:lpstr>
      <vt:lpstr>Pretendard ExtraBold</vt:lpstr>
      <vt:lpstr>Pretendard Light</vt:lpstr>
      <vt:lpstr>Pretendard Medium</vt:lpstr>
      <vt:lpstr>Arial</vt:lpstr>
      <vt:lpstr>Wingdings</vt:lpstr>
      <vt:lpstr>맑은 고딕</vt:lpstr>
      <vt:lpstr>Office 테마</vt:lpstr>
      <vt:lpstr>업무성과 발표</vt:lpstr>
      <vt:lpstr>Contents</vt:lpstr>
      <vt:lpstr>01. 개요</vt:lpstr>
      <vt:lpstr>프로젝트 개요</vt:lpstr>
      <vt:lpstr>02. 요구사항 분석</vt:lpstr>
      <vt:lpstr>요구사항 리스트업</vt:lpstr>
      <vt:lpstr>개발 핵심 포인트 정리</vt:lpstr>
      <vt:lpstr>03. 설계</vt:lpstr>
      <vt:lpstr>아키텍처 설계</vt:lpstr>
      <vt:lpstr>데이터베이스 설계</vt:lpstr>
      <vt:lpstr>API 설계</vt:lpstr>
      <vt:lpstr>04. 개발</vt:lpstr>
      <vt:lpstr>채용 프로세스</vt:lpstr>
      <vt:lpstr>테스트 및 커버리지</vt:lpstr>
      <vt:lpstr>테스트 및 커버리지</vt:lpstr>
      <vt:lpstr>05. SARDIP 개발 계획</vt:lpstr>
      <vt:lpstr>SARDIP 관리자 페이지 개발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루미르 주식회사</dc:title>
  <dc:creator>이 서연</dc:creator>
  <cp:lastModifiedBy>김 민수</cp:lastModifiedBy>
  <cp:revision>21</cp:revision>
  <dcterms:created xsi:type="dcterms:W3CDTF">2024-02-28T01:58:20Z</dcterms:created>
  <dcterms:modified xsi:type="dcterms:W3CDTF">2024-04-26T02:07:48Z</dcterms:modified>
</cp:coreProperties>
</file>