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268" r:id="rId2"/>
    <p:sldId id="263" r:id="rId3"/>
    <p:sldId id="258" r:id="rId4"/>
    <p:sldId id="273" r:id="rId5"/>
    <p:sldId id="275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285" r:id="rId14"/>
    <p:sldId id="287" r:id="rId15"/>
    <p:sldId id="299" r:id="rId16"/>
    <p:sldId id="304" r:id="rId17"/>
    <p:sldId id="305" r:id="rId18"/>
    <p:sldId id="306" r:id="rId19"/>
    <p:sldId id="298" r:id="rId20"/>
    <p:sldId id="303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61113A-3C02-E4CF-7095-9DD39FDE0AFC}" name="공 영균" initials="영공" userId="S::kong.youngkyun@lumir2.onmicrosoft.com::62ad0402-5d17-4ab5-9173-53bc1943eb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9" autoAdjust="0"/>
    <p:restoredTop sz="87152" autoAdjust="0"/>
  </p:normalViewPr>
  <p:slideViewPr>
    <p:cSldViewPr snapToGrid="0" showGuides="1">
      <p:cViewPr varScale="1">
        <p:scale>
          <a:sx n="96" d="100"/>
          <a:sy n="96" d="100"/>
        </p:scale>
        <p:origin x="13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9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표지</a:t>
            </a:r>
          </a:p>
          <a:p>
            <a:endParaRPr lang="ko-KR" altLang="en-US" dirty="0"/>
          </a:p>
          <a:p>
            <a:r>
              <a:rPr lang="ko-KR" altLang="en-US" dirty="0"/>
              <a:t>지금부터 업무성과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안녕하십니까 저는 기술 </a:t>
            </a:r>
            <a:r>
              <a:rPr lang="en-US" altLang="ko-KR" dirty="0"/>
              <a:t>7</a:t>
            </a:r>
            <a:r>
              <a:rPr lang="ko-KR" altLang="en-US" dirty="0"/>
              <a:t>부의 김민수 연구원입니다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52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테스트에 대해 말씀 드리겠습니다</a:t>
            </a:r>
            <a:r>
              <a:rPr lang="en-US" altLang="ko-KR" dirty="0"/>
              <a:t>. </a:t>
            </a:r>
            <a:r>
              <a:rPr lang="ko-KR" altLang="en-US" dirty="0"/>
              <a:t>테스트는 단위 테스트와 통합 테스트를 구분하여 진행하였습니다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단위 테스트는 모의로 데이터를 만들어 개별 코드 단위의 정확성을 검증하는 테스트이며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통합 테스트는 서로 다른 모듈이나 서비스가 통합될 때의 전체 흐름과 데이터 교환의 정확성을 검증합니다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위의 테스트는 단위 테스트로</a:t>
            </a:r>
            <a:r>
              <a:rPr lang="en-US" altLang="ko-KR" dirty="0"/>
              <a:t>, </a:t>
            </a:r>
            <a:r>
              <a:rPr lang="ko-KR" altLang="en-US" dirty="0"/>
              <a:t>지원자의 이력서를 다운로드하는 상황에서 다운로드할 파일이 존재하지 않을 때 오류를 처리하는 테스트입니다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Jest</a:t>
            </a:r>
            <a:r>
              <a:rPr lang="ko-KR" altLang="en-US" dirty="0"/>
              <a:t>라는 함수로 테스트 코드 이외의 함수들의 </a:t>
            </a:r>
            <a:r>
              <a:rPr lang="ko-KR" altLang="en-US" dirty="0" err="1"/>
              <a:t>리턴값을</a:t>
            </a:r>
            <a:r>
              <a:rPr lang="ko-KR" altLang="en-US" dirty="0"/>
              <a:t> 만들어 보내어 개별 코드를 검증하고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통합 테스트는 평가자를 수정하는 </a:t>
            </a:r>
            <a:r>
              <a:rPr lang="en-US" altLang="ko-KR" dirty="0"/>
              <a:t>API </a:t>
            </a:r>
            <a:r>
              <a:rPr lang="ko-KR" altLang="en-US" dirty="0"/>
              <a:t>요청에 대한 검증을 수행합니다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모의로 평가자 정보를 만들어 평가자 수정 </a:t>
            </a:r>
            <a:r>
              <a:rPr lang="en-US" altLang="ko-KR" dirty="0"/>
              <a:t>API </a:t>
            </a:r>
            <a:r>
              <a:rPr lang="ko-KR" altLang="en-US" dirty="0"/>
              <a:t>요청에 보내어 검증하는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7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커버리지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 커버리지는 실시한 테스트가 얼마나 많은 작성된 실제 코드를 실행하고 있는지 측정하는 지표입니다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보여드리고 있는 이 스크린샷을 보시는 것처럼 모든 모듈에서 </a:t>
            </a:r>
            <a:r>
              <a:rPr lang="en-US" altLang="ko-KR" dirty="0"/>
              <a:t>100% </a:t>
            </a:r>
            <a:r>
              <a:rPr lang="ko-KR" altLang="en-US" dirty="0" err="1"/>
              <a:t>커버리지를</a:t>
            </a:r>
            <a:r>
              <a:rPr lang="ko-KR" altLang="en-US" dirty="0"/>
              <a:t> 달성하지는 않았습니다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서버가 실행된 직후에 확인 가능한 코드들과 아직 발생하지 않은 시나리오를 대비한 코드를 포함하기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평균 </a:t>
            </a:r>
            <a:r>
              <a:rPr lang="en-US" altLang="ko-KR" dirty="0"/>
              <a:t>90% </a:t>
            </a:r>
            <a:r>
              <a:rPr lang="ko-KR" altLang="en-US" dirty="0"/>
              <a:t>이상의 </a:t>
            </a:r>
            <a:r>
              <a:rPr lang="ko-KR" altLang="en-US" dirty="0" err="1"/>
              <a:t>커버리지를</a:t>
            </a:r>
            <a:r>
              <a:rPr lang="ko-KR" altLang="en-US" dirty="0"/>
              <a:t> 목표로 개발을 진행하였습니다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이를 통해 주요 기능들의 안정성을 확보하고</a:t>
            </a:r>
            <a:r>
              <a:rPr lang="en-US" altLang="ko-KR" dirty="0"/>
              <a:t>, </a:t>
            </a:r>
            <a:r>
              <a:rPr lang="ko-KR" altLang="en-US" dirty="0"/>
              <a:t>실시간 운영 중 발생할 수 있는 다양한 상황에 대비하였습니다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6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업무성과 </a:t>
            </a:r>
            <a:r>
              <a:rPr lang="ko-KR" altLang="en-US" dirty="0" err="1"/>
              <a:t>부터</a:t>
            </a:r>
            <a:r>
              <a:rPr lang="ko-KR" altLang="en-US" dirty="0"/>
              <a:t> 말씀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지원자가 직접 지원함으로써 모든 데이터는 서버에 자동 저장되고</a:t>
            </a:r>
            <a:r>
              <a:rPr lang="en-US" altLang="ko-KR" dirty="0"/>
              <a:t>, </a:t>
            </a:r>
            <a:r>
              <a:rPr lang="ko-KR" altLang="en-US" dirty="0"/>
              <a:t>이는 직접 분류하고 입력하던 과거의 번거로운 작업들을 대체했습니다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실시간 알람을 통해 이벤트 발생시 즉각적인 통지를 가능하게 하여 업무 스케줄관리와 응답성을 높였습니다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 </a:t>
            </a:r>
            <a:r>
              <a:rPr lang="ko-KR" altLang="en-US" dirty="0" err="1"/>
              <a:t>깃랩</a:t>
            </a:r>
            <a:r>
              <a:rPr lang="ko-KR" altLang="en-US" dirty="0"/>
              <a:t> </a:t>
            </a:r>
            <a:r>
              <a:rPr lang="en-US" altLang="ko-KR" dirty="0"/>
              <a:t>CI/CD </a:t>
            </a:r>
            <a:r>
              <a:rPr lang="ko-KR" altLang="en-US" dirty="0"/>
              <a:t>워크플로우를 통해 개발 프로세스를 자동화하였습니다</a:t>
            </a:r>
            <a:r>
              <a:rPr lang="en-US" altLang="ko-KR" dirty="0"/>
              <a:t>. </a:t>
            </a:r>
            <a:r>
              <a:rPr lang="ko-KR" altLang="en-US" dirty="0"/>
              <a:t>코드의 </a:t>
            </a:r>
            <a:r>
              <a:rPr lang="ko-KR" altLang="en-US" dirty="0" err="1"/>
              <a:t>커밋부터</a:t>
            </a:r>
            <a:r>
              <a:rPr lang="ko-KR" altLang="en-US" dirty="0"/>
              <a:t> 배포까지 모든 단계가 자동으로 이루어지며</a:t>
            </a:r>
          </a:p>
          <a:p>
            <a:r>
              <a:rPr lang="ko-KR" altLang="en-US" dirty="0"/>
              <a:t>이를 통해 발생하는 오류에 빠르게 </a:t>
            </a:r>
            <a:r>
              <a:rPr lang="ko-KR" altLang="en-US" dirty="0" err="1"/>
              <a:t>대처할수</a:t>
            </a:r>
            <a:r>
              <a:rPr lang="ko-KR" altLang="en-US" dirty="0"/>
              <a:t> 있게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26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회사의 중요한 사업과 관련된 프로젝트를 한다는 것에 대해 잘 못하면 어쩌지 하는 막연한 불안감이 존재했습니다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LRIM </a:t>
            </a:r>
            <a:r>
              <a:rPr lang="ko-KR" altLang="en-US" dirty="0"/>
              <a:t>사이드 프로젝트를 하며 자신감도 얻고 </a:t>
            </a:r>
            <a:r>
              <a:rPr lang="en-US" altLang="ko-KR" dirty="0"/>
              <a:t>java</a:t>
            </a:r>
            <a:r>
              <a:rPr lang="ko-KR" altLang="en-US" dirty="0"/>
              <a:t>를 주언어로 사용하던 제가 </a:t>
            </a:r>
            <a:r>
              <a:rPr lang="en-US" altLang="ko-KR" dirty="0" err="1"/>
              <a:t>javascript</a:t>
            </a:r>
            <a:r>
              <a:rPr lang="ko-KR" altLang="en-US" dirty="0"/>
              <a:t>로 전환 하는데</a:t>
            </a:r>
          </a:p>
          <a:p>
            <a:r>
              <a:rPr lang="ko-KR" altLang="en-US" dirty="0"/>
              <a:t>많은 기술적 도움이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사용자의 요구와 개발자의 시각 사이의 격차를 파악하는 중요한 인사이트를 얻었습니다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이로써 사용자와의 소통의 가치를 다시한번 알게 되었고 앞으로 나아갈 방향을 설정하는데 중요한 경험이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6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제가 담당하게 될 업무는 </a:t>
            </a:r>
            <a:r>
              <a:rPr lang="ko-KR" altLang="en-US" dirty="0" err="1"/>
              <a:t>사딥의</a:t>
            </a:r>
            <a:r>
              <a:rPr lang="ko-KR" altLang="en-US" dirty="0"/>
              <a:t> 관리자 전용 서버입니다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개발 전략으로는 </a:t>
            </a:r>
            <a:r>
              <a:rPr lang="ko-KR" altLang="en-US" dirty="0" err="1"/>
              <a:t>모놀리식</a:t>
            </a:r>
            <a:r>
              <a:rPr lang="ko-KR" altLang="en-US" dirty="0"/>
              <a:t> 아키텍처를 기반으로 서버를 구축할 계획입니다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LRIM </a:t>
            </a:r>
            <a:r>
              <a:rPr lang="ko-KR" altLang="en-US" dirty="0"/>
              <a:t>프로젝트를 경험하여 식별된 리스크를 예방하고 관리하는데 많은 도움이 </a:t>
            </a:r>
            <a:r>
              <a:rPr lang="ko-KR" altLang="en-US" dirty="0" err="1"/>
              <a:t>될것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프로세스는 지속적이 코드 리뷰와 피드백을 통해 코드의 품질을 지속적으로 개선하고 기능 업데이트를 촉진하는 중점을 </a:t>
            </a:r>
            <a:r>
              <a:rPr lang="ko-KR" altLang="en-US" dirty="0" err="1"/>
              <a:t>둘것입니다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오류를 미연에 방지하고</a:t>
            </a:r>
            <a:r>
              <a:rPr lang="en-US" altLang="ko-KR" dirty="0"/>
              <a:t>, </a:t>
            </a:r>
            <a:r>
              <a:rPr lang="ko-KR" altLang="en-US" dirty="0"/>
              <a:t>안정적인 서비스 운영을 보장하는 기본 원칙입니다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1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보시는 바와 같이 </a:t>
            </a:r>
            <a:endParaRPr lang="en-US" altLang="ko-KR" b="1" dirty="0"/>
          </a:p>
          <a:p>
            <a:r>
              <a:rPr lang="ko-KR" altLang="en-US" b="1" dirty="0"/>
              <a:t>여섯 가지의 항목으로</a:t>
            </a:r>
          </a:p>
          <a:p>
            <a:r>
              <a:rPr lang="ko-KR" altLang="en-US" b="1" dirty="0"/>
              <a:t>개요</a:t>
            </a:r>
            <a:r>
              <a:rPr lang="en-US" altLang="ko-KR" b="1" dirty="0"/>
              <a:t>, </a:t>
            </a:r>
            <a:r>
              <a:rPr lang="ko-KR" altLang="en-US" b="1" dirty="0"/>
              <a:t>요구사항분석</a:t>
            </a:r>
            <a:r>
              <a:rPr lang="en-US" altLang="ko-KR" b="1" dirty="0"/>
              <a:t>, </a:t>
            </a:r>
            <a:r>
              <a:rPr lang="ko-KR" altLang="en-US" b="1" dirty="0"/>
              <a:t>설계</a:t>
            </a:r>
            <a:r>
              <a:rPr lang="en-US" altLang="ko-KR" b="1" dirty="0"/>
              <a:t>, </a:t>
            </a:r>
            <a:r>
              <a:rPr lang="ko-KR" altLang="en-US" b="1" dirty="0"/>
              <a:t>개발 과정</a:t>
            </a:r>
            <a:r>
              <a:rPr lang="en-US" altLang="ko-KR" b="1" dirty="0"/>
              <a:t>, </a:t>
            </a:r>
            <a:r>
              <a:rPr lang="ko-KR" altLang="en-US" b="1" dirty="0"/>
              <a:t>업무성과 및 회고</a:t>
            </a:r>
            <a:r>
              <a:rPr lang="en-US" altLang="ko-KR" b="1" dirty="0"/>
              <a:t>, SARDIP </a:t>
            </a:r>
            <a:r>
              <a:rPr lang="ko-KR" altLang="en-US" b="1" dirty="0"/>
              <a:t>개발 계획으로</a:t>
            </a:r>
          </a:p>
          <a:p>
            <a:r>
              <a:rPr lang="ko-KR" altLang="en-US" b="1" dirty="0"/>
              <a:t>나누어 발표를 진행하겠습니다</a:t>
            </a:r>
            <a:r>
              <a:rPr lang="en-US" altLang="ko-KR" b="1" dirty="0"/>
              <a:t>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0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경영지원팀은 기존에 채용 플랫폼을 통해 지원자의 서류를 분류하고 이사님께 이력서를 보내는 방식으로 면접 대상자를 선정해 왔습니다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ko-KR" altLang="en-US" dirty="0" err="1"/>
              <a:t>면접관님들의</a:t>
            </a:r>
            <a:r>
              <a:rPr lang="ko-KR" altLang="en-US" dirty="0"/>
              <a:t> 가능한 시간을 확인하고 지원자와 면접 일정을 조율하여 기존의 인터뷰 시스템에 데이터를 입력하고 면접 보고서를 작성하는 과정이 이어졌습니다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방식은 채용 플랫폼에 대한 높은 의존도</a:t>
            </a:r>
            <a:r>
              <a:rPr lang="en-US" altLang="ko-KR" dirty="0"/>
              <a:t>, </a:t>
            </a:r>
            <a:r>
              <a:rPr lang="ko-KR" altLang="en-US" dirty="0"/>
              <a:t>지원자의 정보 보존 및 관리 단계에서의 소실 가능성</a:t>
            </a:r>
            <a:r>
              <a:rPr lang="en-US" altLang="ko-KR" dirty="0"/>
              <a:t>, </a:t>
            </a:r>
            <a:r>
              <a:rPr lang="ko-KR" altLang="en-US" dirty="0"/>
              <a:t>데이터의 수기 입력</a:t>
            </a:r>
            <a:r>
              <a:rPr lang="en-US" altLang="ko-KR" dirty="0"/>
              <a:t>, </a:t>
            </a:r>
            <a:r>
              <a:rPr lang="ko-KR" altLang="en-US" dirty="0"/>
              <a:t>그리고 면접 일정 조율의 어려움 등 여러 문제점을 안고 있었습니다</a:t>
            </a:r>
            <a:r>
              <a:rPr lang="en-US" altLang="ko-KR" dirty="0"/>
              <a:t>. </a:t>
            </a:r>
            <a:r>
              <a:rPr lang="ko-KR" altLang="en-US" dirty="0"/>
              <a:t>이에 저희는 채용 관리를 개선하고 경영지원팀의 인사 관리 부담을 줄이기 위한 새로운 맞춤 솔루션 채용 시스템 개발에 착수했습니다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시스템은 복잡한 채용 관리 프로세스를 효율적으로 처리할 수 있도록 계획했습니다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경영지원팀의 인사 관리 부담을 크게 줄이는 동시에</a:t>
            </a:r>
            <a:r>
              <a:rPr lang="en-US" altLang="ko-KR" dirty="0"/>
              <a:t>, </a:t>
            </a:r>
            <a:r>
              <a:rPr lang="ko-KR" altLang="en-US" dirty="0"/>
              <a:t>개발자들의 역량이 한층 더 성장할 수 있을 것으로 기대했습니다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4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경영지원팀으로부터 받은 요구사항은 </a:t>
            </a:r>
            <a:r>
              <a:rPr lang="en-US" altLang="ko-KR" dirty="0"/>
              <a:t>7</a:t>
            </a:r>
            <a:r>
              <a:rPr lang="ko-KR" altLang="en-US" dirty="0"/>
              <a:t>가지 정도로 </a:t>
            </a:r>
            <a:r>
              <a:rPr lang="ko-KR" altLang="en-US" dirty="0" err="1"/>
              <a:t>간추릴수</a:t>
            </a:r>
            <a:r>
              <a:rPr lang="ko-KR" altLang="en-US" dirty="0"/>
              <a:t>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채용 프로세스 기능 개발</a:t>
            </a:r>
            <a:r>
              <a:rPr lang="en-US" altLang="ko-KR" dirty="0"/>
              <a:t>, </a:t>
            </a:r>
            <a:r>
              <a:rPr lang="ko-KR" altLang="en-US" dirty="0"/>
              <a:t>편의성 높은 시스템 개발</a:t>
            </a:r>
            <a:r>
              <a:rPr lang="en-US" altLang="ko-KR" dirty="0"/>
              <a:t>, </a:t>
            </a:r>
            <a:r>
              <a:rPr lang="ko-KR" altLang="en-US" dirty="0"/>
              <a:t>편리한 일정 관리</a:t>
            </a:r>
            <a:r>
              <a:rPr lang="en-US" altLang="ko-KR" dirty="0"/>
              <a:t>, </a:t>
            </a:r>
            <a:r>
              <a:rPr lang="ko-KR" altLang="en-US" dirty="0" err="1"/>
              <a:t>맨먼스</a:t>
            </a:r>
            <a:r>
              <a:rPr lang="ko-KR" altLang="en-US" dirty="0"/>
              <a:t> 절감</a:t>
            </a:r>
            <a:r>
              <a:rPr lang="en-US" altLang="ko-KR" dirty="0"/>
              <a:t>, </a:t>
            </a:r>
            <a:r>
              <a:rPr lang="ko-KR" altLang="en-US" dirty="0"/>
              <a:t>알람 제공</a:t>
            </a:r>
            <a:r>
              <a:rPr lang="en-US" altLang="ko-KR" dirty="0"/>
              <a:t>, </a:t>
            </a:r>
            <a:r>
              <a:rPr lang="ko-KR" altLang="en-US" dirty="0"/>
              <a:t>문서화 기능</a:t>
            </a:r>
            <a:r>
              <a:rPr lang="en-US" altLang="ko-KR" dirty="0"/>
              <a:t>, </a:t>
            </a:r>
            <a:r>
              <a:rPr lang="ko-KR" altLang="en-US" dirty="0"/>
              <a:t>권한 관리</a:t>
            </a:r>
          </a:p>
          <a:p>
            <a:r>
              <a:rPr lang="ko-KR" altLang="en-US" dirty="0"/>
              <a:t>우선적으로 채용에서 발생하는 다양한 업무의 복잡성을 간소화하고</a:t>
            </a:r>
            <a:r>
              <a:rPr lang="en-US" altLang="ko-KR" dirty="0"/>
              <a:t>, </a:t>
            </a:r>
            <a:r>
              <a:rPr lang="ko-KR" altLang="en-US" dirty="0"/>
              <a:t>모든 과정을 하나의 흐름 안에서 통합적으로 관리할 수 있는 </a:t>
            </a:r>
          </a:p>
          <a:p>
            <a:r>
              <a:rPr lang="ko-KR" altLang="en-US" dirty="0"/>
              <a:t>체계적인 시스템이 필요했습니다</a:t>
            </a:r>
            <a:r>
              <a:rPr lang="en-US" altLang="ko-KR" dirty="0"/>
              <a:t>. </a:t>
            </a:r>
            <a:r>
              <a:rPr lang="ko-KR" altLang="en-US" dirty="0"/>
              <a:t>그리고 이 시스템 안에는 관리자와 면접관 권한에 따른 데이터 접근 제한과</a:t>
            </a:r>
          </a:p>
          <a:p>
            <a:r>
              <a:rPr lang="ko-KR" altLang="en-US" dirty="0"/>
              <a:t>면접관</a:t>
            </a:r>
            <a:r>
              <a:rPr lang="en-US" altLang="ko-KR" dirty="0"/>
              <a:t>, </a:t>
            </a:r>
            <a:r>
              <a:rPr lang="ko-KR" altLang="en-US" dirty="0" err="1"/>
              <a:t>평가자분들이</a:t>
            </a:r>
            <a:r>
              <a:rPr lang="ko-KR" altLang="en-US" dirty="0"/>
              <a:t> 보고서 및 평가서를 쉽게 작성하고 관리할 수 있어야 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관리자와 면접관 모두에게 유연하고 간편한 일정 설정 및 조정이 가능해야 했습니다</a:t>
            </a:r>
            <a:r>
              <a:rPr lang="en-US" altLang="ko-KR" dirty="0"/>
              <a:t>. </a:t>
            </a:r>
            <a:r>
              <a:rPr lang="ko-KR" altLang="en-US" dirty="0"/>
              <a:t>그리고 이런 이벤트들이 발생할 때마다 즉각적인 알람 제공이 필요했습니다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이 프로세스를 따를 때 인사 채용 부분에서 작업 시간 크게 절감이 되어야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4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저희는 다음과 같은 핵심 개발 포인트들을 설정하고 설계 단계에 착수하기로 결정했습니다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첫 번째로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‘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시스템화 및 효율적인 프로세스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관리’를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핵심 요소로 삼았습니다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복잡한 인사 채용 프로세스를 체계적으로 관리할 수 있도록 전용 시스템을 계획했습니다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이를 위해 채용 관리를 위한 전용 데이터베이스 구축을 구상하였고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모든 채용 정보를 중앙에서 효율적으로 관리할 수 있는 방안을 마련하였습니다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또한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다양한 업무와 복잡한 채용 프로세스를 일관되게 관리할 수 있도록 준비하였습니다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두 번째로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‘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자동화’에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집중하기로 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반복적이고 시간 소모적인 작업을 줄이기 위해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알람을 자동으로 전송하고 보고서와 평가서를 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PDF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형식으로 자동 생성하는 기능을 개발하는 계획을 세웠습니다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이 자동화 기능은 작업 효율성을 크게 향상시킬 것으로 기대했습니다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마지막으로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‘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사용자 </a:t>
            </a:r>
            <a:r>
              <a:rPr lang="ko-KR" altLang="en-US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경험’을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최우선으로 고려했습니다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시스템의 인터페이스를 사용자가 직관적으로 이해하고 쉽게 접근할 수 있도록 디자인했습니다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인터페이스 디자인에 큰 중점을 두어 사용자의 편의성을 최대한 보장하는 것을 목표로 삼았습니다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0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ko-KR" altLang="en-US" dirty="0" err="1"/>
              <a:t>모놀리식</a:t>
            </a:r>
            <a:r>
              <a:rPr lang="ko-KR" altLang="en-US" dirty="0"/>
              <a:t> 아키텍처를 선택하였습니다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모놀리식</a:t>
            </a:r>
            <a:r>
              <a:rPr lang="ko-KR" altLang="en-US" dirty="0"/>
              <a:t> 아키텍처는 애플리케이션의 모든 기능과 컴포넌트를 단일 코드베이스에서 실행하며</a:t>
            </a:r>
            <a:r>
              <a:rPr lang="en-US" altLang="ko-KR" dirty="0"/>
              <a:t>, </a:t>
            </a:r>
            <a:r>
              <a:rPr lang="ko-KR" altLang="en-US" dirty="0"/>
              <a:t>한 번에 하나의 배포 단위로 운영되는 구조입니다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이를 통해 일관된 개발 환경을 구축하고</a:t>
            </a:r>
            <a:r>
              <a:rPr lang="en-US" altLang="ko-KR" dirty="0"/>
              <a:t>, </a:t>
            </a:r>
            <a:r>
              <a:rPr lang="ko-KR" altLang="en-US" dirty="0"/>
              <a:t>빠른 개발과 배포를 가능하게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 </a:t>
            </a:r>
            <a:r>
              <a:rPr lang="ko-KR" altLang="en-US" dirty="0"/>
              <a:t>단일 언어와 </a:t>
            </a:r>
            <a:r>
              <a:rPr lang="en-US" altLang="ko-KR" dirty="0"/>
              <a:t>Express.js </a:t>
            </a:r>
            <a:r>
              <a:rPr lang="ko-KR" altLang="en-US" dirty="0"/>
              <a:t>프레임워크를 사용함으로써 효율적으로 시스템을 관리할 계획이었습니다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MongoDB</a:t>
            </a:r>
            <a:r>
              <a:rPr lang="ko-KR" altLang="en-US" dirty="0"/>
              <a:t>를 도입하여 데이터베이스 솔루션의 유연성을 제공하고자 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MongoDB</a:t>
            </a:r>
            <a:r>
              <a:rPr lang="ko-KR" altLang="en-US" dirty="0"/>
              <a:t>의 문서 지향적 특성 덕분에 변화하는 요구사항에 민첩하게 대응할 수 있는 기반을 마련할 수 있을 것이라 예상하고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 설계에 대해 살펴 보겠습니다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다이어그램은 </a:t>
            </a:r>
            <a:r>
              <a:rPr lang="ko-KR" altLang="en-US" dirty="0" err="1"/>
              <a:t>몽고디비를</a:t>
            </a:r>
            <a:r>
              <a:rPr lang="ko-KR" altLang="en-US" dirty="0"/>
              <a:t> 사용하여 설계한 데이터베이스 스키마의 모습입니다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몽고디비는</a:t>
            </a:r>
            <a:r>
              <a:rPr lang="ko-KR" altLang="en-US" dirty="0"/>
              <a:t> </a:t>
            </a:r>
            <a:r>
              <a:rPr lang="ko-KR" altLang="en-US" dirty="0" err="1"/>
              <a:t>노에스큐엘</a:t>
            </a:r>
            <a:r>
              <a:rPr lang="ko-KR" altLang="en-US" dirty="0"/>
              <a:t> 문법을 활용해 유연한 스키마를 가능하게 하며 이는 변화하는 요구사항에 신속하게 대응할 수 있도록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객체 지향 프로그래밍과  높은 호환성을 지닌 덕분에 개발 속도를 크게 향상시킬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조회하고 추가하는 일이 빈번한 채용 시스템에서는 </a:t>
            </a:r>
            <a:r>
              <a:rPr lang="ko-KR" altLang="en-US" dirty="0" err="1"/>
              <a:t>몽고디비가</a:t>
            </a:r>
            <a:r>
              <a:rPr lang="ko-KR" altLang="en-US" dirty="0"/>
              <a:t> 뛰어난 성능을 발휘하여 몽고 </a:t>
            </a:r>
            <a:r>
              <a:rPr lang="ko-KR" altLang="en-US" dirty="0" err="1"/>
              <a:t>디비를</a:t>
            </a:r>
            <a:r>
              <a:rPr lang="ko-KR" altLang="en-US" dirty="0"/>
              <a:t> 사용하여 설계하게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NO-SQL: NO-SQL </a:t>
            </a:r>
            <a:r>
              <a:rPr lang="ko-KR" altLang="en-US" dirty="0"/>
              <a:t>데이터베이스는 관계형 데이터베이스에 비해 스키마에 </a:t>
            </a:r>
            <a:r>
              <a:rPr lang="ko-KR" altLang="en-US" dirty="0" err="1"/>
              <a:t>구애받지</a:t>
            </a:r>
            <a:r>
              <a:rPr lang="ko-KR" altLang="en-US" dirty="0"/>
              <a:t> 않고 데이터를 저장하고 관리할 수 있으며</a:t>
            </a:r>
            <a:r>
              <a:rPr lang="en-US" altLang="ko-KR" dirty="0"/>
              <a:t>, </a:t>
            </a:r>
            <a:r>
              <a:rPr lang="ko-KR" altLang="en-US" dirty="0"/>
              <a:t>문서 지향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그래프 등의 다양한 유형으로 데이터를 다룰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유연한 스키마의 장점</a:t>
            </a:r>
            <a:r>
              <a:rPr lang="en-US" altLang="ko-KR" dirty="0"/>
              <a:t>: NO-SQL </a:t>
            </a:r>
            <a:r>
              <a:rPr lang="ko-KR" altLang="en-US" dirty="0"/>
              <a:t>데이터베이스는 유연한 스키마를 통해 데이터 구조를 동적으로 변경할 수 있어</a:t>
            </a:r>
            <a:r>
              <a:rPr lang="en-US" altLang="ko-KR" dirty="0"/>
              <a:t>, </a:t>
            </a:r>
            <a:r>
              <a:rPr lang="ko-KR" altLang="en-US" dirty="0"/>
              <a:t>변화하는 비즈니스 요구사항에 신속하게 대응할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객체지향 프로그래밍과의 호환성</a:t>
            </a:r>
            <a:r>
              <a:rPr lang="en-US" altLang="ko-KR" dirty="0"/>
              <a:t>: NO-SQL </a:t>
            </a:r>
            <a:r>
              <a:rPr lang="ko-KR" altLang="en-US" dirty="0"/>
              <a:t>데이터베이스는 객체지향 프로그래밍의 데이터 구조와 직접 매핑이 가능하여</a:t>
            </a:r>
            <a:r>
              <a:rPr lang="en-US" altLang="ko-KR" dirty="0"/>
              <a:t>, </a:t>
            </a:r>
            <a:r>
              <a:rPr lang="ko-KR" altLang="en-US" dirty="0"/>
              <a:t>개발자가 객체를 그대로 데이터베이스에 저장할 수 있어 코드 작성 및 관리가 </a:t>
            </a:r>
            <a:r>
              <a:rPr lang="ko-KR" altLang="en-US" dirty="0" err="1"/>
              <a:t>단순해져</a:t>
            </a:r>
            <a:r>
              <a:rPr lang="ko-KR" altLang="en-US" dirty="0"/>
              <a:t> 개발 속도가 향상됩니다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2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 부분에서는 </a:t>
            </a:r>
            <a:r>
              <a:rPr lang="en-US" altLang="ko-KR" dirty="0"/>
              <a:t>RESTful </a:t>
            </a:r>
            <a:r>
              <a:rPr lang="ko-KR" altLang="en-US" dirty="0"/>
              <a:t>원칙을 따르는 </a:t>
            </a:r>
            <a:r>
              <a:rPr lang="en-US" altLang="ko-KR" dirty="0"/>
              <a:t>API </a:t>
            </a:r>
            <a:r>
              <a:rPr lang="ko-KR" altLang="en-US" dirty="0"/>
              <a:t>디자인에 중점을 두었습니다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RESTful API</a:t>
            </a:r>
            <a:r>
              <a:rPr lang="ko-KR" altLang="en-US" dirty="0"/>
              <a:t>는 데이터를 교환하기 위한 일련의 규칙과 약속으로</a:t>
            </a:r>
            <a:r>
              <a:rPr lang="en-US" altLang="ko-KR" dirty="0"/>
              <a:t>, </a:t>
            </a:r>
            <a:r>
              <a:rPr lang="ko-KR" altLang="en-US" dirty="0"/>
              <a:t>시스템 간에 정보를 전달하는 방식을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저희 </a:t>
            </a:r>
            <a:r>
              <a:rPr lang="ko-KR" altLang="en-US" dirty="0" err="1"/>
              <a:t>엔드포인트를</a:t>
            </a:r>
            <a:r>
              <a:rPr lang="ko-KR" altLang="en-US" dirty="0"/>
              <a:t> 기준으로 예를 들자면</a:t>
            </a:r>
            <a:r>
              <a:rPr lang="en-US" altLang="ko-KR" dirty="0"/>
              <a:t>, GET</a:t>
            </a:r>
            <a:r>
              <a:rPr lang="ko-KR" altLang="en-US" dirty="0"/>
              <a:t>은 채용 포지션을 조회하고</a:t>
            </a:r>
            <a:r>
              <a:rPr lang="en-US" altLang="ko-KR" dirty="0"/>
              <a:t>, POST</a:t>
            </a:r>
            <a:r>
              <a:rPr lang="ko-KR" altLang="en-US" dirty="0"/>
              <a:t>는 새로운 채용 포지션을 생성할 때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엔드포인트를</a:t>
            </a:r>
            <a:r>
              <a:rPr lang="ko-KR" altLang="en-US" dirty="0"/>
              <a:t> 실제로 실행하고 테스트할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활용하여 </a:t>
            </a:r>
            <a:r>
              <a:rPr lang="en-US" altLang="ko-KR" dirty="0"/>
              <a:t>API</a:t>
            </a:r>
            <a:r>
              <a:rPr lang="ko-KR" altLang="en-US" dirty="0"/>
              <a:t>의 동작을 검증했습니다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Swagger</a:t>
            </a:r>
            <a:r>
              <a:rPr lang="ko-KR" altLang="en-US" dirty="0"/>
              <a:t>를 활용한 이 </a:t>
            </a:r>
            <a:r>
              <a:rPr lang="en-US" altLang="ko-KR" dirty="0"/>
              <a:t>API </a:t>
            </a:r>
            <a:r>
              <a:rPr lang="ko-KR" altLang="en-US" dirty="0"/>
              <a:t>문서는 </a:t>
            </a:r>
            <a:r>
              <a:rPr lang="ko-KR" altLang="en-US" dirty="0" err="1"/>
              <a:t>프론트엔드가</a:t>
            </a:r>
            <a:r>
              <a:rPr lang="ko-KR" altLang="en-US" dirty="0"/>
              <a:t> </a:t>
            </a:r>
            <a:r>
              <a:rPr lang="ko-KR" altLang="en-US" dirty="0" err="1"/>
              <a:t>백엔드에</a:t>
            </a:r>
            <a:r>
              <a:rPr lang="ko-KR" altLang="en-US" dirty="0"/>
              <a:t> 어떤 요청을 보냈을 때 어떤 데이터를 받을 수 있는지에 대한 정보를 담고 있어</a:t>
            </a:r>
            <a:r>
              <a:rPr lang="en-US" altLang="ko-KR" dirty="0"/>
              <a:t>, </a:t>
            </a:r>
            <a:r>
              <a:rPr lang="ko-KR" altLang="en-US" dirty="0"/>
              <a:t>개발 과정에서 중요한 문서로 간주됩니다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1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개발과정에서 채용프로세스를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채용 프로세스를 효과적으로 관리하기 위해 지원자를 단계별로 나누어 채용 전체 프로세스를 구상하고 개발하였습니다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번째 다이어그램은 관리자 관점에서 지원자의 단계에 따라 </a:t>
            </a:r>
            <a:r>
              <a:rPr lang="en-US" altLang="ko-KR" dirty="0"/>
              <a:t>UI,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메일 서버로 이어지는 시퀀스 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관리자가 지원자를 생성하는 것부터 면접 일정 조율</a:t>
            </a:r>
            <a:r>
              <a:rPr lang="en-US" altLang="ko-KR" dirty="0"/>
              <a:t>, </a:t>
            </a:r>
            <a:r>
              <a:rPr lang="ko-KR" altLang="en-US" dirty="0"/>
              <a:t>지원자의 입사자로의 전환</a:t>
            </a:r>
            <a:r>
              <a:rPr lang="en-US" altLang="ko-KR" dirty="0"/>
              <a:t>, 2</a:t>
            </a:r>
            <a:r>
              <a:rPr lang="ko-KR" altLang="en-US" dirty="0"/>
              <a:t>차 평가서 작성까지의 흐름을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 다이어그램은 전체 채용 프로세스의 상태 다이어그램으로</a:t>
            </a:r>
            <a:r>
              <a:rPr lang="en-US" altLang="ko-KR" dirty="0"/>
              <a:t>, </a:t>
            </a:r>
            <a:r>
              <a:rPr lang="ko-KR" altLang="en-US" dirty="0"/>
              <a:t>지원 대기부터 프로세스 종료까지의 전체 흐름과 상태를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상태는 다음 단계로 전환되기 전에 필요한 조건들이 충족되도록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5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304454"/>
            <a:ext cx="10763249" cy="1006475"/>
          </a:xfrm>
        </p:spPr>
        <p:txBody>
          <a:bodyPr/>
          <a:lstStyle/>
          <a:p>
            <a:r>
              <a:rPr lang="en-US" altLang="ko-KR" dirty="0"/>
              <a:t>Lumir Recruiting Interview Manager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FDABB99-CF3A-835F-A27C-4BCADD572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14BCE-471E-54A6-F618-8ECDF28AA50C}"/>
              </a:ext>
            </a:extLst>
          </p:cNvPr>
          <p:cNvSpPr txBox="1">
            <a:spLocks/>
          </p:cNvSpPr>
          <p:nvPr/>
        </p:nvSpPr>
        <p:spPr>
          <a:xfrm>
            <a:off x="714375" y="4648201"/>
            <a:ext cx="2156360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기술</a:t>
            </a:r>
            <a:r>
              <a:rPr lang="en-US" altLang="ko-KR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</a:t>
            </a: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부 김민수 연구원</a:t>
            </a:r>
            <a:endParaRPr lang="en-US" altLang="ko-KR" sz="15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665077"/>
            <a:ext cx="11252200" cy="581025"/>
          </a:xfrm>
        </p:spPr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246102"/>
            <a:ext cx="5427186" cy="5294816"/>
          </a:xfr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69CE3-8578-0F22-1CF7-0816BD817346}"/>
              </a:ext>
            </a:extLst>
          </p:cNvPr>
          <p:cNvSpPr txBox="1">
            <a:spLocks/>
          </p:cNvSpPr>
          <p:nvPr/>
        </p:nvSpPr>
        <p:spPr>
          <a:xfrm>
            <a:off x="469900" y="1270502"/>
            <a:ext cx="5626100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No-SQL </a:t>
            </a:r>
            <a:r>
              <a:rPr lang="ko-KR" altLang="en-US" dirty="0"/>
              <a:t>문법을 사용하여 </a:t>
            </a:r>
            <a:r>
              <a:rPr lang="ko-KR" altLang="en-US" b="1" dirty="0"/>
              <a:t>유연한 스키마 정의가 가능</a:t>
            </a:r>
            <a:r>
              <a:rPr lang="ko-KR" altLang="en-US" dirty="0"/>
              <a:t>한 데이터베이스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객체 지향 프로그래밍과의 높은 상호 운용성으로 개발 속도 증가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읽기 및 쓰기가 빈번한 시스템에서의 우수한 성능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84"/>
          <a:stretch/>
        </p:blipFill>
        <p:spPr>
          <a:xfrm>
            <a:off x="6830524" y="1362076"/>
            <a:ext cx="5039849" cy="482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9924C5-D477-A4E1-6563-FD48D7014BBE}"/>
              </a:ext>
            </a:extLst>
          </p:cNvPr>
          <p:cNvSpPr/>
          <p:nvPr/>
        </p:nvSpPr>
        <p:spPr>
          <a:xfrm>
            <a:off x="6908891" y="1626017"/>
            <a:ext cx="688064" cy="233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7494F9-3CD4-AFF9-A198-148BBC0D73A5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75882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Use-case</a:t>
            </a:r>
            <a:r>
              <a:rPr lang="ko-KR" altLang="en-US" dirty="0"/>
              <a:t> 에 맞는 </a:t>
            </a:r>
            <a:r>
              <a:rPr lang="en-US" altLang="ko-KR" dirty="0"/>
              <a:t>Event </a:t>
            </a:r>
            <a:r>
              <a:rPr lang="ko-KR" altLang="en-US" dirty="0"/>
              <a:t>요청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기능 별 제어를 할 수 있는 </a:t>
            </a:r>
            <a:r>
              <a:rPr lang="en-US" altLang="ko-KR" dirty="0"/>
              <a:t>API</a:t>
            </a:r>
            <a:r>
              <a:rPr lang="ko-KR" altLang="en-US" dirty="0"/>
              <a:t>를 설계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엔드 포인트를 실제로 </a:t>
            </a:r>
            <a:r>
              <a:rPr lang="ko-KR" altLang="en-US" b="1" dirty="0"/>
              <a:t>실행</a:t>
            </a:r>
            <a:r>
              <a:rPr lang="ko-KR" altLang="en-US" dirty="0"/>
              <a:t>하고</a:t>
            </a:r>
            <a:r>
              <a:rPr lang="ko-KR" altLang="en-US" b="1" dirty="0"/>
              <a:t> 테스트</a:t>
            </a:r>
            <a:r>
              <a:rPr lang="ko-KR" altLang="en-US" dirty="0"/>
              <a:t>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</a:t>
            </a:r>
            <a:r>
              <a:rPr lang="en-US" altLang="ko-KR" dirty="0"/>
              <a:t>·</a:t>
            </a:r>
            <a:r>
              <a:rPr lang="ko-KR" altLang="en-US" dirty="0"/>
              <a:t> 상태 다이어그램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E53406-223F-FA63-8796-233858921B81}"/>
              </a:ext>
            </a:extLst>
          </p:cNvPr>
          <p:cNvGrpSpPr/>
          <p:nvPr/>
        </p:nvGrpSpPr>
        <p:grpSpPr>
          <a:xfrm>
            <a:off x="2207491" y="1633196"/>
            <a:ext cx="2731977" cy="4696009"/>
            <a:chOff x="2207491" y="1633196"/>
            <a:chExt cx="2731977" cy="469600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46F4F5B-4791-2C31-C894-4C39D471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7491" y="1633196"/>
              <a:ext cx="2731977" cy="435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01C924-EDD8-6FFE-E467-6A7DBD5AA18B}"/>
                </a:ext>
              </a:extLst>
            </p:cNvPr>
            <p:cNvSpPr txBox="1"/>
            <p:nvPr/>
          </p:nvSpPr>
          <p:spPr>
            <a:xfrm>
              <a:off x="2734080" y="6021428"/>
              <a:ext cx="1678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시퀀스 다이어그램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E47A70-8D25-11EB-7943-9D72AE87EB15}"/>
              </a:ext>
            </a:extLst>
          </p:cNvPr>
          <p:cNvGrpSpPr/>
          <p:nvPr/>
        </p:nvGrpSpPr>
        <p:grpSpPr>
          <a:xfrm>
            <a:off x="7001162" y="2156104"/>
            <a:ext cx="3523332" cy="4204146"/>
            <a:chOff x="7001162" y="2156104"/>
            <a:chExt cx="3523332" cy="42041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2BC9D8-D71D-7BD0-D3DF-00AC466B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1162" y="2156104"/>
              <a:ext cx="3523332" cy="38330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F315B8-4437-FD67-AA2D-06246EEC8A77}"/>
                </a:ext>
              </a:extLst>
            </p:cNvPr>
            <p:cNvSpPr txBox="1"/>
            <p:nvPr/>
          </p:nvSpPr>
          <p:spPr>
            <a:xfrm>
              <a:off x="8005162" y="6052473"/>
              <a:ext cx="1515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상태 다이어그램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모의 객체를 생성하여 테스트 케이스에 사용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B8962B-5C0B-588F-6E4B-DC1B1928F0E1}"/>
              </a:ext>
            </a:extLst>
          </p:cNvPr>
          <p:cNvGrpSpPr/>
          <p:nvPr/>
        </p:nvGrpSpPr>
        <p:grpSpPr>
          <a:xfrm>
            <a:off x="5881463" y="1599198"/>
            <a:ext cx="5676125" cy="2323015"/>
            <a:chOff x="5881463" y="1599198"/>
            <a:chExt cx="5676125" cy="23230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11ED5FE-6CED-5793-47C2-3F4CE187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1463" y="1599198"/>
              <a:ext cx="5676125" cy="232301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E643B2-3502-AEA2-B9C7-544848B44E05}"/>
                </a:ext>
              </a:extLst>
            </p:cNvPr>
            <p:cNvSpPr/>
            <p:nvPr/>
          </p:nvSpPr>
          <p:spPr>
            <a:xfrm>
              <a:off x="6243782" y="2650836"/>
              <a:ext cx="5209310" cy="371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736D08-C33A-E35E-A7DD-F84A71459639}"/>
              </a:ext>
            </a:extLst>
          </p:cNvPr>
          <p:cNvGrpSpPr/>
          <p:nvPr/>
        </p:nvGrpSpPr>
        <p:grpSpPr>
          <a:xfrm>
            <a:off x="5881464" y="3967428"/>
            <a:ext cx="5676125" cy="2138218"/>
            <a:chOff x="5881464" y="3967428"/>
            <a:chExt cx="5676125" cy="21382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B126CD-A5B1-BAD3-8762-ACB00FD6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1464" y="3967428"/>
              <a:ext cx="5676125" cy="21382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1C5DF-F639-86EB-19F3-932D53B4D13A}"/>
                </a:ext>
              </a:extLst>
            </p:cNvPr>
            <p:cNvSpPr/>
            <p:nvPr/>
          </p:nvSpPr>
          <p:spPr>
            <a:xfrm>
              <a:off x="6095999" y="5256341"/>
              <a:ext cx="5246256" cy="6549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CD218-7BFC-5908-2C48-7917237605A4}"/>
              </a:ext>
            </a:extLst>
          </p:cNvPr>
          <p:cNvGrpSpPr/>
          <p:nvPr/>
        </p:nvGrpSpPr>
        <p:grpSpPr>
          <a:xfrm>
            <a:off x="4588638" y="1471505"/>
            <a:ext cx="7471954" cy="3914989"/>
            <a:chOff x="247547" y="1893628"/>
            <a:chExt cx="7471954" cy="391498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58D56-970E-13BC-2663-81E1C51B1542}"/>
                </a:ext>
              </a:extLst>
            </p:cNvPr>
            <p:cNvGrpSpPr/>
            <p:nvPr/>
          </p:nvGrpSpPr>
          <p:grpSpPr>
            <a:xfrm>
              <a:off x="247547" y="1904823"/>
              <a:ext cx="7471954" cy="3829435"/>
              <a:chOff x="2700692" y="2216900"/>
              <a:chExt cx="7471954" cy="382943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487685C-57A2-DF81-7673-C7F08B1B4E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" t="39338" r="190" b="43012"/>
              <a:stretch/>
            </p:blipFill>
            <p:spPr>
              <a:xfrm>
                <a:off x="2700692" y="3558020"/>
                <a:ext cx="7454536" cy="12104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2CFDA64-EAA1-26EA-6136-61ADE3278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0444"/>
              <a:stretch/>
            </p:blipFill>
            <p:spPr>
              <a:xfrm>
                <a:off x="2703105" y="2216900"/>
                <a:ext cx="7469541" cy="134112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8FB4E80-0894-8B83-7754-024F777BD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1437" b="9931"/>
              <a:stretch/>
            </p:blipFill>
            <p:spPr>
              <a:xfrm>
                <a:off x="2703105" y="4768512"/>
                <a:ext cx="7469541" cy="1277823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6BC69C-0593-4F19-18C1-6A061367E868}"/>
                </a:ext>
              </a:extLst>
            </p:cNvPr>
            <p:cNvSpPr/>
            <p:nvPr/>
          </p:nvSpPr>
          <p:spPr>
            <a:xfrm>
              <a:off x="3548094" y="1893628"/>
              <a:ext cx="2547905" cy="3914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73D5F-0F29-9128-5F61-BEEED2B50B59}"/>
                </a:ext>
              </a:extLst>
            </p:cNvPr>
            <p:cNvSpPr/>
            <p:nvPr/>
          </p:nvSpPr>
          <p:spPr>
            <a:xfrm>
              <a:off x="247547" y="1893629"/>
              <a:ext cx="2022296" cy="3914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80A965-DC53-AFD3-6A44-B422506B98DC}"/>
              </a:ext>
            </a:extLst>
          </p:cNvPr>
          <p:cNvSpPr txBox="1">
            <a:spLocks/>
          </p:cNvSpPr>
          <p:nvPr/>
        </p:nvSpPr>
        <p:spPr>
          <a:xfrm>
            <a:off x="646545" y="1262062"/>
            <a:ext cx="4036291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테스트 커버리지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 코드 </a:t>
            </a:r>
            <a:r>
              <a:rPr lang="ko-KR" altLang="en-US" b="1" dirty="0"/>
              <a:t>실용성 검증</a:t>
            </a:r>
            <a:r>
              <a:rPr lang="ko-KR" altLang="en-US" dirty="0"/>
              <a:t>을 하기 위한 테스트 단계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 커버리지 </a:t>
            </a:r>
            <a:r>
              <a:rPr lang="en-US" altLang="ko-KR" b="1" dirty="0"/>
              <a:t>90% </a:t>
            </a:r>
            <a:r>
              <a:rPr lang="ko-KR" altLang="en-US" b="1" dirty="0"/>
              <a:t>이상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목표로 개발 진행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</p:spTree>
    <p:extLst>
      <p:ext uri="{BB962C8B-B14F-4D97-AF65-F5344CB8AC3E}">
        <p14:creationId xmlns:p14="http://schemas.microsoft.com/office/powerpoint/2010/main" val="64453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업무성과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업무성과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altLang="ko-KR" dirty="0"/>
              <a:t>LRIM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 업무 효율성 향상</a:t>
            </a:r>
            <a:r>
              <a:rPr lang="en-US" altLang="ko-KR" dirty="0"/>
              <a:t> : </a:t>
            </a:r>
            <a:r>
              <a:rPr lang="ko-KR" altLang="en-US" dirty="0"/>
              <a:t>지원자 직접 지원 시 서버에 자동 저장되어 수동 분류 및 입력 작업 최소화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실시간 알람 기능 </a:t>
            </a:r>
            <a:r>
              <a:rPr lang="en-US" altLang="ko-KR" dirty="0"/>
              <a:t>: </a:t>
            </a:r>
            <a:r>
              <a:rPr lang="ko-KR" altLang="en-US" dirty="0"/>
              <a:t>이벤트 알람 시스템을 통해 빠른 대응 및 업무 스케줄 관리 용이 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GitLab CI/CD </a:t>
            </a:r>
            <a:r>
              <a:rPr lang="ko-KR" altLang="en-US" dirty="0"/>
              <a:t>워크플로우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코드의 </a:t>
            </a:r>
            <a:r>
              <a:rPr lang="ko-KR" altLang="en-US" dirty="0" err="1"/>
              <a:t>커밋부터</a:t>
            </a:r>
            <a:r>
              <a:rPr lang="ko-KR" altLang="en-US" dirty="0"/>
              <a:t> 자동 빌드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/>
              <a:t>배포까지의 전 과정을 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과정에서 발견하지 못한 오류에 대해 빠른 해결 가능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91C7C8-FF3F-961C-1861-DD9B673A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514" y="1362076"/>
            <a:ext cx="4232666" cy="1805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6ACB27-B4E8-6694-E1B9-240237947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150" y="3258199"/>
            <a:ext cx="3905539" cy="30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회고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5-2 </a:t>
            </a:r>
            <a:r>
              <a:rPr lang="ko-KR" altLang="en-US" dirty="0"/>
              <a:t>프로젝트 회고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11032792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프로세스에 대한 이해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개발을 통해 기술 스택 숙련도 증진으로 본 프로젝트 진입에 대한 자신감 획득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구조적 부분 모듈</a:t>
            </a:r>
            <a:r>
              <a:rPr lang="en-US" altLang="ko-KR" dirty="0"/>
              <a:t>, </a:t>
            </a:r>
            <a:r>
              <a:rPr lang="ko-KR" altLang="en-US" dirty="0"/>
              <a:t>레이어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JavaScript/Node.js </a:t>
            </a:r>
            <a:r>
              <a:rPr lang="ko-KR" altLang="en-US" dirty="0"/>
              <a:t>환경으로의 전환을 통해 </a:t>
            </a:r>
            <a:r>
              <a:rPr lang="ko-KR" altLang="en-US" dirty="0" err="1"/>
              <a:t>백엔드</a:t>
            </a:r>
            <a:r>
              <a:rPr lang="ko-KR" altLang="en-US" dirty="0"/>
              <a:t> 개발 역량 강화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개발자 및 사용자 간의 교량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실사용자와의 대화를 통해 설계 방향성 재조정 및 사용자 요구와 개발자 시각 간 격차 파악</a:t>
            </a:r>
            <a:endParaRPr lang="en-US" altLang="ko-KR" dirty="0"/>
          </a:p>
          <a:p>
            <a:pPr>
              <a:lnSpc>
                <a:spcPts val="26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75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CEDC-A95C-F8AB-1B5A-00EBFE63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E0A40-CBC1-F671-6671-968D67C2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79E7-A4E7-F5B1-C7FF-73AD1C220086}"/>
              </a:ext>
            </a:extLst>
          </p:cNvPr>
          <p:cNvSpPr txBox="1"/>
          <p:nvPr/>
        </p:nvSpPr>
        <p:spPr>
          <a:xfrm>
            <a:off x="4401075" y="1706584"/>
            <a:ext cx="174919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진행 배경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ADE7D-42E2-B668-4CF3-FFF5CCCC4203}"/>
              </a:ext>
            </a:extLst>
          </p:cNvPr>
          <p:cNvSpPr txBox="1"/>
          <p:nvPr/>
        </p:nvSpPr>
        <p:spPr>
          <a:xfrm>
            <a:off x="4401075" y="2435179"/>
            <a:ext cx="1710725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요구사항 리스트업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핵심 포인트 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961FE-9A15-20D7-1D0F-7BE6412F529C}"/>
              </a:ext>
            </a:extLst>
          </p:cNvPr>
          <p:cNvSpPr txBox="1"/>
          <p:nvPr/>
        </p:nvSpPr>
        <p:spPr>
          <a:xfrm>
            <a:off x="4401075" y="3216327"/>
            <a:ext cx="20970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아키텍처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API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A02-800C-01E4-D035-C33278948DB6}"/>
              </a:ext>
            </a:extLst>
          </p:cNvPr>
          <p:cNvSpPr txBox="1"/>
          <p:nvPr/>
        </p:nvSpPr>
        <p:spPr>
          <a:xfrm>
            <a:off x="4401075" y="3974629"/>
            <a:ext cx="2165978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시퀀스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상태 다이어그램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 및 커버리지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FC79-A245-3E5E-3447-166759E8C439}"/>
              </a:ext>
            </a:extLst>
          </p:cNvPr>
          <p:cNvSpPr txBox="1"/>
          <p:nvPr/>
        </p:nvSpPr>
        <p:spPr>
          <a:xfrm>
            <a:off x="4401075" y="4742375"/>
            <a:ext cx="139333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업무성과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회고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E856C-5192-3925-5021-3E73C7FA6DE0}"/>
              </a:ext>
            </a:extLst>
          </p:cNvPr>
          <p:cNvSpPr txBox="1"/>
          <p:nvPr/>
        </p:nvSpPr>
        <p:spPr>
          <a:xfrm>
            <a:off x="4401075" y="5500677"/>
            <a:ext cx="253787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SARDIP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전용 서버 개발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6-1 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63DB-2412-C6A2-2A96-2A395CB11303}"/>
              </a:ext>
            </a:extLst>
          </p:cNvPr>
          <p:cNvSpPr txBox="1">
            <a:spLocks/>
          </p:cNvSpPr>
          <p:nvPr/>
        </p:nvSpPr>
        <p:spPr>
          <a:xfrm>
            <a:off x="595791" y="1262061"/>
            <a:ext cx="11126308" cy="3753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전략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</a:t>
            </a:r>
            <a:r>
              <a:rPr lang="ko-KR" altLang="en-US" dirty="0"/>
              <a:t>를 기반으로 관리자 전용 서버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경험에서 얻은 식별된 </a:t>
            </a:r>
            <a:r>
              <a:rPr lang="ko-KR" altLang="en-US" b="1" dirty="0"/>
              <a:t>리스크를 예방하고 관리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프로세스 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지속적인 코드 리뷰와 피드백을 통해 품질을 개선하여 기능 업데이트를 도모함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향후 유지보수와 확장성을 고려해 기능별로 코드를 모듈화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</a:t>
            </a:r>
            <a:r>
              <a:rPr lang="ko-KR" altLang="en-US" dirty="0" err="1"/>
              <a:t>커버리지를</a:t>
            </a:r>
            <a:r>
              <a:rPr lang="ko-KR" altLang="en-US" dirty="0"/>
              <a:t> </a:t>
            </a:r>
            <a:r>
              <a:rPr lang="en-US" altLang="ko-KR" dirty="0"/>
              <a:t>90% </a:t>
            </a:r>
            <a:r>
              <a:rPr lang="ko-KR" altLang="en-US" dirty="0"/>
              <a:t>이상 유지하여 핵심 기능의 신뢰성을 높이고 개발 효율성을 극대화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89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핵심 과제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복잡한 채용관리 시스템을 시스템화 하여 </a:t>
            </a:r>
            <a:r>
              <a:rPr lang="ko-KR" altLang="en-US" b="1" dirty="0"/>
              <a:t>편의성 및 업무 효율 증가</a:t>
            </a:r>
          </a:p>
          <a:p>
            <a:pPr>
              <a:lnSpc>
                <a:spcPts val="2600"/>
              </a:lnSpc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플랫폼에 대한 </a:t>
            </a:r>
            <a:r>
              <a:rPr lang="ko-KR" altLang="en-US" b="1" dirty="0"/>
              <a:t>높은 의존성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데이터 </a:t>
            </a:r>
            <a:r>
              <a:rPr lang="ko-KR" altLang="en-US" b="1" dirty="0"/>
              <a:t>관리의 부재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정보 전달의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면접 일정 조율 단계에서의 업무 </a:t>
            </a:r>
            <a:r>
              <a:rPr lang="ko-KR" altLang="en-US" b="1" dirty="0"/>
              <a:t>비효율 </a:t>
            </a:r>
            <a:r>
              <a:rPr lang="ko-KR" altLang="en-US" dirty="0"/>
              <a:t>발생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/>
              <a:t>맞춤 </a:t>
            </a:r>
            <a:r>
              <a:rPr lang="ko-KR" altLang="en-US" dirty="0"/>
              <a:t>솔루션 채용시스템 개발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기대 효과</a:t>
            </a:r>
            <a:r>
              <a:rPr lang="en-US" altLang="ko-KR" dirty="0"/>
              <a:t>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경영지원팀의 </a:t>
            </a:r>
            <a:r>
              <a:rPr lang="ko-KR" altLang="en-US" b="1" dirty="0"/>
              <a:t>인사 관리 부담 감소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개발자의 </a:t>
            </a:r>
            <a:r>
              <a:rPr lang="ko-KR" altLang="en-US" b="1" dirty="0"/>
              <a:t>역량 증진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진행 배경</a:t>
            </a: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/>
              <a:t>채용 프로세스 기능 개발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편의성 높은 시스템 개발</a:t>
            </a:r>
            <a:r>
              <a:rPr lang="en-US" altLang="ko-KR" dirty="0"/>
              <a:t>: </a:t>
            </a:r>
            <a:r>
              <a:rPr lang="ko-KR" altLang="en-US" dirty="0"/>
              <a:t>보고서 및 평가서를 관리 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편리한 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M/M</a:t>
            </a:r>
            <a:r>
              <a:rPr lang="ko-KR" altLang="en-US" b="1" dirty="0"/>
              <a:t> 절감</a:t>
            </a:r>
            <a:r>
              <a:rPr lang="en-US" altLang="ko-KR" dirty="0"/>
              <a:t>: </a:t>
            </a:r>
            <a:r>
              <a:rPr lang="ko-KR" altLang="en-US" dirty="0"/>
              <a:t>채용관리 부분에서의 작업시간 절감이 되어야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알람 제공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</a:t>
            </a:r>
            <a:r>
              <a:rPr lang="en-US" altLang="ko-KR" dirty="0"/>
              <a:t>,</a:t>
            </a:r>
            <a:r>
              <a:rPr lang="ko-KR" altLang="en-US" dirty="0"/>
              <a:t> 사용자에게 알림 제공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문서화 기능</a:t>
            </a:r>
            <a:r>
              <a:rPr lang="en-US" altLang="ko-KR" dirty="0"/>
              <a:t>: pdf</a:t>
            </a:r>
            <a:r>
              <a:rPr lang="ko-KR" altLang="en-US" dirty="0"/>
              <a:t>문서화 변환</a:t>
            </a:r>
            <a:r>
              <a:rPr lang="en-US" altLang="ko-KR" dirty="0"/>
              <a:t> </a:t>
            </a:r>
            <a:r>
              <a:rPr lang="ko-KR" altLang="en-US" dirty="0"/>
              <a:t>및 다운로드가 가능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관리자와</a:t>
            </a:r>
            <a:r>
              <a:rPr lang="en-US" altLang="ko-KR" dirty="0"/>
              <a:t> </a:t>
            </a:r>
            <a:r>
              <a:rPr lang="ko-KR" altLang="en-US" dirty="0"/>
              <a:t>면접관에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제한해야 함</a:t>
            </a:r>
          </a:p>
          <a:p>
            <a:pPr>
              <a:lnSpc>
                <a:spcPts val="2600"/>
              </a:lnSpc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요구사항 리스트업</a:t>
            </a: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핵심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시스템화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인사 채용 프로세스 전용 시스템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관리 전용 데이터베이스 구축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알람 자동 전송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보고서 자동 </a:t>
            </a:r>
            <a:r>
              <a:rPr lang="en-US" altLang="ko-KR" dirty="0"/>
              <a:t>PDF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사용자 경험 중시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UX </a:t>
            </a:r>
            <a:r>
              <a:rPr lang="ko-KR" altLang="en-US" dirty="0"/>
              <a:t>통한</a:t>
            </a:r>
            <a:r>
              <a:rPr lang="en-US" altLang="ko-KR" dirty="0"/>
              <a:t> </a:t>
            </a:r>
            <a:r>
              <a:rPr lang="ko-KR" altLang="en-US" dirty="0"/>
              <a:t>사용자 접근성 및 만족도 향상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개발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 </a:t>
            </a:r>
            <a:r>
              <a:rPr lang="en-US" altLang="ko-KR" b="1" dirty="0"/>
              <a:t>(Monolithic Architecture)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(Express.js)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ko-KR" altLang="en-US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Node.js, Express, 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언어를</a:t>
            </a:r>
            <a:r>
              <a:rPr lang="en-US" altLang="ko-KR" dirty="0"/>
              <a:t> </a:t>
            </a:r>
            <a:r>
              <a:rPr lang="ko-KR" altLang="en-US" dirty="0"/>
              <a:t>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Express.js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52E08B-2B3C-CE20-10FE-B9EB23ADA306}"/>
              </a:ext>
            </a:extLst>
          </p:cNvPr>
          <p:cNvGrpSpPr/>
          <p:nvPr/>
        </p:nvGrpSpPr>
        <p:grpSpPr>
          <a:xfrm>
            <a:off x="7510131" y="2638697"/>
            <a:ext cx="3900138" cy="3926731"/>
            <a:chOff x="7510131" y="2638697"/>
            <a:chExt cx="3900138" cy="39267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1D1526-2A34-1C7C-0E3E-BF440C7E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0131" y="2638697"/>
              <a:ext cx="3900138" cy="33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E3425-1E69-5460-C2F0-4825A262F3CF}"/>
                </a:ext>
              </a:extLst>
            </p:cNvPr>
            <p:cNvSpPr txBox="1"/>
            <p:nvPr/>
          </p:nvSpPr>
          <p:spPr>
            <a:xfrm>
              <a:off x="8606395" y="6042208"/>
              <a:ext cx="1707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모놀리식</a:t>
              </a:r>
              <a:r>
                <a:rPr lang="ko-KR" altLang="en-US" sz="1400" dirty="0"/>
                <a:t> 아키텍처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1975</Words>
  <Application>Microsoft Office PowerPoint</Application>
  <PresentationFormat>와이드스크린</PresentationFormat>
  <Paragraphs>262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Noto Sans CJK KR Black</vt:lpstr>
      <vt:lpstr>Noto Sans KR Medium</vt:lpstr>
      <vt:lpstr>Pretendard ExtraBold</vt:lpstr>
      <vt:lpstr>Pretendard Light</vt:lpstr>
      <vt:lpstr>Pretendard Medium</vt:lpstr>
      <vt:lpstr>Söhne</vt:lpstr>
      <vt:lpstr>맑은 고딕</vt:lpstr>
      <vt:lpstr>Arial</vt:lpstr>
      <vt:lpstr>Wingdings</vt:lpstr>
      <vt:lpstr>Office 테마</vt:lpstr>
      <vt:lpstr>업무성과 발표</vt:lpstr>
      <vt:lpstr>Contents</vt:lpstr>
      <vt:lpstr>01. 개요</vt:lpstr>
      <vt:lpstr>프로젝트 진행 배경</vt:lpstr>
      <vt:lpstr>02. 요구사항 분석</vt:lpstr>
      <vt:lpstr>요구사항 리스트업</vt:lpstr>
      <vt:lpstr>개발 핵심 포인트</vt:lpstr>
      <vt:lpstr>03. 설계</vt:lpstr>
      <vt:lpstr>아키텍처 설계</vt:lpstr>
      <vt:lpstr>데이터베이스 설계</vt:lpstr>
      <vt:lpstr>API 설계</vt:lpstr>
      <vt:lpstr>04. 개발 과정</vt:lpstr>
      <vt:lpstr>채용 프로세스</vt:lpstr>
      <vt:lpstr>테스트 및 커버리지</vt:lpstr>
      <vt:lpstr>테스트 및 커버리지</vt:lpstr>
      <vt:lpstr>05. 업무성과 및 회고</vt:lpstr>
      <vt:lpstr>업무성과</vt:lpstr>
      <vt:lpstr>프로젝트 회고</vt:lpstr>
      <vt:lpstr>06. SARDIP 개발 계획</vt:lpstr>
      <vt:lpstr>SARDIP 관리자 전용 서버 개발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김 민수</cp:lastModifiedBy>
  <cp:revision>33</cp:revision>
  <dcterms:created xsi:type="dcterms:W3CDTF">2024-02-28T01:58:20Z</dcterms:created>
  <dcterms:modified xsi:type="dcterms:W3CDTF">2024-04-29T09:29:14Z</dcterms:modified>
</cp:coreProperties>
</file>