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sldIdLst>
    <p:sldId id="262" r:id="rId2"/>
    <p:sldId id="261" r:id="rId3"/>
    <p:sldId id="268" r:id="rId4"/>
    <p:sldId id="257" r:id="rId5"/>
    <p:sldId id="263" r:id="rId6"/>
    <p:sldId id="258" r:id="rId7"/>
    <p:sldId id="269" r:id="rId8"/>
    <p:sldId id="273" r:id="rId9"/>
    <p:sldId id="275" r:id="rId10"/>
    <p:sldId id="260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774"/>
    <a:srgbClr val="417087"/>
    <a:srgbClr val="B6C4CC"/>
    <a:srgbClr val="B4BDC6"/>
    <a:srgbClr val="FFFFFF"/>
    <a:srgbClr val="052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0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8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43A4F-567D-4F7C-942E-028A75CA9E8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660D8-7BF7-4AAF-8061-172769AEA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47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2422525"/>
            <a:ext cx="10763250" cy="1006475"/>
          </a:xfrm>
        </p:spPr>
        <p:txBody>
          <a:bodyPr anchor="ctr">
            <a:noAutofit/>
          </a:bodyPr>
          <a:lstStyle>
            <a:lvl1pPr algn="l">
              <a:defRPr sz="45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6" y="3535363"/>
            <a:ext cx="10763249" cy="100647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E828E7-5E5C-81DB-A441-8DC6462A33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96437" y="137577"/>
            <a:ext cx="2476471" cy="346611"/>
          </a:xfrm>
        </p:spPr>
        <p:txBody>
          <a:bodyPr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 sz="1200">
                <a:solidFill>
                  <a:schemeClr val="bg1"/>
                </a:solidFill>
              </a:defRPr>
            </a:lvl2pPr>
            <a:lvl3pPr marL="533400" indent="0">
              <a:buNone/>
              <a:defRPr sz="1100">
                <a:solidFill>
                  <a:schemeClr val="bg1"/>
                </a:solidFill>
              </a:defRPr>
            </a:lvl3pPr>
            <a:lvl4pPr marL="808038" indent="0">
              <a:buNone/>
              <a:defRPr sz="1050">
                <a:solidFill>
                  <a:schemeClr val="bg1"/>
                </a:solidFill>
              </a:defRPr>
            </a:lvl4pPr>
            <a:lvl5pPr marL="1074737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3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1단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3" y="905164"/>
            <a:ext cx="10763250" cy="801420"/>
          </a:xfrm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4" y="1947863"/>
            <a:ext cx="10763250" cy="4038455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D03C7-EC0B-CD08-3B9C-A8E5D9EF8FA1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9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(2단계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3" y="905164"/>
            <a:ext cx="10763250" cy="801420"/>
          </a:xfrm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3" y="1547813"/>
            <a:ext cx="5381628" cy="4038455"/>
          </a:xfrm>
        </p:spPr>
        <p:txBody>
          <a:bodyPr anchor="t">
            <a:noAutofit/>
          </a:bodyPr>
          <a:lstStyle>
            <a:lvl1pPr marL="0" indent="0" algn="l">
              <a:lnSpc>
                <a:spcPct val="250000"/>
              </a:lnSpc>
              <a:buNone/>
              <a:defRPr sz="24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718BBD-845E-4588-6849-0C0F5C4981F8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62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1E2873C5-8D51-2455-6A65-6932A006D443}"/>
              </a:ext>
            </a:extLst>
          </p:cNvPr>
          <p:cNvPicPr/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5EFE7AD-B0C9-5D02-2D1C-643C8261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2453481"/>
            <a:ext cx="10639425" cy="944562"/>
          </a:xfrm>
        </p:spPr>
        <p:txBody>
          <a:bodyPr anchor="ctr">
            <a:noAutofit/>
          </a:bodyPr>
          <a:lstStyle>
            <a:lvl1pPr>
              <a:defRPr sz="4000"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1ABC4-5D8A-8B7C-31B4-B2A942E5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374" y="3538935"/>
            <a:ext cx="10639424" cy="9445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8" name="그림 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5B81481F-3070-93B6-5B5A-C87F67DDA6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3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C735-8355-23AC-925F-3EF26963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4CA-332E-9160-CC44-1FBE2AC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1pPr>
            <a:lvl2pPr marL="533400" indent="-266700">
              <a:buFont typeface="Wingdings" panose="05000000000000000000" pitchFamily="2" charset="2"/>
              <a:buChar char="l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2pPr>
            <a:lvl3pPr marL="812800" indent="-279400">
              <a:buFont typeface="Wingdings" panose="05000000000000000000" pitchFamily="2" charset="2"/>
              <a:buChar char="§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3pPr>
            <a:lvl4pPr marL="1074738" indent="-266700">
              <a:buFont typeface="Arial" panose="020B0604020202020204" pitchFamily="34" charset="0"/>
              <a:buChar char="•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4pPr>
            <a:lvl5pPr marL="1257300" indent="-182563">
              <a:buFont typeface="Noto Sans KR Medium" panose="020B0200000000000000" pitchFamily="50" charset="-127"/>
              <a:buChar char="-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794EDFB-A0E9-2469-F319-E6BC5ACBC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24" y="0"/>
            <a:ext cx="8715375" cy="317082"/>
          </a:xfrm>
        </p:spPr>
        <p:txBody>
          <a:bodyPr tIns="0" rIns="144000" anchor="b"/>
          <a:lstStyle>
            <a:lvl1pPr marL="0" indent="0" algn="r">
              <a:buNone/>
              <a:defRPr sz="13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2pPr>
            <a:lvl3pPr marL="5334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3pPr>
            <a:lvl4pPr marL="808038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4pPr>
            <a:lvl5pPr marL="1074737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D9D7FEA-D88F-7594-48D8-A1389793B0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4" y="317082"/>
            <a:ext cx="8715375" cy="263941"/>
          </a:xfrm>
        </p:spPr>
        <p:txBody>
          <a:bodyPr rIns="144000" anchor="ctr"/>
          <a:lstStyle>
            <a:lvl1pPr marL="0" indent="0" algn="r">
              <a:buNone/>
              <a:defRPr sz="1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2pPr>
            <a:lvl3pPr marL="5334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3pPr>
            <a:lvl4pPr marL="808038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4pPr>
            <a:lvl5pPr marL="1074737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71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2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C735-8355-23AC-925F-3EF26963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00"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4CA-332E-9160-CC44-1FBE2AC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1pPr>
            <a:lvl2pPr marL="533400" indent="-266700">
              <a:buFont typeface="Wingdings" panose="05000000000000000000" pitchFamily="2" charset="2"/>
              <a:buChar char="l"/>
              <a:defRPr sz="16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2pPr>
            <a:lvl3pPr marL="812800" indent="-279400">
              <a:buFont typeface="Wingdings" panose="05000000000000000000" pitchFamily="2" charset="2"/>
              <a:buChar char="§"/>
              <a:defRPr sz="14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3pPr>
            <a:lvl4pPr marL="1074738" indent="-266700">
              <a:buFont typeface="Arial" panose="020B0604020202020204" pitchFamily="34" charset="0"/>
              <a:buChar char="•"/>
              <a:defRPr sz="12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4pPr>
            <a:lvl5pPr marL="1257300" indent="-182563">
              <a:buFont typeface="Noto Sans KR Medium" panose="020B0200000000000000" pitchFamily="50" charset="-127"/>
              <a:buChar char="-"/>
              <a:defRPr sz="12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794EDFB-A0E9-2469-F319-E6BC5ACBC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24" y="0"/>
            <a:ext cx="8715375" cy="317082"/>
          </a:xfrm>
        </p:spPr>
        <p:txBody>
          <a:bodyPr tIns="0" rIns="144000" anchor="b"/>
          <a:lstStyle>
            <a:lvl1pPr marL="0" indent="0" algn="r">
              <a:buNone/>
              <a:defRPr sz="13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ExtraBold" panose="02000903000000020004" pitchFamily="50" charset="-127"/>
              </a:defRPr>
            </a:lvl1pPr>
            <a:lvl2pPr marL="2667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2pPr>
            <a:lvl3pPr marL="5334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3pPr>
            <a:lvl4pPr marL="808038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4pPr>
            <a:lvl5pPr marL="1074737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D9D7FEA-D88F-7594-48D8-A1389793B0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4" y="317082"/>
            <a:ext cx="8715375" cy="263941"/>
          </a:xfrm>
        </p:spPr>
        <p:txBody>
          <a:bodyPr rIns="144000" anchor="ctr"/>
          <a:lstStyle>
            <a:lvl1pPr marL="0" indent="0" algn="r">
              <a:buNone/>
              <a:defRPr sz="1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2pPr>
            <a:lvl3pPr marL="5334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3pPr>
            <a:lvl4pPr marL="808038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4pPr>
            <a:lvl5pPr marL="1074737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87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1CCA6-8F8F-FBA0-35F1-8ECB59AC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0371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57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26653-91BA-F6D7-8B4C-FA453A079E25}"/>
              </a:ext>
            </a:extLst>
          </p:cNvPr>
          <p:cNvSpPr txBox="1"/>
          <p:nvPr userDrawn="1"/>
        </p:nvSpPr>
        <p:spPr>
          <a:xfrm>
            <a:off x="638355" y="2644170"/>
            <a:ext cx="32448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5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Thank you</a:t>
            </a:r>
            <a:endParaRPr lang="ko-KR" altLang="en-US" sz="45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Pretendard Black" panose="02000A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208BD-0B1B-D8FC-257B-EDD184650B26}"/>
              </a:ext>
            </a:extLst>
          </p:cNvPr>
          <p:cNvSpPr txBox="1"/>
          <p:nvPr userDrawn="1"/>
        </p:nvSpPr>
        <p:spPr>
          <a:xfrm>
            <a:off x="723900" y="3523889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www.lumir.space</a:t>
            </a:r>
            <a:endParaRPr lang="ko-KR" altLang="en-US" sz="2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914FB8B-55F0-602F-24D2-C4D0360A7C77}"/>
              </a:ext>
            </a:extLst>
          </p:cNvPr>
          <p:cNvCxnSpPr/>
          <p:nvPr userDrawn="1"/>
        </p:nvCxnSpPr>
        <p:spPr>
          <a:xfrm>
            <a:off x="723900" y="3476444"/>
            <a:ext cx="2933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65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03FBDAC-0E5D-13E5-8FE1-352453A33B79}"/>
              </a:ext>
            </a:extLst>
          </p:cNvPr>
          <p:cNvPicPr/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00"/>
          <a:stretch/>
        </p:blipFill>
        <p:spPr>
          <a:xfrm>
            <a:off x="0" y="-1"/>
            <a:ext cx="12192000" cy="581025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1FB975-E64A-F8F4-D28E-8C61BEFC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99" y="681037"/>
            <a:ext cx="1125220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80D7C-1A37-7D53-0505-3DEDB0B71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899" y="1362075"/>
            <a:ext cx="11252200" cy="5118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FA50B-56D4-5716-405E-E3CDE7FE18BE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tx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0" name="그림 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151025B8-2DD5-B751-9936-1116B8E285D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17717D-3CDF-3EA5-F4DC-BDC85443B85F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tx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21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0" r:id="rId5"/>
    <p:sldLayoutId id="2147483658" r:id="rId6"/>
    <p:sldLayoutId id="2147483654" r:id="rId7"/>
    <p:sldLayoutId id="2147483655" r:id="rId8"/>
    <p:sldLayoutId id="2147483659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Noto Sans CJK KR Black" panose="020B0A00000000000000" pitchFamily="34" charset="-127"/>
          <a:ea typeface="Noto Sans CJK KR Black" panose="020B0A00000000000000" pitchFamily="34" charset="-127"/>
          <a:cs typeface="Pretendard ExtraBold" panose="02000903000000020004" pitchFamily="50" charset="-127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Clr>
          <a:srgbClr val="002060"/>
        </a:buClr>
        <a:buFont typeface="Pretendard Medium" panose="02000603000000020004" pitchFamily="50" charset="-127"/>
        <a:buChar char="■"/>
        <a:defRPr sz="20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1pPr>
      <a:lvl2pPr marL="533400" indent="-2667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□"/>
        <a:defRPr sz="18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2pPr>
      <a:lvl3pPr marL="812800" indent="-2794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●"/>
        <a:defRPr sz="16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3pPr>
      <a:lvl4pPr marL="1074738" indent="-2667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○"/>
        <a:defRPr sz="14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4pPr>
      <a:lvl5pPr marL="1257300" indent="-182563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◦"/>
        <a:defRPr sz="14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C631057-F0AD-E802-31F7-CE22DED911C7}"/>
              </a:ext>
            </a:extLst>
          </p:cNvPr>
          <p:cNvGrpSpPr/>
          <p:nvPr/>
        </p:nvGrpSpPr>
        <p:grpSpPr>
          <a:xfrm>
            <a:off x="2162172" y="1785135"/>
            <a:ext cx="2034207" cy="927882"/>
            <a:chOff x="1057273" y="1377168"/>
            <a:chExt cx="1085852" cy="4953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25671EC-78FA-AE6A-816E-952A635B4B06}"/>
                </a:ext>
              </a:extLst>
            </p:cNvPr>
            <p:cNvSpPr/>
            <p:nvPr/>
          </p:nvSpPr>
          <p:spPr>
            <a:xfrm>
              <a:off x="1647825" y="1377168"/>
              <a:ext cx="495300" cy="495300"/>
            </a:xfrm>
            <a:prstGeom prst="rect">
              <a:avLst/>
            </a:prstGeom>
            <a:solidFill>
              <a:srgbClr val="0526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5F2D60C-F70C-C62A-5782-DC87B384BC39}"/>
                </a:ext>
              </a:extLst>
            </p:cNvPr>
            <p:cNvSpPr/>
            <p:nvPr/>
          </p:nvSpPr>
          <p:spPr>
            <a:xfrm>
              <a:off x="1057273" y="1377168"/>
              <a:ext cx="495300" cy="495300"/>
            </a:xfrm>
            <a:prstGeom prst="rect">
              <a:avLst/>
            </a:prstGeom>
            <a:solidFill>
              <a:srgbClr val="B6C4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54DBD30-5EDF-E9E9-098D-2A4A27AAE81D}"/>
              </a:ext>
            </a:extLst>
          </p:cNvPr>
          <p:cNvSpPr txBox="1"/>
          <p:nvPr/>
        </p:nvSpPr>
        <p:spPr>
          <a:xfrm>
            <a:off x="658828" y="1177143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 KR Black" panose="020B0200000000000000" pitchFamily="34" charset="-127"/>
                <a:ea typeface="Noto Sans KR Black" panose="020B0200000000000000" pitchFamily="34" charset="-127"/>
                <a:cs typeface="Pretendard ExtraBold" panose="02000903000000020004" pitchFamily="50" charset="-127"/>
              </a:rPr>
              <a:t>컬러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1B45B5-0F76-9822-8724-478F606547EF}"/>
              </a:ext>
            </a:extLst>
          </p:cNvPr>
          <p:cNvSpPr txBox="1"/>
          <p:nvPr/>
        </p:nvSpPr>
        <p:spPr>
          <a:xfrm>
            <a:off x="658828" y="1785135"/>
            <a:ext cx="140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ExtraBold" panose="02000903000000020004" pitchFamily="50" charset="-127"/>
              </a:rPr>
              <a:t>Main color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  <a:cs typeface="Pretendard ExtraBold" panose="020009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1F3D6F8-2D0E-20EB-F84B-CE0567523A50}"/>
              </a:ext>
            </a:extLst>
          </p:cNvPr>
          <p:cNvGrpSpPr/>
          <p:nvPr/>
        </p:nvGrpSpPr>
        <p:grpSpPr>
          <a:xfrm>
            <a:off x="2162172" y="3102369"/>
            <a:ext cx="2034207" cy="927882"/>
            <a:chOff x="1057273" y="1377168"/>
            <a:chExt cx="1085852" cy="4953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A6C088D-7272-EA6F-24BB-4FBC73D6E41D}"/>
                </a:ext>
              </a:extLst>
            </p:cNvPr>
            <p:cNvSpPr/>
            <p:nvPr/>
          </p:nvSpPr>
          <p:spPr>
            <a:xfrm>
              <a:off x="1647825" y="1377168"/>
              <a:ext cx="495300" cy="495300"/>
            </a:xfrm>
            <a:prstGeom prst="rect">
              <a:avLst/>
            </a:prstGeom>
            <a:solidFill>
              <a:srgbClr val="0D47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90E5578-6712-E14E-E6B6-1EE1E54F42F6}"/>
                </a:ext>
              </a:extLst>
            </p:cNvPr>
            <p:cNvSpPr/>
            <p:nvPr/>
          </p:nvSpPr>
          <p:spPr>
            <a:xfrm>
              <a:off x="1057273" y="1377168"/>
              <a:ext cx="495300" cy="495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95C5071-4C37-C942-98C9-598D6EADA6A4}"/>
              </a:ext>
            </a:extLst>
          </p:cNvPr>
          <p:cNvSpPr txBox="1"/>
          <p:nvPr/>
        </p:nvSpPr>
        <p:spPr>
          <a:xfrm>
            <a:off x="658828" y="3059668"/>
            <a:ext cx="128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ExtraBold" panose="02000903000000020004" pitchFamily="50" charset="-127"/>
              </a:rPr>
              <a:t>Sub color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  <a:cs typeface="Pretendard ExtraBold" panose="0200090300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A55D9-2024-D01A-9C90-EBA1EE05B823}"/>
              </a:ext>
            </a:extLst>
          </p:cNvPr>
          <p:cNvSpPr txBox="1"/>
          <p:nvPr/>
        </p:nvSpPr>
        <p:spPr>
          <a:xfrm>
            <a:off x="4980399" y="1177143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 KR Black" panose="020B0200000000000000" pitchFamily="34" charset="-127"/>
                <a:ea typeface="Noto Sans KR Black" panose="020B0200000000000000" pitchFamily="34" charset="-127"/>
                <a:cs typeface="Pretendard ExtraBold" panose="02000903000000020004" pitchFamily="50" charset="-127"/>
              </a:rPr>
              <a:t>추천</a:t>
            </a:r>
            <a:r>
              <a:rPr lang="en-US" altLang="ko-KR" dirty="0">
                <a:latin typeface="Noto Sans KR Black" panose="020B0200000000000000" pitchFamily="34" charset="-127"/>
                <a:ea typeface="Noto Sans KR Black" panose="020B0200000000000000" pitchFamily="34" charset="-127"/>
                <a:cs typeface="Pretendard ExtraBold" panose="02000903000000020004" pitchFamily="50" charset="-127"/>
              </a:rPr>
              <a:t> </a:t>
            </a:r>
            <a:r>
              <a:rPr lang="ko-KR" altLang="en-US" dirty="0">
                <a:latin typeface="Noto Sans KR Black" panose="020B0200000000000000" pitchFamily="34" charset="-127"/>
                <a:ea typeface="Noto Sans KR Black" panose="020B0200000000000000" pitchFamily="34" charset="-127"/>
                <a:cs typeface="Pretendard ExtraBold" panose="02000903000000020004" pitchFamily="50" charset="-127"/>
              </a:rPr>
              <a:t>서체 및 크기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39C1645-EBE4-CA48-FA00-DA4030DFC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07215"/>
              </p:ext>
            </p:extLst>
          </p:nvPr>
        </p:nvGraphicFramePr>
        <p:xfrm>
          <a:off x="5042285" y="1715566"/>
          <a:ext cx="6211476" cy="4035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4176">
                  <a:extLst>
                    <a:ext uri="{9D8B030D-6E8A-4147-A177-3AD203B41FA5}">
                      <a16:colId xmlns:a16="http://schemas.microsoft.com/office/drawing/2014/main" val="279069376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3371853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952389002"/>
                    </a:ext>
                  </a:extLst>
                </a:gridCol>
                <a:gridCol w="2390775">
                  <a:extLst>
                    <a:ext uri="{9D8B030D-6E8A-4147-A177-3AD203B41FA5}">
                      <a16:colId xmlns:a16="http://schemas.microsoft.com/office/drawing/2014/main" val="555183714"/>
                    </a:ext>
                  </a:extLst>
                </a:gridCol>
              </a:tblGrid>
              <a:tr h="2956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/>
                          </a:solidFill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구분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64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6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/>
                          </a:solidFill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서체 크기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6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/>
                          </a:solidFill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서체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6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218350"/>
                  </a:ext>
                </a:extLst>
              </a:tr>
              <a:tr h="2956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표지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제목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45</a:t>
                      </a:r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Noto Sans CJK KR Black</a:t>
                      </a:r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926753"/>
                  </a:ext>
                </a:extLst>
              </a:tr>
              <a:tr h="2956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부제목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20</a:t>
                      </a:r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Noto Sans KR Medium</a:t>
                      </a:r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881485"/>
                  </a:ext>
                </a:extLst>
              </a:tr>
              <a:tr h="29562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목차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Contents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32</a:t>
                      </a:r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Noto Sans CJK KR Black</a:t>
                      </a:r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921268"/>
                  </a:ext>
                </a:extLst>
              </a:tr>
              <a:tr h="2956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1</a:t>
                      </a:r>
                      <a:r>
                        <a:rPr lang="ko-KR" altLang="en-US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단계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24</a:t>
                      </a:r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Noto Sans KR Medium</a:t>
                      </a:r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539563"/>
                  </a:ext>
                </a:extLst>
              </a:tr>
              <a:tr h="2956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2</a:t>
                      </a:r>
                      <a:r>
                        <a:rPr lang="ko-KR" altLang="en-US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단계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12</a:t>
                      </a:r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Noto Sans KR Medium</a:t>
                      </a:r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088115"/>
                  </a:ext>
                </a:extLst>
              </a:tr>
              <a:tr h="2956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간지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제목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40</a:t>
                      </a:r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Noto Sans CJK KR Black</a:t>
                      </a:r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462510"/>
                  </a:ext>
                </a:extLst>
              </a:tr>
              <a:tr h="2956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부제목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20</a:t>
                      </a:r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Noto Sans KR Medium</a:t>
                      </a:r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533251"/>
                  </a:ext>
                </a:extLst>
              </a:tr>
              <a:tr h="29562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내지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상단 </a:t>
                      </a:r>
                      <a:r>
                        <a:rPr lang="ko-KR" altLang="en-US" sz="1300" dirty="0" err="1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대제목</a:t>
                      </a:r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13</a:t>
                      </a:r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Noto Sans CJK KR Black</a:t>
                      </a:r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2178867"/>
                  </a:ext>
                </a:extLst>
              </a:tr>
              <a:tr h="2956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상단 부제목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10</a:t>
                      </a:r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Noto Sans KR Medium</a:t>
                      </a:r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433571"/>
                  </a:ext>
                </a:extLst>
              </a:tr>
              <a:tr h="2956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슬라이드 제목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25/30</a:t>
                      </a:r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Noto Sans CJK KR Black</a:t>
                      </a:r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812345"/>
                  </a:ext>
                </a:extLst>
              </a:tr>
              <a:tr h="2956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본문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-</a:t>
                      </a:r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Noto Sans KR Medium</a:t>
                      </a:r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636774"/>
                  </a:ext>
                </a:extLst>
              </a:tr>
              <a:tr h="295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슬라이드 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Pretendard</a:t>
                      </a:r>
                      <a:r>
                        <a:rPr lang="en-US" altLang="ko-KR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 Light</a:t>
                      </a:r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10</a:t>
                      </a:r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Noto Sans KR Medium</a:t>
                      </a:r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914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68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EC43E-620B-BB5F-CF1A-7C705132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</a:p>
        </p:txBody>
      </p:sp>
    </p:spTree>
    <p:extLst>
      <p:ext uri="{BB962C8B-B14F-4D97-AF65-F5344CB8AC3E}">
        <p14:creationId xmlns:p14="http://schemas.microsoft.com/office/powerpoint/2010/main" val="2407436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032E34-9937-AD9A-D4CF-075AFB7D19F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70559" y="5665573"/>
            <a:ext cx="4831772" cy="55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경기도 용인시 </a:t>
            </a:r>
            <a:r>
              <a:rPr lang="ko-KR" altLang="en-US" sz="1300" dirty="0" err="1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수지구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신수로 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767, 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분당수지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U-TOWER A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동 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1103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호</a:t>
            </a:r>
            <a:endParaRPr lang="en-US" altLang="ko-KR" sz="13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PHONE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 031-525-3800       </a:t>
            </a:r>
            <a:r>
              <a:rPr lang="en-US" altLang="ko-KR" sz="13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FAX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 031-525-3801</a:t>
            </a:r>
            <a:endParaRPr lang="ko-KR" altLang="en-US" sz="13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45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4F3B259-6E56-3A91-5B28-80CF98E46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120226"/>
              </p:ext>
            </p:extLst>
          </p:nvPr>
        </p:nvGraphicFramePr>
        <p:xfrm>
          <a:off x="658828" y="1862667"/>
          <a:ext cx="6359524" cy="886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9881">
                  <a:extLst>
                    <a:ext uri="{9D8B030D-6E8A-4147-A177-3AD203B41FA5}">
                      <a16:colId xmlns:a16="http://schemas.microsoft.com/office/drawing/2014/main" val="279069376"/>
                    </a:ext>
                  </a:extLst>
                </a:gridCol>
                <a:gridCol w="1589881">
                  <a:extLst>
                    <a:ext uri="{9D8B030D-6E8A-4147-A177-3AD203B41FA5}">
                      <a16:colId xmlns:a16="http://schemas.microsoft.com/office/drawing/2014/main" val="2952389002"/>
                    </a:ext>
                  </a:extLst>
                </a:gridCol>
                <a:gridCol w="1589881">
                  <a:extLst>
                    <a:ext uri="{9D8B030D-6E8A-4147-A177-3AD203B41FA5}">
                      <a16:colId xmlns:a16="http://schemas.microsoft.com/office/drawing/2014/main" val="555183714"/>
                    </a:ext>
                  </a:extLst>
                </a:gridCol>
                <a:gridCol w="1589881">
                  <a:extLst>
                    <a:ext uri="{9D8B030D-6E8A-4147-A177-3AD203B41FA5}">
                      <a16:colId xmlns:a16="http://schemas.microsoft.com/office/drawing/2014/main" val="495997333"/>
                    </a:ext>
                  </a:extLst>
                </a:gridCol>
              </a:tblGrid>
              <a:tr h="295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/>
                          </a:solidFill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구분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6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/>
                          </a:solidFill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구분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6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/>
                          </a:solidFill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구분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6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/>
                          </a:solidFill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구분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6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218350"/>
                  </a:ext>
                </a:extLst>
              </a:tr>
              <a:tr h="295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내용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내용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내용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내용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926753"/>
                  </a:ext>
                </a:extLst>
              </a:tr>
              <a:tr h="295628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88148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2A3CD41-A0CC-85C4-1BEC-ECB748736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66341"/>
              </p:ext>
            </p:extLst>
          </p:nvPr>
        </p:nvGraphicFramePr>
        <p:xfrm>
          <a:off x="658828" y="3065743"/>
          <a:ext cx="6359524" cy="886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9881">
                  <a:extLst>
                    <a:ext uri="{9D8B030D-6E8A-4147-A177-3AD203B41FA5}">
                      <a16:colId xmlns:a16="http://schemas.microsoft.com/office/drawing/2014/main" val="279069376"/>
                    </a:ext>
                  </a:extLst>
                </a:gridCol>
                <a:gridCol w="1589881">
                  <a:extLst>
                    <a:ext uri="{9D8B030D-6E8A-4147-A177-3AD203B41FA5}">
                      <a16:colId xmlns:a16="http://schemas.microsoft.com/office/drawing/2014/main" val="2952389002"/>
                    </a:ext>
                  </a:extLst>
                </a:gridCol>
                <a:gridCol w="1589881">
                  <a:extLst>
                    <a:ext uri="{9D8B030D-6E8A-4147-A177-3AD203B41FA5}">
                      <a16:colId xmlns:a16="http://schemas.microsoft.com/office/drawing/2014/main" val="555183714"/>
                    </a:ext>
                  </a:extLst>
                </a:gridCol>
                <a:gridCol w="1589881">
                  <a:extLst>
                    <a:ext uri="{9D8B030D-6E8A-4147-A177-3AD203B41FA5}">
                      <a16:colId xmlns:a16="http://schemas.microsoft.com/office/drawing/2014/main" val="495997333"/>
                    </a:ext>
                  </a:extLst>
                </a:gridCol>
              </a:tblGrid>
              <a:tr h="295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구분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구분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구분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구분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218350"/>
                  </a:ext>
                </a:extLst>
              </a:tr>
              <a:tr h="295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내용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내용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내용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Noto Sans KR Medium" panose="020B0200000000000000" pitchFamily="34" charset="-127"/>
                          <a:ea typeface="Noto Sans KR Medium" panose="020B0200000000000000" pitchFamily="34" charset="-127"/>
                          <a:cs typeface="Pretendard Medium" panose="02000603000000020004" pitchFamily="50" charset="-127"/>
                        </a:rPr>
                        <a:t>내용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926753"/>
                  </a:ext>
                </a:extLst>
              </a:tr>
              <a:tr h="295628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Noto Sans KR Medium" panose="020B0200000000000000" pitchFamily="34" charset="-127"/>
                        <a:ea typeface="Noto Sans KR Medium" panose="020B0200000000000000" pitchFamily="34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88148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F4AF38C-5F7E-F34E-4DFF-AB81D3D11B02}"/>
              </a:ext>
            </a:extLst>
          </p:cNvPr>
          <p:cNvSpPr txBox="1"/>
          <p:nvPr/>
        </p:nvSpPr>
        <p:spPr>
          <a:xfrm>
            <a:off x="658828" y="1177143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 KR Black" panose="020B0200000000000000" pitchFamily="34" charset="-127"/>
                <a:ea typeface="Noto Sans KR Black" panose="020B0200000000000000" pitchFamily="34" charset="-127"/>
                <a:cs typeface="Pretendard ExtraBold" panose="02000903000000020004" pitchFamily="50" charset="-127"/>
              </a:rPr>
              <a:t>추천 표 양식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C7A0E4-7962-09A2-A973-BB05130C5C42}"/>
              </a:ext>
            </a:extLst>
          </p:cNvPr>
          <p:cNvSpPr txBox="1"/>
          <p:nvPr/>
        </p:nvSpPr>
        <p:spPr>
          <a:xfrm>
            <a:off x="2201878" y="1181351"/>
            <a:ext cx="3003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ExtraBold" panose="02000903000000020004" pitchFamily="50" charset="-127"/>
              </a:rPr>
              <a:t>테두리 두께 </a:t>
            </a:r>
            <a:r>
              <a:rPr lang="en-US" altLang="ko-KR" sz="1400" dirty="0"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ExtraBold" panose="02000903000000020004" pitchFamily="50" charset="-127"/>
              </a:rPr>
              <a:t>0.75 pt</a:t>
            </a:r>
          </a:p>
          <a:p>
            <a:r>
              <a:rPr lang="en-US" altLang="ko-KR" sz="1400" dirty="0" err="1"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ExtraBold" panose="02000903000000020004" pitchFamily="50" charset="-127"/>
              </a:rPr>
              <a:t>Pretendard</a:t>
            </a:r>
            <a:r>
              <a:rPr lang="en-US" altLang="ko-KR" sz="1400" dirty="0"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ExtraBold" panose="02000903000000020004" pitchFamily="50" charset="-127"/>
              </a:rPr>
              <a:t> Medium </a:t>
            </a:r>
            <a:r>
              <a:rPr lang="ko-KR" altLang="en-US" sz="1400" dirty="0"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ExtraBold" panose="02000903000000020004" pitchFamily="50" charset="-127"/>
              </a:rPr>
              <a:t>폰트크기 </a:t>
            </a:r>
            <a:r>
              <a:rPr lang="en-US" altLang="ko-KR" sz="1400" dirty="0"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ExtraBold" panose="02000903000000020004" pitchFamily="50" charset="-127"/>
              </a:rPr>
              <a:t>13 </a:t>
            </a:r>
            <a:endParaRPr lang="ko-KR" altLang="en-US" sz="1400" dirty="0">
              <a:latin typeface="Noto Sans CJK KR Black" panose="020B0A00000000000000" pitchFamily="34" charset="-127"/>
              <a:ea typeface="Noto Sans CJK KR Black" panose="020B0A00000000000000" pitchFamily="34" charset="-127"/>
              <a:cs typeface="Pretendard ExtraBold" panose="020009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4F8F8-FFC4-DB65-B8D8-A7247AF2F379}"/>
              </a:ext>
            </a:extLst>
          </p:cNvPr>
          <p:cNvSpPr txBox="1"/>
          <p:nvPr/>
        </p:nvSpPr>
        <p:spPr>
          <a:xfrm>
            <a:off x="658828" y="4455921"/>
            <a:ext cx="835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Medium" panose="02000603000000020004" pitchFamily="50" charset="-127"/>
              </a:rPr>
              <a:t>※ </a:t>
            </a:r>
            <a:r>
              <a:rPr lang="ko-KR" altLang="en-US" dirty="0">
                <a:solidFill>
                  <a:srgbClr val="00B0F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ExtraBold" panose="02000903000000020004" pitchFamily="50" charset="-127"/>
              </a:rPr>
              <a:t>사내 프로젝트 템플릿 사용시 슬라이드 크기는 </a:t>
            </a:r>
            <a:r>
              <a:rPr lang="en-US" altLang="ko-KR" dirty="0">
                <a:solidFill>
                  <a:srgbClr val="0D477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ExtraBold" panose="02000903000000020004" pitchFamily="50" charset="-127"/>
              </a:rPr>
              <a:t>16:9 </a:t>
            </a:r>
            <a:r>
              <a:rPr lang="ko-KR" altLang="en-US" dirty="0">
                <a:solidFill>
                  <a:srgbClr val="0D477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ExtraBold" panose="02000903000000020004" pitchFamily="50" charset="-127"/>
              </a:rPr>
              <a:t>와이드 스크린 </a:t>
            </a:r>
            <a:r>
              <a:rPr lang="ko-KR" altLang="en-US" dirty="0">
                <a:solidFill>
                  <a:srgbClr val="00B0F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ExtraBold" panose="02000903000000020004" pitchFamily="50" charset="-127"/>
              </a:rPr>
              <a:t>사용 권장합니다</a:t>
            </a:r>
            <a:r>
              <a:rPr lang="en-US" altLang="ko-KR" dirty="0">
                <a:solidFill>
                  <a:srgbClr val="00B0F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ExtraBold" panose="02000903000000020004" pitchFamily="50" charset="-127"/>
              </a:rPr>
              <a:t>.</a:t>
            </a:r>
            <a:endParaRPr lang="ko-KR" altLang="en-US" dirty="0">
              <a:solidFill>
                <a:srgbClr val="00B0F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Pretendard ExtraBold" panose="020009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EDA78-AC12-A582-5C06-E1D32C836E57}"/>
              </a:ext>
            </a:extLst>
          </p:cNvPr>
          <p:cNvSpPr txBox="1"/>
          <p:nvPr/>
        </p:nvSpPr>
        <p:spPr>
          <a:xfrm>
            <a:off x="658828" y="4959215"/>
            <a:ext cx="9885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Medium" panose="02000603000000020004" pitchFamily="50" charset="-127"/>
              </a:rPr>
              <a:t>※ </a:t>
            </a:r>
            <a:r>
              <a:rPr lang="ko-KR" altLang="en-US" dirty="0">
                <a:solidFill>
                  <a:srgbClr val="00B0F0"/>
                </a:solidFill>
                <a:latin typeface="Noto Sans KR Black" panose="020B0200000000000000" pitchFamily="34" charset="-127"/>
                <a:ea typeface="Noto Sans KR Black" panose="020B0200000000000000" pitchFamily="34" charset="-127"/>
              </a:rPr>
              <a:t>폰트 다운로드 링크 </a:t>
            </a:r>
            <a:r>
              <a:rPr lang="en-US" altLang="ko-KR" dirty="0">
                <a:solidFill>
                  <a:srgbClr val="00B0F0"/>
                </a:solidFill>
                <a:latin typeface="Noto Sans KR Black" panose="020B0200000000000000" pitchFamily="34" charset="-127"/>
                <a:ea typeface="Noto Sans KR Black" panose="020B0200000000000000" pitchFamily="34" charset="-127"/>
              </a:rPr>
              <a:t>: </a:t>
            </a:r>
            <a:r>
              <a:rPr lang="ko-KR" altLang="en-US" dirty="0">
                <a:solidFill>
                  <a:srgbClr val="0D4774"/>
                </a:solidFill>
                <a:latin typeface="Noto Sans KR Black" panose="020B0200000000000000" pitchFamily="34" charset="-127"/>
                <a:ea typeface="Noto Sans KR Black" panose="020B0200000000000000" pitchFamily="34" charset="-127"/>
              </a:rPr>
              <a:t>https://fonts.google.com/noto/specimen/Noto+Sans+KR</a:t>
            </a:r>
          </a:p>
        </p:txBody>
      </p:sp>
    </p:spTree>
    <p:extLst>
      <p:ext uri="{BB962C8B-B14F-4D97-AF65-F5344CB8AC3E}">
        <p14:creationId xmlns:p14="http://schemas.microsoft.com/office/powerpoint/2010/main" val="418567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DE54-2301-BD0E-D3D2-6B29F4838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업무성과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11F374-01A6-B000-E152-B53D92FA97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기술 </a:t>
            </a:r>
            <a:r>
              <a:rPr lang="en-US" altLang="ko-KR" dirty="0"/>
              <a:t>7</a:t>
            </a:r>
            <a:r>
              <a:rPr lang="ko-KR" altLang="en-US" dirty="0"/>
              <a:t>부 김민수 연구원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FD9E3-0796-233E-348D-665FCC02B0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문서번호 </a:t>
            </a:r>
            <a:r>
              <a:rPr lang="en-US" altLang="ko-KR" dirty="0" err="1"/>
              <a:t>xxxx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4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4C1B8-F0E8-A7F4-1EAD-A05CC8E7D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DA83B8-EEF5-CA67-8A3D-FA2FF9D5F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개요 및 목표</a:t>
            </a:r>
            <a:endParaRPr lang="en-US" altLang="ko-KR" dirty="0"/>
          </a:p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  <a:endParaRPr lang="en-US" altLang="ko-KR" dirty="0"/>
          </a:p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  <a:endParaRPr lang="en-US" altLang="ko-KR" dirty="0"/>
          </a:p>
          <a:p>
            <a:r>
              <a:rPr lang="en-US" altLang="ko-KR" dirty="0"/>
              <a:t>04. 1</a:t>
            </a:r>
            <a:r>
              <a:rPr lang="ko-KR" altLang="en-US" dirty="0"/>
              <a:t>단계 목차</a:t>
            </a:r>
            <a:endParaRPr lang="en-US" altLang="ko-KR" dirty="0"/>
          </a:p>
          <a:p>
            <a:r>
              <a:rPr lang="en-US" altLang="ko-KR" dirty="0"/>
              <a:t>05. 1</a:t>
            </a:r>
            <a:r>
              <a:rPr lang="ko-KR" altLang="en-US" dirty="0"/>
              <a:t>단계 목차</a:t>
            </a:r>
            <a:endParaRPr lang="en-US" altLang="ko-KR" dirty="0"/>
          </a:p>
          <a:p>
            <a:r>
              <a:rPr lang="en-US" altLang="ko-KR" dirty="0"/>
              <a:t>06. 1</a:t>
            </a:r>
            <a:r>
              <a:rPr lang="ko-KR" altLang="en-US" dirty="0"/>
              <a:t>단계 목차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912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CCEDC-A95C-F8AB-1B5A-00EBFE631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7E0A40-CBC1-F671-6671-968D67C2E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목차</a:t>
            </a:r>
            <a:endParaRPr lang="en-US" altLang="ko-KR" dirty="0"/>
          </a:p>
          <a:p>
            <a:r>
              <a:rPr lang="en-US" altLang="ko-KR" dirty="0"/>
              <a:t>02. </a:t>
            </a:r>
            <a:r>
              <a:rPr lang="ko-KR" altLang="en-US" dirty="0"/>
              <a:t>목차</a:t>
            </a:r>
            <a:endParaRPr lang="en-US" altLang="ko-KR" dirty="0"/>
          </a:p>
          <a:p>
            <a:r>
              <a:rPr lang="en-US" altLang="ko-KR" dirty="0"/>
              <a:t>03. </a:t>
            </a:r>
            <a:r>
              <a:rPr lang="ko-KR" altLang="en-US" dirty="0"/>
              <a:t>목차</a:t>
            </a:r>
            <a:endParaRPr lang="en-US" altLang="ko-KR" dirty="0"/>
          </a:p>
          <a:p>
            <a:r>
              <a:rPr lang="en-US" altLang="ko-KR" dirty="0"/>
              <a:t>04. </a:t>
            </a:r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479E7-A4E7-F5B1-C7FF-73AD1C220086}"/>
              </a:ext>
            </a:extLst>
          </p:cNvPr>
          <p:cNvSpPr txBox="1"/>
          <p:nvPr/>
        </p:nvSpPr>
        <p:spPr>
          <a:xfrm>
            <a:off x="2581275" y="1903534"/>
            <a:ext cx="1075936" cy="891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목차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단계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목차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단계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목차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단계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ADE7D-42E2-B668-4CF3-FFF5CCCC4203}"/>
              </a:ext>
            </a:extLst>
          </p:cNvPr>
          <p:cNvSpPr txBox="1"/>
          <p:nvPr/>
        </p:nvSpPr>
        <p:spPr>
          <a:xfrm>
            <a:off x="2581275" y="2935676"/>
            <a:ext cx="1075936" cy="891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목차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단계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목차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단계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목차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단계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961FE-9A15-20D7-1D0F-7BE6412F529C}"/>
              </a:ext>
            </a:extLst>
          </p:cNvPr>
          <p:cNvSpPr txBox="1"/>
          <p:nvPr/>
        </p:nvSpPr>
        <p:spPr>
          <a:xfrm>
            <a:off x="2581275" y="3967818"/>
            <a:ext cx="1075936" cy="891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목차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단계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목차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단계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목차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단계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B0A02-800C-01E4-D035-C33278948DB6}"/>
              </a:ext>
            </a:extLst>
          </p:cNvPr>
          <p:cNvSpPr txBox="1"/>
          <p:nvPr/>
        </p:nvSpPr>
        <p:spPr>
          <a:xfrm>
            <a:off x="2581275" y="4999960"/>
            <a:ext cx="1075936" cy="891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목차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단계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목차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단계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목차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단계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40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C686E-813A-2E86-DE7F-6E0DCBA43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63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 및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err="1"/>
              <a:t>루미르의</a:t>
            </a:r>
            <a:r>
              <a:rPr lang="ko-KR" altLang="en-US" dirty="0"/>
              <a:t> 인사 채용 프로세스를 전산화하고 체계적으로 관리할 수 있는 시스템을 개발하는 것이 이 프로젝트의 핵심 목적입니다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  <a:p>
            <a:r>
              <a:rPr lang="ko-KR" altLang="en-US" dirty="0"/>
              <a:t>채용 프로세스의 효율성 증대</a:t>
            </a:r>
            <a:r>
              <a:rPr lang="en-US" altLang="ko-KR" dirty="0"/>
              <a:t>: </a:t>
            </a:r>
            <a:r>
              <a:rPr lang="ko-KR" altLang="en-US" dirty="0"/>
              <a:t>채용의 각 단계를 신속하고 정확하게 관리할 수 있도록 자동화 도구를 도입합니다</a:t>
            </a:r>
            <a:r>
              <a:rPr lang="en-US" altLang="ko-KR" dirty="0"/>
              <a:t>. </a:t>
            </a:r>
            <a:r>
              <a:rPr lang="ko-KR" altLang="en-US" dirty="0"/>
              <a:t>이를 통해 응답 시간을 단축하고</a:t>
            </a:r>
            <a:r>
              <a:rPr lang="en-US" altLang="ko-KR" dirty="0"/>
              <a:t>, </a:t>
            </a:r>
            <a:r>
              <a:rPr lang="ko-KR" altLang="en-US" dirty="0"/>
              <a:t>채용 과정의 정확성을 향상시키며</a:t>
            </a:r>
            <a:r>
              <a:rPr lang="en-US" altLang="ko-KR" dirty="0"/>
              <a:t>, </a:t>
            </a:r>
            <a:r>
              <a:rPr lang="ko-KR" altLang="en-US" dirty="0"/>
              <a:t>전체적인 운영 효율을 높입니다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비효율 업무 개선</a:t>
            </a:r>
            <a:r>
              <a:rPr lang="en-US" altLang="ko-KR" dirty="0"/>
              <a:t>: </a:t>
            </a:r>
            <a:r>
              <a:rPr lang="ko-KR" altLang="en-US" dirty="0"/>
              <a:t>인사 관리팀이 기존에 수동으로 수행하던 업무들을 시스템을 통해 자동화함으로써</a:t>
            </a:r>
            <a:r>
              <a:rPr lang="en-US" altLang="ko-KR" dirty="0"/>
              <a:t>, </a:t>
            </a:r>
            <a:r>
              <a:rPr lang="ko-KR" altLang="en-US" dirty="0"/>
              <a:t>불필요한 수고를 줄이고 시간 및 비용을 절약합니다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일정 조정 알림 메일</a:t>
            </a:r>
            <a:r>
              <a:rPr lang="en-US" altLang="ko-KR" dirty="0"/>
              <a:t>, </a:t>
            </a:r>
            <a:r>
              <a:rPr lang="ko-KR" altLang="en-US" dirty="0"/>
              <a:t>보고서 및</a:t>
            </a:r>
            <a:r>
              <a:rPr lang="en-US" altLang="ko-KR" dirty="0"/>
              <a:t> </a:t>
            </a:r>
            <a:r>
              <a:rPr lang="ko-KR" altLang="en-US" dirty="0"/>
              <a:t>평가서 </a:t>
            </a:r>
            <a:r>
              <a:rPr lang="en-US" altLang="ko-KR" dirty="0"/>
              <a:t>pdf</a:t>
            </a:r>
            <a:r>
              <a:rPr lang="ko-KR" altLang="en-US" dirty="0"/>
              <a:t>화 등의 작업이 자동화됩니다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 친화적 인터페이스 제공</a:t>
            </a:r>
            <a:r>
              <a:rPr lang="en-US" altLang="ko-KR" dirty="0"/>
              <a:t>: </a:t>
            </a:r>
            <a:r>
              <a:rPr lang="ko-KR" altLang="en-US" dirty="0"/>
              <a:t>경영지원팀 뿐만 아니라 채용을 담당하는 모든 사용자가 쉽게 접근하고 사용할 수 있는 직관적이고 사용자 친화적인 인터페이스를 개발합니다</a:t>
            </a:r>
            <a:r>
              <a:rPr lang="en-US" altLang="ko-KR" dirty="0"/>
              <a:t>. </a:t>
            </a:r>
            <a:r>
              <a:rPr lang="ko-KR" altLang="en-US" dirty="0"/>
              <a:t>이는 사용자의 만족도를 높이고</a:t>
            </a:r>
            <a:r>
              <a:rPr lang="en-US" altLang="ko-KR" dirty="0"/>
              <a:t>, </a:t>
            </a:r>
            <a:r>
              <a:rPr lang="ko-KR" altLang="en-US" dirty="0"/>
              <a:t>시스템 사용에 따른 훈련 시간과 비용을 절감하는 데 기여합니다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프로젝트 개요 및 목표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부제목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08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지원서 접수</a:t>
            </a:r>
            <a:r>
              <a:rPr lang="en-US" altLang="ko-KR" dirty="0"/>
              <a:t>: </a:t>
            </a:r>
            <a:r>
              <a:rPr lang="ko-KR" altLang="en-US" dirty="0"/>
              <a:t>온라인으로 지원서를 접수하고 관리할 수 있는 시스템을 구축합니다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채용 프로세스 관리</a:t>
            </a:r>
            <a:r>
              <a:rPr lang="en-US" altLang="ko-KR" dirty="0"/>
              <a:t>: </a:t>
            </a:r>
            <a:r>
              <a:rPr lang="ko-KR" altLang="en-US" dirty="0"/>
              <a:t>지원자의 채용 과정을 단계별로 추적하고 관리합니다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면접 일정 관리</a:t>
            </a:r>
            <a:r>
              <a:rPr lang="en-US" altLang="ko-KR" dirty="0"/>
              <a:t>: </a:t>
            </a:r>
            <a:r>
              <a:rPr lang="ko-KR" altLang="en-US" dirty="0"/>
              <a:t>면접관과 지원자의 일정을 조정하고</a:t>
            </a:r>
            <a:r>
              <a:rPr lang="en-US" altLang="ko-KR" dirty="0"/>
              <a:t>, </a:t>
            </a:r>
            <a:r>
              <a:rPr lang="ko-KR" altLang="en-US" dirty="0"/>
              <a:t>면접 일정을 효율적으로 관리합니다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보고서 및 평가서 관리</a:t>
            </a:r>
            <a:r>
              <a:rPr lang="en-US" altLang="ko-KR" dirty="0"/>
              <a:t>: </a:t>
            </a:r>
            <a:r>
              <a:rPr lang="ko-KR" altLang="en-US" dirty="0"/>
              <a:t>채용 과정에서 생성되는 보고서와 평가서를 관리하고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pdf </a:t>
            </a:r>
            <a:r>
              <a:rPr lang="ko-KR" altLang="en-US" dirty="0"/>
              <a:t>문서화로 자동 변환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상단의 </a:t>
            </a:r>
            <a:r>
              <a:rPr lang="ko-KR" altLang="en-US" dirty="0" err="1"/>
              <a:t>대제목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부제목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85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C686E-813A-2E86-DE7F-6E0DCBA43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21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759DE86-4F09-4456-BA4C-62FCFBFFDBF0}">
  <we:reference id="wa200005566" version="3.0.0.2" store="ko-K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493</Words>
  <Application>Microsoft Office PowerPoint</Application>
  <PresentationFormat>와이드스크린</PresentationFormat>
  <Paragraphs>118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Noto Sans CJK KR Black</vt:lpstr>
      <vt:lpstr>Noto Sans KR Black</vt:lpstr>
      <vt:lpstr>Noto Sans KR Medium</vt:lpstr>
      <vt:lpstr>Pretendard ExtraBold</vt:lpstr>
      <vt:lpstr>Pretendard Light</vt:lpstr>
      <vt:lpstr>Pretendard Medium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업무성과 발표</vt:lpstr>
      <vt:lpstr>Contents</vt:lpstr>
      <vt:lpstr>Contents</vt:lpstr>
      <vt:lpstr>개요</vt:lpstr>
      <vt:lpstr>프로젝트 개요 및 목표</vt:lpstr>
      <vt:lpstr>주요 기능</vt:lpstr>
      <vt:lpstr>요구사항 분석</vt:lpstr>
      <vt:lpstr>주요 기능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루미르 주식회사</dc:title>
  <dc:creator>이 서연</dc:creator>
  <cp:lastModifiedBy>김 민수</cp:lastModifiedBy>
  <cp:revision>9</cp:revision>
  <dcterms:created xsi:type="dcterms:W3CDTF">2024-02-28T01:58:20Z</dcterms:created>
  <dcterms:modified xsi:type="dcterms:W3CDTF">2024-04-22T23:58:29Z</dcterms:modified>
</cp:coreProperties>
</file>