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87" r:id="rId3"/>
    <p:sldId id="279" r:id="rId4"/>
    <p:sldId id="288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76801"/>
            <a:ext cx="11125200" cy="670560"/>
          </a:xfrm>
        </p:spPr>
        <p:txBody>
          <a:bodyPr>
            <a:normAutofit fontScale="90000"/>
          </a:bodyPr>
          <a:lstStyle/>
          <a:p>
            <a:r>
              <a:rPr lang="uk-UA" dirty="0"/>
              <a:t>Мобільний готель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Романюк, Осташко</a:t>
            </a:r>
            <a:endParaRPr lang="en-US" dirty="0"/>
          </a:p>
        </p:txBody>
      </p:sp>
      <p:pic>
        <p:nvPicPr>
          <p:cNvPr id="8194" name="Picture 2" descr="Мобільний готель з доставкою до призначеного гостем місця - всі ідеї для  заробітку">
            <a:extLst>
              <a:ext uri="{FF2B5EF4-FFF2-40B4-BE49-F238E27FC236}">
                <a16:creationId xmlns:a16="http://schemas.microsoft.com/office/drawing/2014/main" id="{C9439294-0FAF-6F0F-7999-B3F52BB0D22E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9" r="2893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Як вибрати готель: найважливіші критерії та поради — Туризм">
            <a:extLst>
              <a:ext uri="{FF2B5EF4-FFF2-40B4-BE49-F238E27FC236}">
                <a16:creationId xmlns:a16="http://schemas.microsoft.com/office/drawing/2014/main" id="{580A127D-9090-F79F-5BEC-898D06373CF1}"/>
              </a:ext>
            </a:extLst>
          </p:cNvPr>
          <p:cNvPicPr>
            <a:picLocks noGrp="1" noChangeAspect="1" noChangeArrowheads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8" r="234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Два українські готелі здобули 5 зірок">
            <a:extLst>
              <a:ext uri="{FF2B5EF4-FFF2-40B4-BE49-F238E27FC236}">
                <a16:creationId xmlns:a16="http://schemas.microsoft.com/office/drawing/2014/main" id="{4B58B06C-AF52-37A7-D510-464DB991D760}"/>
              </a:ext>
            </a:extLst>
          </p:cNvPr>
          <p:cNvPicPr>
            <a:picLocks noGrp="1" noChangeAspect="1" noChangeArrowheads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8" r="257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Key partners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/>
          <a:p>
            <a:r>
              <a:rPr lang="ru-RU" dirty="0" err="1"/>
              <a:t>Туристичні</a:t>
            </a:r>
            <a:r>
              <a:rPr lang="ru-RU" dirty="0"/>
              <a:t> </a:t>
            </a:r>
            <a:r>
              <a:rPr lang="ru-RU" dirty="0" err="1"/>
              <a:t>фірми</a:t>
            </a:r>
            <a:endParaRPr lang="ru-RU" dirty="0"/>
          </a:p>
          <a:p>
            <a:r>
              <a:rPr lang="ru-RU" dirty="0" err="1"/>
              <a:t>Виробники</a:t>
            </a:r>
            <a:r>
              <a:rPr lang="ru-RU" dirty="0"/>
              <a:t> </a:t>
            </a:r>
            <a:r>
              <a:rPr lang="ru-RU" dirty="0" err="1"/>
              <a:t>еко-будиків</a:t>
            </a:r>
            <a:endParaRPr lang="ru-RU" dirty="0"/>
          </a:p>
          <a:p>
            <a:r>
              <a:rPr lang="ru-RU" dirty="0" err="1"/>
              <a:t>Дизайнери</a:t>
            </a:r>
            <a:endParaRPr lang="ru-RU" dirty="0"/>
          </a:p>
          <a:p>
            <a:endParaRPr lang="en-US" dirty="0"/>
          </a:p>
        </p:txBody>
      </p:sp>
      <p:pic>
        <p:nvPicPr>
          <p:cNvPr id="2050" name="Picture 2" descr="Чотирьохзірковий готель Братислава у Києві">
            <a:extLst>
              <a:ext uri="{FF2B5EF4-FFF2-40B4-BE49-F238E27FC236}">
                <a16:creationId xmlns:a16="http://schemas.microsoft.com/office/drawing/2014/main" id="{544464DF-410C-EBFD-7D82-D21881794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7" r="29753"/>
          <a:stretch/>
        </p:blipFill>
        <p:spPr bwMode="auto">
          <a:xfrm>
            <a:off x="6172200" y="1714500"/>
            <a:ext cx="4495800" cy="44622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Key activities</a:t>
            </a:r>
          </a:p>
        </p:txBody>
      </p:sp>
      <p:pic>
        <p:nvPicPr>
          <p:cNvPr id="3076" name="Picture 4" descr="5 варіантів для бюджетного відпочинку">
            <a:extLst>
              <a:ext uri="{FF2B5EF4-FFF2-40B4-BE49-F238E27FC236}">
                <a16:creationId xmlns:a16="http://schemas.microsoft.com/office/drawing/2014/main" id="{EE368AE7-43BA-0728-C2D7-3F3F150306B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9" r="18993" b="1"/>
          <a:stretch/>
        </p:blipFill>
        <p:spPr bwMode="auto">
          <a:xfrm>
            <a:off x="1524000" y="1714500"/>
            <a:ext cx="4495800" cy="44622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/>
          <a:p>
            <a:r>
              <a:rPr lang="uk-UA" dirty="0"/>
              <a:t>Доставлення номерів для проживання за бажанням користувача  </a:t>
            </a:r>
          </a:p>
          <a:p>
            <a:r>
              <a:rPr lang="uk-UA" dirty="0"/>
              <a:t>Забезпечення автентичного відпочинку</a:t>
            </a:r>
          </a:p>
          <a:p>
            <a:endParaRPr lang="uk-UA" dirty="0"/>
          </a:p>
          <a:p>
            <a:pPr marL="45720" indent="0">
              <a:buNone/>
            </a:pPr>
            <a:br>
              <a:rPr lang="uk-U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3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298469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 err="1"/>
              <a:t>resourses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532813" y="3981796"/>
            <a:ext cx="3125787" cy="1693447"/>
          </a:xfrm>
        </p:spPr>
        <p:txBody>
          <a:bodyPr>
            <a:normAutofit/>
          </a:bodyPr>
          <a:lstStyle/>
          <a:p>
            <a:r>
              <a:rPr lang="ru-RU" dirty="0"/>
              <a:t>Персонал</a:t>
            </a:r>
          </a:p>
          <a:p>
            <a:r>
              <a:rPr lang="uk-UA" dirty="0"/>
              <a:t>Цікаве розташування номерів </a:t>
            </a:r>
          </a:p>
          <a:p>
            <a:r>
              <a:rPr lang="uk-UA" dirty="0"/>
              <a:t>Прозора система статистики</a:t>
            </a:r>
          </a:p>
          <a:p>
            <a:r>
              <a:rPr lang="uk-UA" dirty="0"/>
              <a:t>Зручний й інтуїтивно зрозумілий інтерфейс сайту</a:t>
            </a:r>
          </a:p>
          <a:p>
            <a:endParaRPr lang="en-US" dirty="0"/>
          </a:p>
        </p:txBody>
      </p:sp>
      <p:pic>
        <p:nvPicPr>
          <p:cNvPr id="1026" name="Picture 2" descr="Персонал гостиниц: стандарты внешнего вида и обслуживания">
            <a:extLst>
              <a:ext uri="{FF2B5EF4-FFF2-40B4-BE49-F238E27FC236}">
                <a16:creationId xmlns:a16="http://schemas.microsoft.com/office/drawing/2014/main" id="{991FE46A-55A2-5D02-1ACA-960F2FD4608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2" r="108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8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Value propositions</a:t>
            </a:r>
          </a:p>
        </p:txBody>
      </p:sp>
      <p:pic>
        <p:nvPicPr>
          <p:cNvPr id="4100" name="Picture 4" descr="Розмальовки по номерам Природа/Пейзажі Товари VDoma - интернет-магазин  товаров для дома з доставкою по Україні39">
            <a:extLst>
              <a:ext uri="{FF2B5EF4-FFF2-40B4-BE49-F238E27FC236}">
                <a16:creationId xmlns:a16="http://schemas.microsoft.com/office/drawing/2014/main" id="{75D78DA0-6615-445E-AA69-A40D2DC8B25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5"/>
          <a:stretch/>
        </p:blipFill>
        <p:spPr bwMode="auto">
          <a:xfrm>
            <a:off x="1524000" y="1714500"/>
            <a:ext cx="4495800" cy="44622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/>
          <a:p>
            <a:r>
              <a:rPr lang="uk-UA" dirty="0"/>
              <a:t>Забезпечення комфорту у будь якому місці</a:t>
            </a:r>
          </a:p>
          <a:p>
            <a:r>
              <a:rPr lang="uk-UA" dirty="0"/>
              <a:t>Покращення фізичного стану</a:t>
            </a:r>
          </a:p>
          <a:p>
            <a:r>
              <a:rPr lang="uk-UA" dirty="0"/>
              <a:t>Консультації</a:t>
            </a:r>
          </a:p>
          <a:p>
            <a:r>
              <a:rPr lang="uk-UA" dirty="0"/>
              <a:t>Проведення відпочинку у зручному місці</a:t>
            </a:r>
          </a:p>
          <a:p>
            <a:r>
              <a:rPr lang="uk-UA" dirty="0"/>
              <a:t>Зручна система підбору бронювання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1358047"/>
          </a:xfrm>
        </p:spPr>
        <p:txBody>
          <a:bodyPr/>
          <a:lstStyle/>
          <a:p>
            <a:r>
              <a:rPr lang="en-US" dirty="0"/>
              <a:t>Customer relationships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532813" y="3190461"/>
            <a:ext cx="3125787" cy="2981740"/>
          </a:xfrm>
        </p:spPr>
        <p:txBody>
          <a:bodyPr/>
          <a:lstStyle/>
          <a:p>
            <a:r>
              <a:rPr lang="uk-UA" dirty="0"/>
              <a:t>Можливість онлайн </a:t>
            </a:r>
            <a:r>
              <a:rPr lang="uk-UA" dirty="0" err="1"/>
              <a:t>бронювань</a:t>
            </a:r>
            <a:endParaRPr lang="uk-UA" dirty="0"/>
          </a:p>
          <a:p>
            <a:r>
              <a:rPr lang="uk-UA" dirty="0"/>
              <a:t>Доступ до розкладів і статистики 24/7</a:t>
            </a:r>
          </a:p>
          <a:p>
            <a:r>
              <a:rPr lang="uk-UA" dirty="0"/>
              <a:t>Можливість реєстрації онлайн</a:t>
            </a:r>
          </a:p>
          <a:p>
            <a:r>
              <a:rPr lang="uk-UA" dirty="0" err="1"/>
              <a:t>Орена</a:t>
            </a:r>
            <a:r>
              <a:rPr lang="uk-UA" dirty="0"/>
              <a:t> номера онлайн</a:t>
            </a:r>
          </a:p>
          <a:p>
            <a:r>
              <a:rPr lang="uk-UA" dirty="0"/>
              <a:t>Дружелюбна атмосфера</a:t>
            </a:r>
          </a:p>
          <a:p>
            <a:r>
              <a:rPr lang="uk-UA" dirty="0" err="1"/>
              <a:t>Підлаштування</a:t>
            </a:r>
            <a:r>
              <a:rPr lang="uk-UA" dirty="0"/>
              <a:t> під час клієнта</a:t>
            </a:r>
          </a:p>
          <a:p>
            <a:r>
              <a:rPr lang="uk-UA" dirty="0"/>
              <a:t>Можливість оформлення і будь-яких змін в онлайн режимі</a:t>
            </a:r>
            <a:endParaRPr lang="en-US" dirty="0"/>
          </a:p>
        </p:txBody>
      </p:sp>
      <p:pic>
        <p:nvPicPr>
          <p:cNvPr id="7170" name="Picture 2" descr="Як і коли найкраще бронювати готелі, щоб зекономити: поради | Українська  правда _Життя">
            <a:extLst>
              <a:ext uri="{FF2B5EF4-FFF2-40B4-BE49-F238E27FC236}">
                <a16:creationId xmlns:a16="http://schemas.microsoft.com/office/drawing/2014/main" id="{C2E6DCD7-1E16-4C29-F59F-CA5507DCBE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08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1745673"/>
          </a:xfrm>
        </p:spPr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532813" y="3578087"/>
            <a:ext cx="3125787" cy="2594114"/>
          </a:xfrm>
        </p:spPr>
        <p:txBody>
          <a:bodyPr/>
          <a:lstStyle/>
          <a:p>
            <a:r>
              <a:rPr lang="uk-UA" dirty="0"/>
              <a:t>Сайт</a:t>
            </a:r>
          </a:p>
          <a:p>
            <a:r>
              <a:rPr lang="uk-UA" dirty="0"/>
              <a:t>Система статистики</a:t>
            </a:r>
          </a:p>
          <a:p>
            <a:r>
              <a:rPr lang="uk-UA" dirty="0"/>
              <a:t>Система бронювання</a:t>
            </a:r>
          </a:p>
          <a:p>
            <a:r>
              <a:rPr lang="uk-UA" dirty="0"/>
              <a:t>Онлайн платіжна система</a:t>
            </a:r>
          </a:p>
          <a:p>
            <a:r>
              <a:rPr lang="uk-UA" dirty="0" err="1"/>
              <a:t>Офлайн</a:t>
            </a:r>
            <a:r>
              <a:rPr lang="uk-UA" dirty="0"/>
              <a:t> консультації</a:t>
            </a:r>
          </a:p>
        </p:txBody>
      </p:sp>
      <p:pic>
        <p:nvPicPr>
          <p:cNvPr id="5124" name="Picture 4" descr="Організація продажів через власний веб-сайт готелю - Smartplanet">
            <a:extLst>
              <a:ext uri="{FF2B5EF4-FFF2-40B4-BE49-F238E27FC236}">
                <a16:creationId xmlns:a16="http://schemas.microsoft.com/office/drawing/2014/main" id="{B8157E9A-75D8-76C6-0CB7-A6F7A1E526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4" r="19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Customer segments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/>
          <a:p>
            <a:r>
              <a:rPr lang="uk-UA" dirty="0"/>
              <a:t>Усі люди що досягли повнолітнього віку</a:t>
            </a:r>
          </a:p>
          <a:p>
            <a:r>
              <a:rPr lang="uk-UA" dirty="0"/>
              <a:t>Люди, що потребують індивідуального підходу</a:t>
            </a:r>
          </a:p>
        </p:txBody>
      </p:sp>
      <p:pic>
        <p:nvPicPr>
          <p:cNvPr id="6146" name="Picture 2" descr="Турист: картинки, стокові Турист фотографії, зображення | Скачати з  Depositphotos">
            <a:extLst>
              <a:ext uri="{FF2B5EF4-FFF2-40B4-BE49-F238E27FC236}">
                <a16:creationId xmlns:a16="http://schemas.microsoft.com/office/drawing/2014/main" id="{47EFA607-7C12-22C2-D4E4-143F2119893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30400"/>
            <a:ext cx="4152900" cy="331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7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Cost structure</a:t>
            </a:r>
          </a:p>
        </p:txBody>
      </p:sp>
      <p:pic>
        <p:nvPicPr>
          <p:cNvPr id="9220" name="Picture 4" descr="Мобільні будинки в Україні під ключ - купити мобільний будинок від Modulex">
            <a:extLst>
              <a:ext uri="{FF2B5EF4-FFF2-40B4-BE49-F238E27FC236}">
                <a16:creationId xmlns:a16="http://schemas.microsoft.com/office/drawing/2014/main" id="{7B541E92-3DA1-258B-F60C-F126DE1388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6" r="12264" b="2"/>
          <a:stretch/>
        </p:blipFill>
        <p:spPr bwMode="auto">
          <a:xfrm>
            <a:off x="1524000" y="1714500"/>
            <a:ext cx="4495800" cy="44622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/>
          <a:p>
            <a:r>
              <a:rPr lang="uk-UA"/>
              <a:t>Зарплата співробітників</a:t>
            </a:r>
          </a:p>
          <a:p>
            <a:r>
              <a:rPr lang="uk-UA"/>
              <a:t>Обслуговування сайту</a:t>
            </a:r>
          </a:p>
          <a:p>
            <a:r>
              <a:rPr lang="uk-UA"/>
              <a:t>Обладнання</a:t>
            </a:r>
          </a:p>
          <a:p>
            <a:r>
              <a:rPr lang="uk-UA"/>
              <a:t>Комунальні послуги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1298</TotalTime>
  <Words>126</Words>
  <Application>Microsoft Macintosh PowerPoint</Application>
  <PresentationFormat>Widescreen</PresentationFormat>
  <Paragraphs>44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Health Fitness 16x9</vt:lpstr>
      <vt:lpstr>Мобільний готель</vt:lpstr>
      <vt:lpstr>Key partners</vt:lpstr>
      <vt:lpstr>Key activities</vt:lpstr>
      <vt:lpstr>Key resourses</vt:lpstr>
      <vt:lpstr>Value propositions</vt:lpstr>
      <vt:lpstr>Customer relationships</vt:lpstr>
      <vt:lpstr>Channels</vt:lpstr>
      <vt:lpstr>Customer segments</vt:lpstr>
      <vt:lpstr>Cost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Polinchuk, Kyrylo (Extranet)</dc:creator>
  <cp:lastModifiedBy>Романюк Олександр Андрійович</cp:lastModifiedBy>
  <cp:revision>4</cp:revision>
  <dcterms:created xsi:type="dcterms:W3CDTF">2022-12-13T16:33:47Z</dcterms:created>
  <dcterms:modified xsi:type="dcterms:W3CDTF">2023-12-06T21:54:38Z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