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4665" r:id="rId1"/>
  </p:sldMasterIdLst>
  <p:notesMasterIdLst>
    <p:notesMasterId r:id="rId9"/>
  </p:notesMasterIdLst>
  <p:handoutMasterIdLst>
    <p:handoutMasterId r:id="rId10"/>
  </p:handoutMasterIdLst>
  <p:sldIdLst>
    <p:sldId id="939" r:id="rId2"/>
    <p:sldId id="1107" r:id="rId3"/>
    <p:sldId id="1111" r:id="rId4"/>
    <p:sldId id="1112" r:id="rId5"/>
    <p:sldId id="1113" r:id="rId6"/>
    <p:sldId id="1114" r:id="rId7"/>
    <p:sldId id="1082" r:id="rId8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2">
          <p15:clr>
            <a:srgbClr val="A4A3A4"/>
          </p15:clr>
        </p15:guide>
        <p15:guide id="2" orient="horz" pos="2251">
          <p15:clr>
            <a:srgbClr val="A4A3A4"/>
          </p15:clr>
        </p15:guide>
        <p15:guide id="3" orient="horz" pos="255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ril LANKRY" initials="CL" lastIdx="1" clrIdx="0">
    <p:extLst>
      <p:ext uri="{19B8F6BF-5375-455C-9EA6-DF929625EA0E}">
        <p15:presenceInfo xmlns:p15="http://schemas.microsoft.com/office/powerpoint/2012/main" xmlns="" userId="Cyril LANKRY" providerId="None"/>
      </p:ext>
    </p:extLst>
  </p:cmAuthor>
  <p:cmAuthor id="2" name="ARNAUD DAVENNE" initials="AD" lastIdx="1" clrIdx="1">
    <p:extLst>
      <p:ext uri="{19B8F6BF-5375-455C-9EA6-DF929625EA0E}">
        <p15:presenceInfo xmlns:p15="http://schemas.microsoft.com/office/powerpoint/2012/main" xmlns="" userId="S-1-5-21-2052699199-3915784498-1582209984-9044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CDA5"/>
    <a:srgbClr val="EDE2A1"/>
    <a:srgbClr val="F8F6EE"/>
    <a:srgbClr val="000000"/>
    <a:srgbClr val="626262"/>
    <a:srgbClr val="454545"/>
    <a:srgbClr val="EFEBD9"/>
    <a:srgbClr val="DBD1A9"/>
    <a:srgbClr val="414141"/>
    <a:srgbClr val="DDC6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9283" autoAdjust="0"/>
  </p:normalViewPr>
  <p:slideViewPr>
    <p:cSldViewPr snapToObjects="1">
      <p:cViewPr>
        <p:scale>
          <a:sx n="150" d="100"/>
          <a:sy n="150" d="100"/>
        </p:scale>
        <p:origin x="-1104" y="792"/>
      </p:cViewPr>
      <p:guideLst>
        <p:guide orient="horz" pos="572"/>
        <p:guide orient="horz" pos="2251"/>
        <p:guide orient="horz" pos="255"/>
        <p:guide pos="204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2"/>
    </p:cViewPr>
  </p:sorterViewPr>
  <p:notesViewPr>
    <p:cSldViewPr snapToObjects="1">
      <p:cViewPr varScale="1">
        <p:scale>
          <a:sx n="51" d="100"/>
          <a:sy n="51" d="100"/>
        </p:scale>
        <p:origin x="2976" y="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 algn="l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 algn="r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 algn="l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 algn="r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65727A-1C30-4FC7-9198-3736F4FACA0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 algn="l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>
            <a:lvl1pPr algn="r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 algn="l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9" tIns="47779" rIns="95559" bIns="47779" numCol="1" anchor="b" anchorCtr="0" compatLnSpc="1">
            <a:prstTxWarp prst="textNoShape">
              <a:avLst/>
            </a:prstTxWarp>
          </a:bodyPr>
          <a:lstStyle>
            <a:lvl1pPr algn="r" defTabSz="955039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99B78FB-397A-4B83-B7D1-7EEC486AADD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4088"/>
            <a:fld id="{93D607E1-6E76-49CA-812E-411A657113FE}" type="slidenum">
              <a:rPr lang="fr-FR" altLang="en-US" smtClean="0"/>
              <a:pPr defTabSz="954088"/>
              <a:t>1</a:t>
            </a:fld>
            <a:endParaRPr lang="fr-FR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fr-FR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  <a:prstGeom prst="rect">
            <a:avLst/>
          </a:prstGeom>
        </p:spPr>
        <p:txBody>
          <a:bodyPr rIns="0" anchor="b"/>
          <a:lstStyle>
            <a:lvl1pPr algn="ctr">
              <a:defRPr sz="11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0DFA297-1681-400A-AD0A-BAE8B0E328EA}" type="datetime1">
              <a:rPr lang="fr-FR"/>
              <a:pPr>
                <a:defRPr/>
              </a:pPr>
              <a:t>16/11/2017</a:t>
            </a:fld>
            <a:r>
              <a:rPr lang="fr-FR" dirty="0"/>
              <a:t>DATE 00/00/2011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D7009D2A-EB20-4FC7-952B-1D2DF26F61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Kick Off GRC – Version 17.1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P.</a:t>
            </a:r>
            <a:fld id="{DD3AC1F7-75C4-4FC4-B1AB-BED08800996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416675"/>
            <a:ext cx="3597275" cy="441325"/>
          </a:xfrm>
          <a:ln/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Kick Off GRC – Version 17.1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ou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92088"/>
            <a:ext cx="7831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</a:t>
            </a:r>
            <a:fld id="{8B7B9C59-1B4A-4DF3-BC62-A345CE3D7D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Kick Off GRC – Version 17.1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b="1" dirty="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4917" r:id="rId1"/>
    <p:sldLayoutId id="2147504875" r:id="rId2"/>
    <p:sldLayoutId id="2147504877" r:id="rId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eaLnBrk="0" fontAlgn="base" hangingPunct="0">
        <a:spcBef>
          <a:spcPct val="50000"/>
        </a:spcBef>
        <a:spcAft>
          <a:spcPct val="0"/>
        </a:spcAft>
        <a:buChar char="•"/>
        <a:defRPr sz="1600">
          <a:solidFill>
            <a:srgbClr val="000000"/>
          </a:solidFill>
          <a:latin typeface="+mn-lt"/>
          <a:cs typeface="+mn-cs"/>
        </a:defRPr>
      </a:lvl2pPr>
      <a:lvl3pPr marL="542925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400">
          <a:solidFill>
            <a:srgbClr val="000000"/>
          </a:solidFill>
          <a:latin typeface="+mn-lt"/>
          <a:cs typeface="+mn-cs"/>
        </a:defRPr>
      </a:lvl3pPr>
      <a:lvl4pPr marL="7239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4pPr>
      <a:lvl5pPr marL="885825" indent="-16033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."/>
        <a:defRPr sz="10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gray">
          <a:xfrm>
            <a:off x="574675" y="128588"/>
            <a:ext cx="39258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r>
              <a:rPr lang="fr-FR" altLang="en-US" sz="1100" b="1"/>
              <a:t>C1</a:t>
            </a:r>
          </a:p>
        </p:txBody>
      </p:sp>
      <p:sp>
        <p:nvSpPr>
          <p:cNvPr id="21507" name="Titre 1"/>
          <p:cNvSpPr>
            <a:spLocks noGrp="1"/>
          </p:cNvSpPr>
          <p:nvPr>
            <p:ph type="ctrTitle"/>
          </p:nvPr>
        </p:nvSpPr>
        <p:spPr>
          <a:xfrm>
            <a:off x="539750" y="1179513"/>
            <a:ext cx="8029575" cy="881062"/>
          </a:xfrm>
        </p:spPr>
        <p:txBody>
          <a:bodyPr/>
          <a:lstStyle/>
          <a:p>
            <a:r>
              <a:rPr lang="fr-FR" b="1" dirty="0"/>
              <a:t>REX activité RUN</a:t>
            </a:r>
            <a:endParaRPr lang="fr-FR" sz="2200" b="1" dirty="0">
              <a:solidFill>
                <a:srgbClr val="000000"/>
              </a:solidFill>
            </a:endParaRPr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8400" y="3429000"/>
            <a:ext cx="164941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 txBox="1">
            <a:spLocks noGrp="1" noChangeArrowheads="1"/>
          </p:cNvSpPr>
          <p:nvPr/>
        </p:nvSpPr>
        <p:spPr bwMode="gray">
          <a:xfrm>
            <a:off x="3708400" y="4849813"/>
            <a:ext cx="16494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1300" dirty="0"/>
              <a:t>16 Novembre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/>
              <a:t>P.</a:t>
            </a:r>
            <a:fld id="{5AAC9190-2E98-4303-85FF-B550A9D5445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Title 4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23850" y="260350"/>
            <a:ext cx="84963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Tickets traités par SIEBEL</a:t>
            </a: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324000" y="919112"/>
            <a:ext cx="365125" cy="510217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 anchorCtr="1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kern="0" dirty="0">
                <a:solidFill>
                  <a:srgbClr val="F8F6EE"/>
                </a:solidFill>
              </a:rPr>
              <a:t>Tickets traités par SIEBEL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4294967295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Avancement GSM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="" id="{3BC5DEEA-852A-44DD-8B52-3B4EB8963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7963154"/>
              </p:ext>
            </p:extLst>
          </p:nvPr>
        </p:nvGraphicFramePr>
        <p:xfrm>
          <a:off x="827088" y="3429320"/>
          <a:ext cx="7993061" cy="2534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496">
                  <a:extLst>
                    <a:ext uri="{9D8B030D-6E8A-4147-A177-3AD203B41FA5}">
                      <a16:colId xmlns:a16="http://schemas.microsoft.com/office/drawing/2014/main" xmlns="" val="3337432419"/>
                    </a:ext>
                  </a:extLst>
                </a:gridCol>
                <a:gridCol w="3707625">
                  <a:extLst>
                    <a:ext uri="{9D8B030D-6E8A-4147-A177-3AD203B41FA5}">
                      <a16:colId xmlns:a16="http://schemas.microsoft.com/office/drawing/2014/main" xmlns="" val="1670042692"/>
                    </a:ext>
                  </a:extLst>
                </a:gridCol>
                <a:gridCol w="866718">
                  <a:extLst>
                    <a:ext uri="{9D8B030D-6E8A-4147-A177-3AD203B41FA5}">
                      <a16:colId xmlns:a16="http://schemas.microsoft.com/office/drawing/2014/main" xmlns="" val="970176173"/>
                    </a:ext>
                  </a:extLst>
                </a:gridCol>
                <a:gridCol w="1148744">
                  <a:extLst>
                    <a:ext uri="{9D8B030D-6E8A-4147-A177-3AD203B41FA5}">
                      <a16:colId xmlns:a16="http://schemas.microsoft.com/office/drawing/2014/main" xmlns="" val="3390723094"/>
                    </a:ext>
                  </a:extLst>
                </a:gridCol>
                <a:gridCol w="653478">
                  <a:extLst>
                    <a:ext uri="{9D8B030D-6E8A-4147-A177-3AD203B41FA5}">
                      <a16:colId xmlns:a16="http://schemas.microsoft.com/office/drawing/2014/main" xmlns="" val="1657499104"/>
                    </a:ext>
                  </a:extLst>
                </a:gridCol>
              </a:tblGrid>
              <a:tr h="466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P7IN-1051405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Pb rencontré par un CC pour effectuer une requête de relevé de situation pour une PM détenant plus de 1200 prestations</a:t>
                      </a:r>
                      <a:r>
                        <a:rPr lang="fr-FR" sz="600" u="none" strike="noStrike" dirty="0">
                          <a:effectLst/>
                        </a:rPr>
                        <a:t/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Résolu par SIEBEL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</a:rPr>
                        <a:t>Voir PDF 3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4242723"/>
                  </a:ext>
                </a:extLst>
              </a:tr>
              <a:tr h="4249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P7IN-0488872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Pb EER PM =&gt; peu d'action à part la demande d'une cinématique qui n'est pas récupérable </a:t>
                      </a:r>
                      <a:r>
                        <a:rPr lang="fr-FR" sz="600" u="none" strike="noStrike" dirty="0">
                          <a:effectLst/>
                        </a:rPr>
                        <a:t>=&gt; seule piste trouvée par F.OBELLIANNE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2504668"/>
                  </a:ext>
                </a:extLst>
              </a:tr>
              <a:tr h="435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P7IN-0920717</a:t>
                      </a:r>
                      <a:endParaRPr lang="fr-F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Incident lié au P7IN-0488872 (dans ce cas l'adresse principale est liée à plusieurs CG, celui de la PM et celui d'une PP de la PM)</a:t>
                      </a:r>
                      <a:br>
                        <a:rPr lang="fr-FR" sz="60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fr-FR" sz="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Comme pour le ticket précédent l'analyse en est restée à "En attente d'une cinématique)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818983"/>
                  </a:ext>
                </a:extLst>
              </a:tr>
              <a:tr h="12075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P7IN-1177396</a:t>
                      </a:r>
                      <a:endParaRPr lang="fr-FR" sz="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 dirty="0">
                          <a:effectLst/>
                        </a:rPr>
                        <a:t>Débranchement CERTI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 -06/10/2017 à 16h =&gt; incident transmis au CSE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 -12/10/2017 à 15h16 =&gt; retour de Stéphane, il s'agirait d'un problème d'habilitation, il faut se tourner vers les équipes SVH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 -L'habilitation vers cette offre (GAS) est la même que pour l'offre GAA, or ce </a:t>
                      </a:r>
                      <a:r>
                        <a:rPr lang="fr-FR" sz="600" u="none" strike="noStrike" dirty="0" err="1">
                          <a:effectLst/>
                        </a:rPr>
                        <a:t>débrnchement</a:t>
                      </a:r>
                      <a:r>
                        <a:rPr lang="fr-FR" sz="600" u="none" strike="noStrike" dirty="0">
                          <a:effectLst/>
                        </a:rPr>
                        <a:t> fonctionne. Après de nombreux échanges avec les équipes GHABI, et mon </a:t>
                      </a:r>
                      <a:r>
                        <a:rPr lang="fr-FR" sz="600" u="none" strike="noStrike" dirty="0" err="1">
                          <a:effectLst/>
                        </a:rPr>
                        <a:t>insistence</a:t>
                      </a:r>
                      <a:r>
                        <a:rPr lang="fr-FR" sz="600" u="none" strike="noStrike" dirty="0">
                          <a:effectLst/>
                        </a:rPr>
                        <a:t> sur le fait que ce problème ne puisse pas venir d'un problème d'habilitation l'</a:t>
                      </a:r>
                      <a:r>
                        <a:rPr lang="fr-FR" sz="600" u="none" strike="noStrike" dirty="0" err="1">
                          <a:effectLst/>
                        </a:rPr>
                        <a:t>nalyse</a:t>
                      </a:r>
                      <a:r>
                        <a:rPr lang="fr-FR" sz="600" u="none" strike="noStrike" dirty="0">
                          <a:effectLst/>
                        </a:rPr>
                        <a:t> n'avance pas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 -suite à cela, l'équipe SIEBEL est mise dans la boucle, une TASK Force est mise en place le 18/10, suite à laquelle la cause de l'incident est détecté par Frederic OBELLIANNE (offre </a:t>
                      </a:r>
                      <a:r>
                        <a:rPr lang="fr-FR" sz="600" u="none" strike="noStrike" dirty="0" err="1">
                          <a:effectLst/>
                        </a:rPr>
                        <a:t>manqaunte</a:t>
                      </a:r>
                      <a:r>
                        <a:rPr lang="fr-FR" sz="600" u="none" strike="noStrike" dirty="0">
                          <a:effectLst/>
                        </a:rPr>
                        <a:t> dans une LOV)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Résolu par Frédéric OBELLIANNE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</a:rPr>
                        <a:t>06/10/2017 à 16h00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</a:rPr>
                        <a:t>19/10/2017 à 8h53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8930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A6A5F-C191-4D9F-9873-714B8DC7129E}"/>
              </a:ext>
            </a:extLst>
          </p:cNvPr>
          <p:cNvSpPr/>
          <p:nvPr/>
        </p:nvSpPr>
        <p:spPr bwMode="auto">
          <a:xfrm>
            <a:off x="827088" y="939650"/>
            <a:ext cx="7993062" cy="11211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108000" tIns="108000" rIns="0" bIns="0"/>
          <a:lstStyle/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1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 : Renvoyé vers SIEBEL très vite sans analyse préalable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Préanalyse faite seulement parce que poussée par SIEBEL</a:t>
            </a:r>
          </a:p>
          <a:p>
            <a:pPr lvl="1">
              <a:defRPr/>
            </a:pPr>
            <a:endParaRPr lang="fr-FR" b="1" dirty="0">
              <a:solidFill>
                <a:schemeClr val="tx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2 &amp; 3 : Problème persistant depuis longtemps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Manque d’engagement d’analyse de fond et de collaboration avec SIEBEL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4 : Problème de débranchement &gt;&gt; Manque de capitalisation sur ce type d’incident – Problème de configuration LOV. Résolu par N.ZRAIK + SIEBLE GSD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SIEBEL n’aurait jamais du intervenir sur ce genre de cas !!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95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/>
              <a:t>P.</a:t>
            </a:r>
            <a:fld id="{5AAC9190-2E98-4303-85FF-B550A9D5445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Title 4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13978" y="260350"/>
            <a:ext cx="84963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Tickets « Question »</a:t>
            </a: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324000" y="919112"/>
            <a:ext cx="365125" cy="510217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 anchorCtr="1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kern="0" dirty="0">
                <a:solidFill>
                  <a:srgbClr val="F8F6EE"/>
                </a:solidFill>
              </a:rPr>
              <a:t>Tickets « Question »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4294967295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Avancement GSM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="" id="{3BC5DEEA-852A-44DD-8B52-3B4EB8963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7312091"/>
              </p:ext>
            </p:extLst>
          </p:nvPr>
        </p:nvGraphicFramePr>
        <p:xfrm>
          <a:off x="816139" y="2275913"/>
          <a:ext cx="7993061" cy="1985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496">
                  <a:extLst>
                    <a:ext uri="{9D8B030D-6E8A-4147-A177-3AD203B41FA5}">
                      <a16:colId xmlns:a16="http://schemas.microsoft.com/office/drawing/2014/main" xmlns="" val="3337432419"/>
                    </a:ext>
                  </a:extLst>
                </a:gridCol>
                <a:gridCol w="3707625">
                  <a:extLst>
                    <a:ext uri="{9D8B030D-6E8A-4147-A177-3AD203B41FA5}">
                      <a16:colId xmlns:a16="http://schemas.microsoft.com/office/drawing/2014/main" xmlns="" val="1670042692"/>
                    </a:ext>
                  </a:extLst>
                </a:gridCol>
                <a:gridCol w="866718">
                  <a:extLst>
                    <a:ext uri="{9D8B030D-6E8A-4147-A177-3AD203B41FA5}">
                      <a16:colId xmlns:a16="http://schemas.microsoft.com/office/drawing/2014/main" xmlns="" val="970176173"/>
                    </a:ext>
                  </a:extLst>
                </a:gridCol>
                <a:gridCol w="1148744">
                  <a:extLst>
                    <a:ext uri="{9D8B030D-6E8A-4147-A177-3AD203B41FA5}">
                      <a16:colId xmlns:a16="http://schemas.microsoft.com/office/drawing/2014/main" xmlns="" val="3390723094"/>
                    </a:ext>
                  </a:extLst>
                </a:gridCol>
                <a:gridCol w="653478">
                  <a:extLst>
                    <a:ext uri="{9D8B030D-6E8A-4147-A177-3AD203B41FA5}">
                      <a16:colId xmlns:a16="http://schemas.microsoft.com/office/drawing/2014/main" xmlns="" val="1657499104"/>
                    </a:ext>
                  </a:extLst>
                </a:gridCol>
              </a:tblGrid>
              <a:tr h="46643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P7CH-0073783</a:t>
                      </a:r>
                    </a:p>
                  </a:txBody>
                  <a:tcPr marL="9525" marR="9525" marT="9525" marB="0" anchor="ctr">
                    <a:solidFill>
                      <a:srgbClr val="E9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ouvert pour une question : "Pouvez-vous me dire s’il existe un débranchement dans Contact vers l’application TGV ?"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4242723"/>
                  </a:ext>
                </a:extLst>
              </a:tr>
              <a:tr h="42497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P7IN-1217634</a:t>
                      </a:r>
                    </a:p>
                  </a:txBody>
                  <a:tcPr marL="9525" marR="9525" marT="9525" marB="0" anchor="ctr">
                    <a:solidFill>
                      <a:srgbClr val="E9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d'écran envoyée pour savoir dans quel champ se trouvent l’usufruitier et e nu propriétaire.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2504668"/>
                  </a:ext>
                </a:extLst>
              </a:tr>
              <a:tr h="4353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P7CH-0063028  / P7CH-0063556  </a:t>
                      </a:r>
                    </a:p>
                  </a:txBody>
                  <a:tcPr marL="9525" marR="9525" marT="9525" marB="0" anchor="ctr">
                    <a:solidFill>
                      <a:srgbClr val="E9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29/08/17 =&gt; Une demande d'habilitation au bandeau métier et à la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fonctionalité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Toolbar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pour un CC est transmise au CSE par les gestionnaires.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04/09 Suite à la relance des gestionnaires, Cindy me demande de créer 2 tickets =&gt; 1pour la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toolbar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1 pour le bandeau métier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818983"/>
                  </a:ext>
                </a:extLst>
              </a:tr>
              <a:tr h="6579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P7IN-1335034</a:t>
                      </a:r>
                    </a:p>
                  </a:txBody>
                  <a:tcPr marL="9525" marR="9525" marT="9525" marB="0" anchor="ctr">
                    <a:solidFill>
                      <a:srgbClr val="E9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Suite à une demande concernant KLI, le 13/11/17 à 14h31</a:t>
                      </a:r>
                      <a:b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Sébastien GOMAR répond à 14h36</a:t>
                      </a:r>
                      <a:b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Demande de création d'un ticket par Stéphane à 14h58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13/11/17 à 14h31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13/11/17 à 14h36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8930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A6A5F-C191-4D9F-9873-714B8DC7129E}"/>
              </a:ext>
            </a:extLst>
          </p:cNvPr>
          <p:cNvSpPr/>
          <p:nvPr/>
        </p:nvSpPr>
        <p:spPr bwMode="auto">
          <a:xfrm>
            <a:off x="827088" y="939650"/>
            <a:ext cx="7993062" cy="11211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108000" tIns="108000" rIns="0" bIns="0"/>
          <a:lstStyle/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1 &amp; 2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 : La SG pose une question par mail pour des demandes d’information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Création d’un ticket incident !!</a:t>
            </a:r>
          </a:p>
          <a:p>
            <a:pPr lvl="1">
              <a:defRPr/>
            </a:pPr>
            <a:endParaRPr lang="fr-FR" b="1" dirty="0">
              <a:solidFill>
                <a:schemeClr val="tx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3 : Demande d’habilitation d’un user avec 2 matricule à 2 fonctionnalités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Création de 2 tickets !!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4 : Question posée par mail sur KLI – Traitement de la demande par un développeur via une requête SQL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Création d’1 ticket incident !!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212AE142-F5D5-4351-B244-17055092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2342822"/>
              </p:ext>
            </p:extLst>
          </p:nvPr>
        </p:nvGraphicFramePr>
        <p:xfrm>
          <a:off x="827089" y="4621985"/>
          <a:ext cx="7993062" cy="1321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497">
                  <a:extLst>
                    <a:ext uri="{9D8B030D-6E8A-4147-A177-3AD203B41FA5}">
                      <a16:colId xmlns:a16="http://schemas.microsoft.com/office/drawing/2014/main" xmlns="" val="1362602826"/>
                    </a:ext>
                  </a:extLst>
                </a:gridCol>
                <a:gridCol w="3707625">
                  <a:extLst>
                    <a:ext uri="{9D8B030D-6E8A-4147-A177-3AD203B41FA5}">
                      <a16:colId xmlns:a16="http://schemas.microsoft.com/office/drawing/2014/main" xmlns="" val="2210404474"/>
                    </a:ext>
                  </a:extLst>
                </a:gridCol>
                <a:gridCol w="866718">
                  <a:extLst>
                    <a:ext uri="{9D8B030D-6E8A-4147-A177-3AD203B41FA5}">
                      <a16:colId xmlns:a16="http://schemas.microsoft.com/office/drawing/2014/main" xmlns="" val="2662718385"/>
                    </a:ext>
                  </a:extLst>
                </a:gridCol>
                <a:gridCol w="1148744">
                  <a:extLst>
                    <a:ext uri="{9D8B030D-6E8A-4147-A177-3AD203B41FA5}">
                      <a16:colId xmlns:a16="http://schemas.microsoft.com/office/drawing/2014/main" xmlns="" val="3777414408"/>
                    </a:ext>
                  </a:extLst>
                </a:gridCol>
                <a:gridCol w="653478">
                  <a:extLst>
                    <a:ext uri="{9D8B030D-6E8A-4147-A177-3AD203B41FA5}">
                      <a16:colId xmlns:a16="http://schemas.microsoft.com/office/drawing/2014/main" xmlns="" val="404236767"/>
                    </a:ext>
                  </a:extLst>
                </a:gridCol>
              </a:tblGrid>
              <a:tr h="75123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P7IN-1199483</a:t>
                      </a:r>
                      <a:endParaRPr lang="fr-FR" sz="7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rgbClr val="E9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>
                          <a:effectLst/>
                        </a:rPr>
                        <a:t>04/10/2017</a:t>
                      </a:r>
                      <a:br>
                        <a:rPr lang="fr-FR" sz="600" u="none" strike="noStrike">
                          <a:effectLst/>
                        </a:rPr>
                      </a:br>
                      <a:r>
                        <a:rPr lang="fr-FR" sz="600" u="none" strike="noStrike">
                          <a:effectLst/>
                        </a:rPr>
                        <a:t>ticket créé suite à une demande parvenur par mail à 16h27</a:t>
                      </a:r>
                      <a:br>
                        <a:rPr lang="fr-FR" sz="600" u="none" strike="noStrike">
                          <a:effectLst/>
                        </a:rPr>
                      </a:br>
                      <a:r>
                        <a:rPr lang="fr-FR" sz="600" u="none" strike="noStrike">
                          <a:effectLst/>
                        </a:rPr>
                        <a:t>06/10/2017</a:t>
                      </a:r>
                      <a:br>
                        <a:rPr lang="fr-FR" sz="600" u="none" strike="noStrike">
                          <a:effectLst/>
                        </a:rPr>
                      </a:br>
                      <a:r>
                        <a:rPr lang="fr-FR" sz="600" u="none" strike="noStrike">
                          <a:effectLst/>
                        </a:rPr>
                        <a:t>12h05 =&gt; retour de Stéphane =&gt; pas de ticket la demande n'a pas été prise ne compte</a:t>
                      </a:r>
                      <a:br>
                        <a:rPr lang="fr-FR" sz="600" u="none" strike="noStrike">
                          <a:effectLst/>
                        </a:rPr>
                      </a:br>
                      <a:r>
                        <a:rPr lang="fr-FR" sz="600" u="none" strike="noStrike">
                          <a:effectLst/>
                        </a:rPr>
                        <a:t>14h49 =&gt; la demandeuse nous m'informe que l'incident n'est plus d'actualité (le ticket JUMP n'est toujours pas créé).</a:t>
                      </a:r>
                      <a:br>
                        <a:rPr lang="fr-FR" sz="600" u="none" strike="noStrike">
                          <a:effectLst/>
                        </a:rPr>
                      </a:br>
                      <a:r>
                        <a:rPr lang="fr-FR" sz="600" u="none" strike="noStrike">
                          <a:effectLst/>
                        </a:rPr>
                        <a:t>Suite à cette résolution, nombreuse relance de Stéphane pour que je créé le ticket...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</a:rPr>
                        <a:t>Voir PDF2 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710307"/>
                  </a:ext>
                </a:extLst>
              </a:tr>
              <a:tr h="5700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"[URGENT] - Demande d'information sur les canaux d'événements"</a:t>
                      </a:r>
                      <a:endParaRPr lang="fr-FR" sz="7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rgbClr val="E9CD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 dirty="0">
                          <a:effectLst/>
                        </a:rPr>
                        <a:t>02/11/2017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15h28 =&gt; Une question reçue par mail, transférée à Cindy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16h24 =&gt; Réponse de Cindy (copie d'écran des </a:t>
                      </a:r>
                      <a:r>
                        <a:rPr lang="fr-FR" sz="600" u="none" strike="noStrike" dirty="0" err="1">
                          <a:effectLst/>
                        </a:rPr>
                        <a:t>specs</a:t>
                      </a:r>
                      <a:r>
                        <a:rPr lang="fr-FR" sz="600" u="none" strike="noStrike" dirty="0">
                          <a:effectLst/>
                        </a:rPr>
                        <a:t>)</a:t>
                      </a:r>
                      <a:br>
                        <a:rPr lang="fr-FR" sz="600" u="none" strike="noStrike" dirty="0">
                          <a:effectLst/>
                        </a:rPr>
                      </a:br>
                      <a:r>
                        <a:rPr lang="fr-FR" sz="600" u="none" strike="noStrike" dirty="0">
                          <a:effectLst/>
                        </a:rPr>
                        <a:t>16h26 =&gt; mail de Cindy pour me demande de créer un ticket pour cette demande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u="none" strike="noStrike" dirty="0">
                          <a:effectLst/>
                        </a:rPr>
                        <a:t>Voir PDF 1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717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593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/>
              <a:t>P.</a:t>
            </a:r>
            <a:fld id="{5AAC9190-2E98-4303-85FF-B550A9D5445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Title 4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13978" y="260350"/>
            <a:ext cx="84963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Tickets « Pas Nous » sans assistance complémentaire</a:t>
            </a: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324000" y="919112"/>
            <a:ext cx="365125" cy="510217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 anchorCtr="1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kern="0" dirty="0">
                <a:solidFill>
                  <a:srgbClr val="F8F6EE"/>
                </a:solidFill>
              </a:rPr>
              <a:t>Tickets « Pas Nous » sans assistance complémentaire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4294967295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Avancement GSM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="" id="{3BC5DEEA-852A-44DD-8B52-3B4EB8963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5089995"/>
              </p:ext>
            </p:extLst>
          </p:nvPr>
        </p:nvGraphicFramePr>
        <p:xfrm>
          <a:off x="817217" y="2657196"/>
          <a:ext cx="7993061" cy="3355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496">
                  <a:extLst>
                    <a:ext uri="{9D8B030D-6E8A-4147-A177-3AD203B41FA5}">
                      <a16:colId xmlns:a16="http://schemas.microsoft.com/office/drawing/2014/main" xmlns="" val="3337432419"/>
                    </a:ext>
                  </a:extLst>
                </a:gridCol>
                <a:gridCol w="3707625">
                  <a:extLst>
                    <a:ext uri="{9D8B030D-6E8A-4147-A177-3AD203B41FA5}">
                      <a16:colId xmlns:a16="http://schemas.microsoft.com/office/drawing/2014/main" xmlns="" val="1670042692"/>
                    </a:ext>
                  </a:extLst>
                </a:gridCol>
                <a:gridCol w="866718">
                  <a:extLst>
                    <a:ext uri="{9D8B030D-6E8A-4147-A177-3AD203B41FA5}">
                      <a16:colId xmlns:a16="http://schemas.microsoft.com/office/drawing/2014/main" xmlns="" val="970176173"/>
                    </a:ext>
                  </a:extLst>
                </a:gridCol>
                <a:gridCol w="1148744">
                  <a:extLst>
                    <a:ext uri="{9D8B030D-6E8A-4147-A177-3AD203B41FA5}">
                      <a16:colId xmlns:a16="http://schemas.microsoft.com/office/drawing/2014/main" xmlns="" val="3390723094"/>
                    </a:ext>
                  </a:extLst>
                </a:gridCol>
                <a:gridCol w="653478">
                  <a:extLst>
                    <a:ext uri="{9D8B030D-6E8A-4147-A177-3AD203B41FA5}">
                      <a16:colId xmlns:a16="http://schemas.microsoft.com/office/drawing/2014/main" xmlns="" val="1657499104"/>
                    </a:ext>
                  </a:extLst>
                </a:gridCol>
              </a:tblGrid>
              <a:tr h="8263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P7IN-0936689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-le 03/08 à 16h29, le ticket est transmis au CSE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-le 04/08 à 12h25 le ticket est renvoyé à TIERS pour analyse du CG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-le 04/09, retour de TIERS : il n'y a pas de problème sur le CG par contre il n'est pas normale de souscrire une CB VISA pour un majeur incapable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-le 04/09 à 17h39 Cindy renvoie le ticket au gestionnaire en expliqaunt qu'un majeur incapble ne paut pas souscrire un JAZZ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-le 05/09 retour du SAU qui ne comprend pas la réponse, il est question d'une montée de gamme sur une carte et non d'une souscripton de JAZZ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le 06/09 Cindy nous indique que le tiers ne peut souscrire qu'une VPAY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03/08/2017 16h29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06/09/2017 00:00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4242723"/>
                  </a:ext>
                </a:extLst>
              </a:tr>
              <a:tr h="11899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P7IN-1052413 </a:t>
                      </a:r>
                    </a:p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(même réponse pour P7IN-1024212)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 transmis au CSE le 06/09/17 à 15h38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Renvoyé aux gestionnaires à 15h43 avec la solution suivante :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"Bonjour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Vous disposez d’informations sur les critères grâce : 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 descriptif de l’avantage qui détaille les conditions d’éligibilité (3ème colonne de la pop-up « sélection de l’avantage » sur CONTACT)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la communication sous canal PRI pour les promotions nationales (mise à jour chaque mois) 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http://pbdup.dns20.socgen:8001/IHM/servlet/BduViewDoc?objectId=09066c91800df1ee&amp;contentType=pdf 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vous devez ainsi vérifier :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cohérence entre ces conditions et les caractéristiques du tiers 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Et/ou la cohérence entre ces conditions et la proposition commerciale en cours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les critères sont vérifiés il vous faut vous rapprocher de l'équipe ROF- équipe de Jessica BACONNET</a:t>
                      </a:r>
                    </a:p>
                  </a:txBody>
                  <a:tcPr marL="9525" marR="9525" marT="9525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06/09/17 à 15h38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06/09/17 à 15h43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2504668"/>
                  </a:ext>
                </a:extLst>
              </a:tr>
              <a:tr h="37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P7IN-1031148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Renvoyé vers Tiers (lien a supprimer)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31/08/2017 16:03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31/08/2017 16:07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818983"/>
                  </a:ext>
                </a:extLst>
              </a:tr>
              <a:tr h="33033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P7IN-1030986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31/08/2017 17:02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31/08/2017 17:08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724638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P7IN-1027070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08/09/2017 10:06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08/09/2017 10:20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8930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A6A5F-C191-4D9F-9873-714B8DC7129E}"/>
              </a:ext>
            </a:extLst>
          </p:cNvPr>
          <p:cNvSpPr/>
          <p:nvPr/>
        </p:nvSpPr>
        <p:spPr bwMode="auto">
          <a:xfrm>
            <a:off x="827088" y="939650"/>
            <a:ext cx="7993062" cy="133087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108000" tIns="108000" rIns="0" bIns="0"/>
          <a:lstStyle/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1 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: Ticket renvoyé très rapidement vers TIERS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 mois de traitement pour un simple problème d’éligibilité qui aurait pou être traité très rapidement soit en autonomie (connaissance fonctionnelle </a:t>
            </a:r>
          </a:p>
          <a:p>
            <a:pPr lvl="1"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soit en échangeant avec les bonnes personnes côté RE/SE.</a:t>
            </a:r>
          </a:p>
          <a:p>
            <a:pPr lvl="1">
              <a:defRPr/>
            </a:pPr>
            <a:endParaRPr lang="fr-FR" b="1" dirty="0">
              <a:solidFill>
                <a:schemeClr val="tx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2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 : L’analyse aurait du être poussée en donnant une réponse claire en plus du mode opératoire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3 à 5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: Ticket avec réponse flash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Aucun soucis pour conclure que le problème est sur une autre application, en revanche aucune fourniture de l’analyse faite, pas d’assistance à</a:t>
            </a:r>
          </a:p>
          <a:p>
            <a:pPr lvl="1"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l’application concernée</a:t>
            </a: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0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/>
              <a:t>P.</a:t>
            </a:r>
            <a:fld id="{5AAC9190-2E98-4303-85FF-B550A9D5445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Title 4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13978" y="260350"/>
            <a:ext cx="84963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Tickets donnant lieu à fiche D</a:t>
            </a: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324000" y="919112"/>
            <a:ext cx="365125" cy="510217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 anchorCtr="1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kern="0" dirty="0">
                <a:solidFill>
                  <a:srgbClr val="F8F6EE"/>
                </a:solidFill>
              </a:rPr>
              <a:t>Tickets donnant lieu à fiche D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4294967295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Avancement GSM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="" id="{3BC5DEEA-852A-44DD-8B52-3B4EB8963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3687996"/>
              </p:ext>
            </p:extLst>
          </p:nvPr>
        </p:nvGraphicFramePr>
        <p:xfrm>
          <a:off x="817217" y="2665908"/>
          <a:ext cx="7993061" cy="3355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496">
                  <a:extLst>
                    <a:ext uri="{9D8B030D-6E8A-4147-A177-3AD203B41FA5}">
                      <a16:colId xmlns:a16="http://schemas.microsoft.com/office/drawing/2014/main" xmlns="" val="3337432419"/>
                    </a:ext>
                  </a:extLst>
                </a:gridCol>
                <a:gridCol w="3707625">
                  <a:extLst>
                    <a:ext uri="{9D8B030D-6E8A-4147-A177-3AD203B41FA5}">
                      <a16:colId xmlns:a16="http://schemas.microsoft.com/office/drawing/2014/main" xmlns="" val="1670042692"/>
                    </a:ext>
                  </a:extLst>
                </a:gridCol>
                <a:gridCol w="866718">
                  <a:extLst>
                    <a:ext uri="{9D8B030D-6E8A-4147-A177-3AD203B41FA5}">
                      <a16:colId xmlns:a16="http://schemas.microsoft.com/office/drawing/2014/main" xmlns="" val="970176173"/>
                    </a:ext>
                  </a:extLst>
                </a:gridCol>
                <a:gridCol w="1148744">
                  <a:extLst>
                    <a:ext uri="{9D8B030D-6E8A-4147-A177-3AD203B41FA5}">
                      <a16:colId xmlns:a16="http://schemas.microsoft.com/office/drawing/2014/main" xmlns="" val="3390723094"/>
                    </a:ext>
                  </a:extLst>
                </a:gridCol>
                <a:gridCol w="653478">
                  <a:extLst>
                    <a:ext uri="{9D8B030D-6E8A-4147-A177-3AD203B41FA5}">
                      <a16:colId xmlns:a16="http://schemas.microsoft.com/office/drawing/2014/main" xmlns="" val="1657499104"/>
                    </a:ext>
                  </a:extLst>
                </a:gridCol>
              </a:tblGrid>
              <a:tr h="6608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TI5367905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affecté au CSE le 16/02/2017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Demande de création de la fiche D717 le 06/03/2017 (GARANTIE 16.3)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 D non planifiée dans une release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2504668"/>
                  </a:ext>
                </a:extLst>
              </a:tr>
              <a:tr h="4656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TI5394808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affecté au CSE le 16/03/2017 à 11h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 28/03/2017 =&gt; Création de la fiche D726 (GARANTIE)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 D non planifiée dans une release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16/03/2017 à 11h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28/03/2017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818983"/>
                  </a:ext>
                </a:extLst>
              </a:tr>
              <a:tr h="3526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P7IN-0736022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traité le 16/06/2017 =&gt; Fiche D752 créée suite à l'analyse du CSE</a:t>
                      </a:r>
                      <a:b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 D non chiffrée à ce jour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7246387"/>
                  </a:ext>
                </a:extLst>
              </a:tr>
              <a:tr h="4656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P7IN-0952423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 transmis au CSE le 08/08/2017 à 16h50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 en compte à 17h50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Solution apportée à 18h50 =&gt; Fiche D a créer</a:t>
                      </a:r>
                      <a:b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Fiche D non-chiffrée et non plqnifiée à ce jour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08/08/2017 à 16h50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08/08/2017 à 18h50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9415236"/>
                  </a:ext>
                </a:extLst>
              </a:tr>
              <a:tr h="3526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TI5320138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14/02/2017 =&gt; 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crétion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la fiche D Non chiffrée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3746633"/>
                  </a:ext>
                </a:extLst>
              </a:tr>
              <a:tr h="3526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TI5316637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15/02/2017 =&gt; création de la fiche D Non chiffrée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3526201"/>
                  </a:ext>
                </a:extLst>
              </a:tr>
              <a:tr h="3526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TI5332431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17/02/17 =&gt; création de la fiche D Non chiffrée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061553"/>
                  </a:ext>
                </a:extLst>
              </a:tr>
              <a:tr h="35263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TI5420544</a:t>
                      </a:r>
                    </a:p>
                  </a:txBody>
                  <a:tcPr marL="9525" marR="9525" marT="9525" marB="0" anchor="ctr">
                    <a:solidFill>
                      <a:srgbClr val="EDE2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10/04/2017 =&gt; création de la fiche D Non chiffrée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83" marR="5183" marT="518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499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A6A5F-C191-4D9F-9873-714B8DC7129E}"/>
              </a:ext>
            </a:extLst>
          </p:cNvPr>
          <p:cNvSpPr/>
          <p:nvPr/>
        </p:nvSpPr>
        <p:spPr bwMode="auto">
          <a:xfrm>
            <a:off x="827088" y="939650"/>
            <a:ext cx="7993062" cy="8331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108000" tIns="108000" rIns="0" bIns="0"/>
          <a:lstStyle/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1 &amp; 2 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: Ticket sous garantie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Détecté depuis T1 2017 &gt;&gt; Aucune planification dans une Release 2017</a:t>
            </a:r>
          </a:p>
          <a:p>
            <a:pPr lvl="1">
              <a:defRPr/>
            </a:pPr>
            <a:endParaRPr lang="fr-FR" b="1" dirty="0">
              <a:solidFill>
                <a:schemeClr val="tx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u="sng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CAS 3 à 9</a:t>
            </a: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 : Tickets hors garantie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Détecté depuis T1 2017 &gt;&gt; Fiche D non chiffrée</a:t>
            </a:r>
          </a:p>
          <a:p>
            <a:pPr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1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/>
              <a:t>P.</a:t>
            </a:r>
            <a:fld id="{5AAC9190-2E98-4303-85FF-B550A9D5445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Title 4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13978" y="260350"/>
            <a:ext cx="84963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sz="1600" i="1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Autres points</a:t>
            </a: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324000" y="919112"/>
            <a:ext cx="365125" cy="5102175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0" tIns="0" rIns="0" bIns="0" anchor="ctr" anchorCtr="1"/>
          <a:lstStyle/>
          <a:p>
            <a:pPr eaLnBrk="0" hangingPunct="0">
              <a:lnSpc>
                <a:spcPct val="90000"/>
              </a:lnSpc>
              <a:defRPr/>
            </a:pPr>
            <a:r>
              <a:rPr lang="fr-FR" kern="0" dirty="0">
                <a:solidFill>
                  <a:srgbClr val="F8F6EE"/>
                </a:solidFill>
              </a:rPr>
              <a:t>Autre point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4294967295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Avancement GSM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19A6A5F-C191-4D9F-9873-714B8DC7129E}"/>
              </a:ext>
            </a:extLst>
          </p:cNvPr>
          <p:cNvSpPr/>
          <p:nvPr/>
        </p:nvSpPr>
        <p:spPr bwMode="auto">
          <a:xfrm>
            <a:off x="827088" y="939650"/>
            <a:ext cx="7993062" cy="8331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rgbClr val="4D4D4D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108000" tIns="108000" rIns="0" bIns="0">
            <a:normAutofit/>
          </a:bodyPr>
          <a:lstStyle/>
          <a:p>
            <a:pPr marL="171450" indent="-171450">
              <a:buFont typeface="Wingdings" panose="05000000000000000000" pitchFamily="2" charset="2"/>
              <a:buChar char="v"/>
              <a:defRPr/>
            </a:pP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Grand nombre de mails reçus par la SG pour obtenir des explications sur l’attendu pour un certains nombres de fiches D crées suites à </a:t>
            </a:r>
          </a:p>
          <a:p>
            <a:pPr>
              <a:defRPr/>
            </a:pPr>
            <a:r>
              <a:rPr lang="fr-FR" b="1" dirty="0">
                <a:solidFill>
                  <a:srgbClr val="626262"/>
                </a:solidFill>
                <a:latin typeface="Arial" pitchFamily="34" charset="0"/>
                <a:cs typeface="Arial" pitchFamily="34" charset="0"/>
              </a:rPr>
              <a:t>l'analyse d’un incident par l’équipe du RUN CGI </a:t>
            </a:r>
          </a:p>
          <a:p>
            <a:pPr marL="628650" lvl="1" indent="-171450">
              <a:buFont typeface="Wingdings" panose="05000000000000000000" pitchFamily="2" charset="2"/>
              <a:buChar char="Ø"/>
              <a:defRPr/>
            </a:pP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Aucune trace de l'analyse ayant menée à cette demande ?</a:t>
            </a:r>
          </a:p>
          <a:p>
            <a:pPr>
              <a:defRPr/>
            </a:pPr>
            <a:endParaRPr lang="fr-FR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fr-FR" b="1" dirty="0">
              <a:solidFill>
                <a:srgbClr val="62626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68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fr-FR"/>
              <a:t>P.</a:t>
            </a:r>
            <a:fld id="{E847FC8F-CD53-4A1D-8580-9B9F3A14CE7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281113"/>
            <a:ext cx="5715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323850" y="269875"/>
            <a:ext cx="84963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E60028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fr-BE" altLang="en-US" b="0" i="1" kern="0" dirty="0"/>
              <a:t>Questions</a:t>
            </a:r>
            <a:endParaRPr lang="en-US" altLang="en-US" b="0" kern="0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4294967295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charset="0"/>
                <a:cs typeface="Arial" charset="0"/>
              </a:defRPr>
            </a:lvl1pPr>
          </a:lstStyle>
          <a:p>
            <a:r>
              <a:rPr lang="fr-FR" dirty="0"/>
              <a:t>Avancement GSM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Pb1g3wtkqx6S5LQQ4H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Pb1g3wtkqx6S5LQQ4H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Pb1g3wtkqx6S5LQQ4H_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Pb1g3wtkqx6S5LQQ4H_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Pb1g3wtkqx6S5LQQ4H_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xUQsWWPUGneY_v73j2_g"/>
</p:tagLst>
</file>

<file path=ppt/theme/theme1.xml><?xml version="1.0" encoding="utf-8"?>
<a:theme xmlns:a="http://schemas.openxmlformats.org/drawingml/2006/main" name="36_SG_FR">
  <a:themeElements>
    <a:clrScheme name="SG_FR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SG_F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G_FR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SG_FR</Template>
  <TotalTime>125435</TotalTime>
  <Words>710</Words>
  <Application>Microsoft Office PowerPoint</Application>
  <PresentationFormat>Affichage à l'écran (4:3)</PresentationFormat>
  <Paragraphs>134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36_SG_FR</vt:lpstr>
      <vt:lpstr>REX activité RUN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Société Générale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ASTRE</dc:title>
  <dc:creator>Nathalie CABARET</dc:creator>
  <cp:lastModifiedBy>STEPHANE ENGELVIN (X141741)</cp:lastModifiedBy>
  <cp:revision>4299</cp:revision>
  <cp:lastPrinted>2012-11-21T15:01:16Z</cp:lastPrinted>
  <dcterms:created xsi:type="dcterms:W3CDTF">2011-06-06T13:25:31Z</dcterms:created>
  <dcterms:modified xsi:type="dcterms:W3CDTF">2017-11-20T13:21:16Z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Doc">
    <vt:lpwstr>AUTRE</vt:lpwstr>
  </property>
  <property fmtid="{D5CDD505-2E9C-101B-9397-08002B2CF9AE}" pid="3" name="Etape-Release">
    <vt:lpwstr>N/S</vt:lpwstr>
  </property>
  <property fmtid="{D5CDD505-2E9C-101B-9397-08002B2CF9AE}" pid="4" name="Phase">
    <vt:lpwstr>Suivi</vt:lpwstr>
  </property>
  <property fmtid="{D5CDD505-2E9C-101B-9397-08002B2CF9AE}" pid="5" name="Lot">
    <vt:lpwstr>Coproj</vt:lpwstr>
  </property>
  <property fmtid="{D5CDD505-2E9C-101B-9397-08002B2CF9AE}" pid="6" name="Statut">
    <vt:lpwstr>Travail</vt:lpwstr>
  </property>
  <property fmtid="{D5CDD505-2E9C-101B-9397-08002B2CF9AE}" pid="7" name="Confidentialité">
    <vt:lpwstr>C1</vt:lpwstr>
  </property>
  <property fmtid="{D5CDD505-2E9C-101B-9397-08002B2CF9AE}" pid="8" name="Répertoire Web">
    <vt:lpwstr/>
  </property>
  <property fmtid="{D5CDD505-2E9C-101B-9397-08002B2CF9AE}" pid="9" name="VersionCVG">
    <vt:lpwstr/>
  </property>
  <property fmtid="{D5CDD505-2E9C-101B-9397-08002B2CF9AE}" pid="10" name="ContentType">
    <vt:lpwstr>Document</vt:lpwstr>
  </property>
  <property fmtid="{D5CDD505-2E9C-101B-9397-08002B2CF9AE}" pid="11" name="Responsable">
    <vt:lpwstr/>
  </property>
  <property fmtid="{D5CDD505-2E9C-101B-9397-08002B2CF9AE}" pid="12" name="Famille">
    <vt:lpwstr/>
  </property>
  <property fmtid="{D5CDD505-2E9C-101B-9397-08002B2CF9AE}" pid="13" name="_Author">
    <vt:lpwstr/>
  </property>
  <property fmtid="{D5CDD505-2E9C-101B-9397-08002B2CF9AE}" pid="14" name="_Category">
    <vt:lpwstr/>
  </property>
  <property fmtid="{D5CDD505-2E9C-101B-9397-08002B2CF9AE}" pid="15" name="_Comments">
    <vt:lpwstr/>
  </property>
  <property fmtid="{D5CDD505-2E9C-101B-9397-08002B2CF9AE}" pid="16" name="UrlWebPublication">
    <vt:lpwstr>, </vt:lpwstr>
  </property>
  <property fmtid="{D5CDD505-2E9C-101B-9397-08002B2CF9AE}" pid="17" name="NomBibPublication">
    <vt:lpwstr/>
  </property>
  <property fmtid="{D5CDD505-2E9C-101B-9397-08002B2CF9AE}" pid="18" name="Référence">
    <vt:lpwstr/>
  </property>
  <property fmtid="{D5CDD505-2E9C-101B-9397-08002B2CF9AE}" pid="19" name="DatePublication">
    <vt:lpwstr/>
  </property>
  <property fmtid="{D5CDD505-2E9C-101B-9397-08002B2CF9AE}" pid="20" name="UrlDossierPublication">
    <vt:lpwstr>, </vt:lpwstr>
  </property>
  <property fmtid="{D5CDD505-2E9C-101B-9397-08002B2CF9AE}" pid="21" name="Publie">
    <vt:lpwstr>0</vt:lpwstr>
  </property>
  <property fmtid="{D5CDD505-2E9C-101B-9397-08002B2CF9AE}" pid="22" name="UrlBibliothequePublication">
    <vt:lpwstr>, </vt:lpwstr>
  </property>
  <property fmtid="{D5CDD505-2E9C-101B-9397-08002B2CF9AE}" pid="23" name="VersionPubliee">
    <vt:lpwstr/>
  </property>
  <property fmtid="{D5CDD505-2E9C-101B-9397-08002B2CF9AE}" pid="24" name="URLPublication">
    <vt:lpwstr>, </vt:lpwstr>
  </property>
  <property fmtid="{D5CDD505-2E9C-101B-9397-08002B2CF9AE}" pid="25" name="AncienNom">
    <vt:lpwstr/>
  </property>
</Properties>
</file>