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8" r:id="rId2"/>
    <p:sldId id="261" r:id="rId3"/>
    <p:sldId id="262" r:id="rId4"/>
    <p:sldId id="263" r:id="rId5"/>
    <p:sldId id="264" r:id="rId6"/>
    <p:sldId id="265" r:id="rId7"/>
    <p:sldId id="266" r:id="rId8"/>
    <p:sldId id="267" r:id="rId9"/>
    <p:sldId id="268" r:id="rId10"/>
    <p:sldId id="269" r:id="rId11"/>
    <p:sldId id="25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60" r:id="rId2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A63FCB-A93A-401D-A13C-FF71B7059BAC}" type="datetimeFigureOut">
              <a:rPr lang="pt-BR" smtClean="0"/>
              <a:t>07/08/2019</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A8052D-29E1-4970-B7F5-315854ACE629}" type="slidenum">
              <a:rPr lang="pt-BR" smtClean="0"/>
              <a:t>‹#›</a:t>
            </a:fld>
            <a:endParaRPr lang="pt-BR"/>
          </a:p>
        </p:txBody>
      </p:sp>
    </p:spTree>
    <p:extLst>
      <p:ext uri="{BB962C8B-B14F-4D97-AF65-F5344CB8AC3E}">
        <p14:creationId xmlns:p14="http://schemas.microsoft.com/office/powerpoint/2010/main" val="184533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E1A8052D-29E1-4970-B7F5-315854ACE629}" type="slidenum">
              <a:rPr lang="pt-BR" smtClean="0"/>
              <a:t>8</a:t>
            </a:fld>
            <a:endParaRPr lang="pt-BR"/>
          </a:p>
        </p:txBody>
      </p:sp>
    </p:spTree>
    <p:extLst>
      <p:ext uri="{BB962C8B-B14F-4D97-AF65-F5344CB8AC3E}">
        <p14:creationId xmlns:p14="http://schemas.microsoft.com/office/powerpoint/2010/main" val="1678636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89DCD-C94A-4DA8-8C8F-FA5B9EF5C0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a:extLst>
              <a:ext uri="{FF2B5EF4-FFF2-40B4-BE49-F238E27FC236}">
                <a16:creationId xmlns:a16="http://schemas.microsoft.com/office/drawing/2014/main" id="{CBADC361-3E3F-4FD0-BF9A-863F7A28E4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a:extLst>
              <a:ext uri="{FF2B5EF4-FFF2-40B4-BE49-F238E27FC236}">
                <a16:creationId xmlns:a16="http://schemas.microsoft.com/office/drawing/2014/main" id="{05665F57-79D6-4809-8EF6-4B5909C015F1}"/>
              </a:ext>
            </a:extLst>
          </p:cNvPr>
          <p:cNvSpPr>
            <a:spLocks noGrp="1"/>
          </p:cNvSpPr>
          <p:nvPr>
            <p:ph type="dt" sz="half" idx="10"/>
          </p:nvPr>
        </p:nvSpPr>
        <p:spPr/>
        <p:txBody>
          <a:bodyPr/>
          <a:lstStyle/>
          <a:p>
            <a:fld id="{DA0EE3DE-37E9-4658-877E-28FB22836537}" type="datetimeFigureOut">
              <a:rPr lang="pt-BR" smtClean="0"/>
              <a:t>07/08/2019</a:t>
            </a:fld>
            <a:endParaRPr lang="pt-BR"/>
          </a:p>
        </p:txBody>
      </p:sp>
      <p:sp>
        <p:nvSpPr>
          <p:cNvPr id="5" name="Footer Placeholder 4">
            <a:extLst>
              <a:ext uri="{FF2B5EF4-FFF2-40B4-BE49-F238E27FC236}">
                <a16:creationId xmlns:a16="http://schemas.microsoft.com/office/drawing/2014/main" id="{7970086E-38F3-4184-9124-7946EA8043A9}"/>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6E53E5C5-166D-4044-94B7-814CCC0B65E3}"/>
              </a:ext>
            </a:extLst>
          </p:cNvPr>
          <p:cNvSpPr>
            <a:spLocks noGrp="1"/>
          </p:cNvSpPr>
          <p:nvPr>
            <p:ph type="sldNum" sz="quarter" idx="12"/>
          </p:nvPr>
        </p:nvSpPr>
        <p:spPr/>
        <p:txBody>
          <a:bodyPr/>
          <a:lstStyle/>
          <a:p>
            <a:fld id="{AE09DB00-631B-414C-8B9C-B33BD507A9F2}" type="slidenum">
              <a:rPr lang="pt-BR" smtClean="0"/>
              <a:t>‹#›</a:t>
            </a:fld>
            <a:endParaRPr lang="pt-BR"/>
          </a:p>
        </p:txBody>
      </p:sp>
    </p:spTree>
    <p:extLst>
      <p:ext uri="{BB962C8B-B14F-4D97-AF65-F5344CB8AC3E}">
        <p14:creationId xmlns:p14="http://schemas.microsoft.com/office/powerpoint/2010/main" val="798963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09590-4DA2-4DD8-A788-74572D546E4D}"/>
              </a:ext>
            </a:extLst>
          </p:cNvPr>
          <p:cNvSpPr>
            <a:spLocks noGrp="1"/>
          </p:cNvSpPr>
          <p:nvPr>
            <p:ph type="title"/>
          </p:nvPr>
        </p:nvSpPr>
        <p:spPr/>
        <p:txBody>
          <a:bodyPr/>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892D1641-9FF6-4BD1-BB23-08993D5729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9240DAC1-FF3D-4D8D-AFC4-98C365076DC2}"/>
              </a:ext>
            </a:extLst>
          </p:cNvPr>
          <p:cNvSpPr>
            <a:spLocks noGrp="1"/>
          </p:cNvSpPr>
          <p:nvPr>
            <p:ph type="dt" sz="half" idx="10"/>
          </p:nvPr>
        </p:nvSpPr>
        <p:spPr/>
        <p:txBody>
          <a:bodyPr/>
          <a:lstStyle/>
          <a:p>
            <a:fld id="{DA0EE3DE-37E9-4658-877E-28FB22836537}" type="datetimeFigureOut">
              <a:rPr lang="pt-BR" smtClean="0"/>
              <a:t>07/08/2019</a:t>
            </a:fld>
            <a:endParaRPr lang="pt-BR"/>
          </a:p>
        </p:txBody>
      </p:sp>
      <p:sp>
        <p:nvSpPr>
          <p:cNvPr id="5" name="Footer Placeholder 4">
            <a:extLst>
              <a:ext uri="{FF2B5EF4-FFF2-40B4-BE49-F238E27FC236}">
                <a16:creationId xmlns:a16="http://schemas.microsoft.com/office/drawing/2014/main" id="{34B88A7F-BBA5-4FB5-AFDF-39E172AEF289}"/>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72229125-6E98-4FF6-97F7-7661447D2C31}"/>
              </a:ext>
            </a:extLst>
          </p:cNvPr>
          <p:cNvSpPr>
            <a:spLocks noGrp="1"/>
          </p:cNvSpPr>
          <p:nvPr>
            <p:ph type="sldNum" sz="quarter" idx="12"/>
          </p:nvPr>
        </p:nvSpPr>
        <p:spPr/>
        <p:txBody>
          <a:bodyPr/>
          <a:lstStyle/>
          <a:p>
            <a:fld id="{AE09DB00-631B-414C-8B9C-B33BD507A9F2}" type="slidenum">
              <a:rPr lang="pt-BR" smtClean="0"/>
              <a:t>‹#›</a:t>
            </a:fld>
            <a:endParaRPr lang="pt-BR"/>
          </a:p>
        </p:txBody>
      </p:sp>
    </p:spTree>
    <p:extLst>
      <p:ext uri="{BB962C8B-B14F-4D97-AF65-F5344CB8AC3E}">
        <p14:creationId xmlns:p14="http://schemas.microsoft.com/office/powerpoint/2010/main" val="445714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FB0FDA-F643-4501-9BAE-BC490FC4C4B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EA9703B8-90BB-44C4-8C5D-E0FCDF6A0E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6C6A3A57-A28A-45B6-8C84-B1239F000DFF}"/>
              </a:ext>
            </a:extLst>
          </p:cNvPr>
          <p:cNvSpPr>
            <a:spLocks noGrp="1"/>
          </p:cNvSpPr>
          <p:nvPr>
            <p:ph type="dt" sz="half" idx="10"/>
          </p:nvPr>
        </p:nvSpPr>
        <p:spPr/>
        <p:txBody>
          <a:bodyPr/>
          <a:lstStyle/>
          <a:p>
            <a:fld id="{DA0EE3DE-37E9-4658-877E-28FB22836537}" type="datetimeFigureOut">
              <a:rPr lang="pt-BR" smtClean="0"/>
              <a:t>07/08/2019</a:t>
            </a:fld>
            <a:endParaRPr lang="pt-BR"/>
          </a:p>
        </p:txBody>
      </p:sp>
      <p:sp>
        <p:nvSpPr>
          <p:cNvPr id="5" name="Footer Placeholder 4">
            <a:extLst>
              <a:ext uri="{FF2B5EF4-FFF2-40B4-BE49-F238E27FC236}">
                <a16:creationId xmlns:a16="http://schemas.microsoft.com/office/drawing/2014/main" id="{FF1C5C42-A05D-48BD-A11A-D96ABB2DBBEC}"/>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941A1AD3-3596-4D5F-BAF2-9F313690261C}"/>
              </a:ext>
            </a:extLst>
          </p:cNvPr>
          <p:cNvSpPr>
            <a:spLocks noGrp="1"/>
          </p:cNvSpPr>
          <p:nvPr>
            <p:ph type="sldNum" sz="quarter" idx="12"/>
          </p:nvPr>
        </p:nvSpPr>
        <p:spPr/>
        <p:txBody>
          <a:bodyPr/>
          <a:lstStyle/>
          <a:p>
            <a:fld id="{AE09DB00-631B-414C-8B9C-B33BD507A9F2}" type="slidenum">
              <a:rPr lang="pt-BR" smtClean="0"/>
              <a:t>‹#›</a:t>
            </a:fld>
            <a:endParaRPr lang="pt-BR"/>
          </a:p>
        </p:txBody>
      </p:sp>
    </p:spTree>
    <p:extLst>
      <p:ext uri="{BB962C8B-B14F-4D97-AF65-F5344CB8AC3E}">
        <p14:creationId xmlns:p14="http://schemas.microsoft.com/office/powerpoint/2010/main" val="3802801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5A53C-DBEA-47D7-8206-27F554DB6CEB}"/>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DE3897D6-9EE1-47F7-9EFA-3B237EAC9D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CFEE3BA7-8604-443D-9C95-C0DD3FC611B5}"/>
              </a:ext>
            </a:extLst>
          </p:cNvPr>
          <p:cNvSpPr>
            <a:spLocks noGrp="1"/>
          </p:cNvSpPr>
          <p:nvPr>
            <p:ph type="dt" sz="half" idx="10"/>
          </p:nvPr>
        </p:nvSpPr>
        <p:spPr/>
        <p:txBody>
          <a:bodyPr/>
          <a:lstStyle/>
          <a:p>
            <a:fld id="{DA0EE3DE-37E9-4658-877E-28FB22836537}" type="datetimeFigureOut">
              <a:rPr lang="pt-BR" smtClean="0"/>
              <a:t>07/08/2019</a:t>
            </a:fld>
            <a:endParaRPr lang="pt-BR"/>
          </a:p>
        </p:txBody>
      </p:sp>
      <p:sp>
        <p:nvSpPr>
          <p:cNvPr id="5" name="Footer Placeholder 4">
            <a:extLst>
              <a:ext uri="{FF2B5EF4-FFF2-40B4-BE49-F238E27FC236}">
                <a16:creationId xmlns:a16="http://schemas.microsoft.com/office/drawing/2014/main" id="{91DFE3C3-5D86-4534-B666-CD637CD0A044}"/>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F8F6B85B-CEED-460D-9FA9-3B62EF3D7A8A}"/>
              </a:ext>
            </a:extLst>
          </p:cNvPr>
          <p:cNvSpPr>
            <a:spLocks noGrp="1"/>
          </p:cNvSpPr>
          <p:nvPr>
            <p:ph type="sldNum" sz="quarter" idx="12"/>
          </p:nvPr>
        </p:nvSpPr>
        <p:spPr/>
        <p:txBody>
          <a:bodyPr/>
          <a:lstStyle/>
          <a:p>
            <a:fld id="{AE09DB00-631B-414C-8B9C-B33BD507A9F2}" type="slidenum">
              <a:rPr lang="pt-BR" smtClean="0"/>
              <a:t>‹#›</a:t>
            </a:fld>
            <a:endParaRPr lang="pt-BR"/>
          </a:p>
        </p:txBody>
      </p:sp>
    </p:spTree>
    <p:extLst>
      <p:ext uri="{BB962C8B-B14F-4D97-AF65-F5344CB8AC3E}">
        <p14:creationId xmlns:p14="http://schemas.microsoft.com/office/powerpoint/2010/main" val="1717439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055A2-8FF1-49C8-842A-92FCFAD1C8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a:extLst>
              <a:ext uri="{FF2B5EF4-FFF2-40B4-BE49-F238E27FC236}">
                <a16:creationId xmlns:a16="http://schemas.microsoft.com/office/drawing/2014/main" id="{732CE42C-E4CC-46CE-BB95-14A27794D9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D3E2A5-440C-4D0F-A0F5-68596B97DF59}"/>
              </a:ext>
            </a:extLst>
          </p:cNvPr>
          <p:cNvSpPr>
            <a:spLocks noGrp="1"/>
          </p:cNvSpPr>
          <p:nvPr>
            <p:ph type="dt" sz="half" idx="10"/>
          </p:nvPr>
        </p:nvSpPr>
        <p:spPr/>
        <p:txBody>
          <a:bodyPr/>
          <a:lstStyle/>
          <a:p>
            <a:fld id="{DA0EE3DE-37E9-4658-877E-28FB22836537}" type="datetimeFigureOut">
              <a:rPr lang="pt-BR" smtClean="0"/>
              <a:t>07/08/2019</a:t>
            </a:fld>
            <a:endParaRPr lang="pt-BR"/>
          </a:p>
        </p:txBody>
      </p:sp>
      <p:sp>
        <p:nvSpPr>
          <p:cNvPr id="5" name="Footer Placeholder 4">
            <a:extLst>
              <a:ext uri="{FF2B5EF4-FFF2-40B4-BE49-F238E27FC236}">
                <a16:creationId xmlns:a16="http://schemas.microsoft.com/office/drawing/2014/main" id="{F6CE193A-5A53-4A7B-A0AC-9FE20A116714}"/>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37B3C4A3-90DC-4CAD-B3BC-9ED3616326E3}"/>
              </a:ext>
            </a:extLst>
          </p:cNvPr>
          <p:cNvSpPr>
            <a:spLocks noGrp="1"/>
          </p:cNvSpPr>
          <p:nvPr>
            <p:ph type="sldNum" sz="quarter" idx="12"/>
          </p:nvPr>
        </p:nvSpPr>
        <p:spPr/>
        <p:txBody>
          <a:bodyPr/>
          <a:lstStyle/>
          <a:p>
            <a:fld id="{AE09DB00-631B-414C-8B9C-B33BD507A9F2}" type="slidenum">
              <a:rPr lang="pt-BR" smtClean="0"/>
              <a:t>‹#›</a:t>
            </a:fld>
            <a:endParaRPr lang="pt-BR"/>
          </a:p>
        </p:txBody>
      </p:sp>
    </p:spTree>
    <p:extLst>
      <p:ext uri="{BB962C8B-B14F-4D97-AF65-F5344CB8AC3E}">
        <p14:creationId xmlns:p14="http://schemas.microsoft.com/office/powerpoint/2010/main" val="256944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9F776-8C25-4208-9CA4-9E890B39807D}"/>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BBFEE74E-222B-422A-8F98-92CB398EE1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a:extLst>
              <a:ext uri="{FF2B5EF4-FFF2-40B4-BE49-F238E27FC236}">
                <a16:creationId xmlns:a16="http://schemas.microsoft.com/office/drawing/2014/main" id="{B571E542-B3DC-4DEC-95CB-8272502068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a:extLst>
              <a:ext uri="{FF2B5EF4-FFF2-40B4-BE49-F238E27FC236}">
                <a16:creationId xmlns:a16="http://schemas.microsoft.com/office/drawing/2014/main" id="{E7962CA7-242E-4452-B7EF-12A8CFBD1A42}"/>
              </a:ext>
            </a:extLst>
          </p:cNvPr>
          <p:cNvSpPr>
            <a:spLocks noGrp="1"/>
          </p:cNvSpPr>
          <p:nvPr>
            <p:ph type="dt" sz="half" idx="10"/>
          </p:nvPr>
        </p:nvSpPr>
        <p:spPr/>
        <p:txBody>
          <a:bodyPr/>
          <a:lstStyle/>
          <a:p>
            <a:fld id="{DA0EE3DE-37E9-4658-877E-28FB22836537}" type="datetimeFigureOut">
              <a:rPr lang="pt-BR" smtClean="0"/>
              <a:t>07/08/2019</a:t>
            </a:fld>
            <a:endParaRPr lang="pt-BR"/>
          </a:p>
        </p:txBody>
      </p:sp>
      <p:sp>
        <p:nvSpPr>
          <p:cNvPr id="6" name="Footer Placeholder 5">
            <a:extLst>
              <a:ext uri="{FF2B5EF4-FFF2-40B4-BE49-F238E27FC236}">
                <a16:creationId xmlns:a16="http://schemas.microsoft.com/office/drawing/2014/main" id="{53D8C6DE-1C13-42FE-A6E0-83C52324E5B1}"/>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47A81445-5699-4C8D-ADCA-D4842808C99C}"/>
              </a:ext>
            </a:extLst>
          </p:cNvPr>
          <p:cNvSpPr>
            <a:spLocks noGrp="1"/>
          </p:cNvSpPr>
          <p:nvPr>
            <p:ph type="sldNum" sz="quarter" idx="12"/>
          </p:nvPr>
        </p:nvSpPr>
        <p:spPr/>
        <p:txBody>
          <a:bodyPr/>
          <a:lstStyle/>
          <a:p>
            <a:fld id="{AE09DB00-631B-414C-8B9C-B33BD507A9F2}" type="slidenum">
              <a:rPr lang="pt-BR" smtClean="0"/>
              <a:t>‹#›</a:t>
            </a:fld>
            <a:endParaRPr lang="pt-BR"/>
          </a:p>
        </p:txBody>
      </p:sp>
    </p:spTree>
    <p:extLst>
      <p:ext uri="{BB962C8B-B14F-4D97-AF65-F5344CB8AC3E}">
        <p14:creationId xmlns:p14="http://schemas.microsoft.com/office/powerpoint/2010/main" val="1467728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3E084-2DDA-4F52-94F1-E12B20C090A0}"/>
              </a:ext>
            </a:extLst>
          </p:cNvPr>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a:extLst>
              <a:ext uri="{FF2B5EF4-FFF2-40B4-BE49-F238E27FC236}">
                <a16:creationId xmlns:a16="http://schemas.microsoft.com/office/drawing/2014/main" id="{EC3DFA23-5F6C-4FA5-B91F-204FF962C4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A913-00E5-4AD8-AD95-E1E6636421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a:extLst>
              <a:ext uri="{FF2B5EF4-FFF2-40B4-BE49-F238E27FC236}">
                <a16:creationId xmlns:a16="http://schemas.microsoft.com/office/drawing/2014/main" id="{A45A1837-2381-41B8-A37F-BDAB256445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4EF391-10E2-4762-A57D-FA1352E254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a:extLst>
              <a:ext uri="{FF2B5EF4-FFF2-40B4-BE49-F238E27FC236}">
                <a16:creationId xmlns:a16="http://schemas.microsoft.com/office/drawing/2014/main" id="{15DFAD40-08A8-47E2-97B2-0AEA301E1B27}"/>
              </a:ext>
            </a:extLst>
          </p:cNvPr>
          <p:cNvSpPr>
            <a:spLocks noGrp="1"/>
          </p:cNvSpPr>
          <p:nvPr>
            <p:ph type="dt" sz="half" idx="10"/>
          </p:nvPr>
        </p:nvSpPr>
        <p:spPr/>
        <p:txBody>
          <a:bodyPr/>
          <a:lstStyle/>
          <a:p>
            <a:fld id="{DA0EE3DE-37E9-4658-877E-28FB22836537}" type="datetimeFigureOut">
              <a:rPr lang="pt-BR" smtClean="0"/>
              <a:t>07/08/2019</a:t>
            </a:fld>
            <a:endParaRPr lang="pt-BR"/>
          </a:p>
        </p:txBody>
      </p:sp>
      <p:sp>
        <p:nvSpPr>
          <p:cNvPr id="8" name="Footer Placeholder 7">
            <a:extLst>
              <a:ext uri="{FF2B5EF4-FFF2-40B4-BE49-F238E27FC236}">
                <a16:creationId xmlns:a16="http://schemas.microsoft.com/office/drawing/2014/main" id="{40346394-2EB9-473D-975E-0582927E5E5A}"/>
              </a:ext>
            </a:extLst>
          </p:cNvPr>
          <p:cNvSpPr>
            <a:spLocks noGrp="1"/>
          </p:cNvSpPr>
          <p:nvPr>
            <p:ph type="ftr" sz="quarter" idx="11"/>
          </p:nvPr>
        </p:nvSpPr>
        <p:spPr/>
        <p:txBody>
          <a:bodyPr/>
          <a:lstStyle/>
          <a:p>
            <a:endParaRPr lang="pt-BR"/>
          </a:p>
        </p:txBody>
      </p:sp>
      <p:sp>
        <p:nvSpPr>
          <p:cNvPr id="9" name="Slide Number Placeholder 8">
            <a:extLst>
              <a:ext uri="{FF2B5EF4-FFF2-40B4-BE49-F238E27FC236}">
                <a16:creationId xmlns:a16="http://schemas.microsoft.com/office/drawing/2014/main" id="{5CE9D85B-F03E-4D54-8CC1-09F57FE0DBFC}"/>
              </a:ext>
            </a:extLst>
          </p:cNvPr>
          <p:cNvSpPr>
            <a:spLocks noGrp="1"/>
          </p:cNvSpPr>
          <p:nvPr>
            <p:ph type="sldNum" sz="quarter" idx="12"/>
          </p:nvPr>
        </p:nvSpPr>
        <p:spPr/>
        <p:txBody>
          <a:bodyPr/>
          <a:lstStyle/>
          <a:p>
            <a:fld id="{AE09DB00-631B-414C-8B9C-B33BD507A9F2}" type="slidenum">
              <a:rPr lang="pt-BR" smtClean="0"/>
              <a:t>‹#›</a:t>
            </a:fld>
            <a:endParaRPr lang="pt-BR"/>
          </a:p>
        </p:txBody>
      </p:sp>
    </p:spTree>
    <p:extLst>
      <p:ext uri="{BB962C8B-B14F-4D97-AF65-F5344CB8AC3E}">
        <p14:creationId xmlns:p14="http://schemas.microsoft.com/office/powerpoint/2010/main" val="3952812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523F4-40EE-4DA4-A509-EDDFE9CC19AC}"/>
              </a:ext>
            </a:extLst>
          </p:cNvPr>
          <p:cNvSpPr>
            <a:spLocks noGrp="1"/>
          </p:cNvSpPr>
          <p:nvPr>
            <p:ph type="title"/>
          </p:nvPr>
        </p:nvSpPr>
        <p:spPr/>
        <p:txBody>
          <a:bodyPr/>
          <a:lstStyle/>
          <a:p>
            <a:r>
              <a:rPr lang="en-US"/>
              <a:t>Click to edit Master title style</a:t>
            </a:r>
            <a:endParaRPr lang="pt-BR"/>
          </a:p>
        </p:txBody>
      </p:sp>
      <p:sp>
        <p:nvSpPr>
          <p:cNvPr id="3" name="Date Placeholder 2">
            <a:extLst>
              <a:ext uri="{FF2B5EF4-FFF2-40B4-BE49-F238E27FC236}">
                <a16:creationId xmlns:a16="http://schemas.microsoft.com/office/drawing/2014/main" id="{0B9DEB83-8182-4E7B-996E-86B2F81D6FC1}"/>
              </a:ext>
            </a:extLst>
          </p:cNvPr>
          <p:cNvSpPr>
            <a:spLocks noGrp="1"/>
          </p:cNvSpPr>
          <p:nvPr>
            <p:ph type="dt" sz="half" idx="10"/>
          </p:nvPr>
        </p:nvSpPr>
        <p:spPr/>
        <p:txBody>
          <a:bodyPr/>
          <a:lstStyle/>
          <a:p>
            <a:fld id="{DA0EE3DE-37E9-4658-877E-28FB22836537}" type="datetimeFigureOut">
              <a:rPr lang="pt-BR" smtClean="0"/>
              <a:t>07/08/2019</a:t>
            </a:fld>
            <a:endParaRPr lang="pt-BR"/>
          </a:p>
        </p:txBody>
      </p:sp>
      <p:sp>
        <p:nvSpPr>
          <p:cNvPr id="4" name="Footer Placeholder 3">
            <a:extLst>
              <a:ext uri="{FF2B5EF4-FFF2-40B4-BE49-F238E27FC236}">
                <a16:creationId xmlns:a16="http://schemas.microsoft.com/office/drawing/2014/main" id="{BFE857E6-17A2-42D2-921B-C5BC166EC678}"/>
              </a:ext>
            </a:extLst>
          </p:cNvPr>
          <p:cNvSpPr>
            <a:spLocks noGrp="1"/>
          </p:cNvSpPr>
          <p:nvPr>
            <p:ph type="ftr" sz="quarter" idx="11"/>
          </p:nvPr>
        </p:nvSpPr>
        <p:spPr/>
        <p:txBody>
          <a:bodyPr/>
          <a:lstStyle/>
          <a:p>
            <a:endParaRPr lang="pt-BR"/>
          </a:p>
        </p:txBody>
      </p:sp>
      <p:sp>
        <p:nvSpPr>
          <p:cNvPr id="5" name="Slide Number Placeholder 4">
            <a:extLst>
              <a:ext uri="{FF2B5EF4-FFF2-40B4-BE49-F238E27FC236}">
                <a16:creationId xmlns:a16="http://schemas.microsoft.com/office/drawing/2014/main" id="{F2BF6AA6-4CB4-439A-9E09-37191F6D3040}"/>
              </a:ext>
            </a:extLst>
          </p:cNvPr>
          <p:cNvSpPr>
            <a:spLocks noGrp="1"/>
          </p:cNvSpPr>
          <p:nvPr>
            <p:ph type="sldNum" sz="quarter" idx="12"/>
          </p:nvPr>
        </p:nvSpPr>
        <p:spPr/>
        <p:txBody>
          <a:bodyPr/>
          <a:lstStyle/>
          <a:p>
            <a:fld id="{AE09DB00-631B-414C-8B9C-B33BD507A9F2}" type="slidenum">
              <a:rPr lang="pt-BR" smtClean="0"/>
              <a:t>‹#›</a:t>
            </a:fld>
            <a:endParaRPr lang="pt-BR"/>
          </a:p>
        </p:txBody>
      </p:sp>
    </p:spTree>
    <p:extLst>
      <p:ext uri="{BB962C8B-B14F-4D97-AF65-F5344CB8AC3E}">
        <p14:creationId xmlns:p14="http://schemas.microsoft.com/office/powerpoint/2010/main" val="3891956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3D43D5-019A-4E0A-A810-445D733462A2}"/>
              </a:ext>
            </a:extLst>
          </p:cNvPr>
          <p:cNvSpPr>
            <a:spLocks noGrp="1"/>
          </p:cNvSpPr>
          <p:nvPr>
            <p:ph type="dt" sz="half" idx="10"/>
          </p:nvPr>
        </p:nvSpPr>
        <p:spPr/>
        <p:txBody>
          <a:bodyPr/>
          <a:lstStyle/>
          <a:p>
            <a:fld id="{DA0EE3DE-37E9-4658-877E-28FB22836537}" type="datetimeFigureOut">
              <a:rPr lang="pt-BR" smtClean="0"/>
              <a:t>07/08/2019</a:t>
            </a:fld>
            <a:endParaRPr lang="pt-BR"/>
          </a:p>
        </p:txBody>
      </p:sp>
      <p:sp>
        <p:nvSpPr>
          <p:cNvPr id="3" name="Footer Placeholder 2">
            <a:extLst>
              <a:ext uri="{FF2B5EF4-FFF2-40B4-BE49-F238E27FC236}">
                <a16:creationId xmlns:a16="http://schemas.microsoft.com/office/drawing/2014/main" id="{8D837CBC-A02B-4376-8183-076D176B295C}"/>
              </a:ext>
            </a:extLst>
          </p:cNvPr>
          <p:cNvSpPr>
            <a:spLocks noGrp="1"/>
          </p:cNvSpPr>
          <p:nvPr>
            <p:ph type="ftr" sz="quarter" idx="11"/>
          </p:nvPr>
        </p:nvSpPr>
        <p:spPr/>
        <p:txBody>
          <a:bodyPr/>
          <a:lstStyle/>
          <a:p>
            <a:endParaRPr lang="pt-BR"/>
          </a:p>
        </p:txBody>
      </p:sp>
      <p:sp>
        <p:nvSpPr>
          <p:cNvPr id="4" name="Slide Number Placeholder 3">
            <a:extLst>
              <a:ext uri="{FF2B5EF4-FFF2-40B4-BE49-F238E27FC236}">
                <a16:creationId xmlns:a16="http://schemas.microsoft.com/office/drawing/2014/main" id="{90E24622-4830-49E3-9DF0-F4BF87D449A2}"/>
              </a:ext>
            </a:extLst>
          </p:cNvPr>
          <p:cNvSpPr>
            <a:spLocks noGrp="1"/>
          </p:cNvSpPr>
          <p:nvPr>
            <p:ph type="sldNum" sz="quarter" idx="12"/>
          </p:nvPr>
        </p:nvSpPr>
        <p:spPr/>
        <p:txBody>
          <a:bodyPr/>
          <a:lstStyle/>
          <a:p>
            <a:fld id="{AE09DB00-631B-414C-8B9C-B33BD507A9F2}" type="slidenum">
              <a:rPr lang="pt-BR" smtClean="0"/>
              <a:t>‹#›</a:t>
            </a:fld>
            <a:endParaRPr lang="pt-BR"/>
          </a:p>
        </p:txBody>
      </p:sp>
    </p:spTree>
    <p:extLst>
      <p:ext uri="{BB962C8B-B14F-4D97-AF65-F5344CB8AC3E}">
        <p14:creationId xmlns:p14="http://schemas.microsoft.com/office/powerpoint/2010/main" val="3994722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0D848-D4E1-46E1-A52A-1DAF0A26E9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a:extLst>
              <a:ext uri="{FF2B5EF4-FFF2-40B4-BE49-F238E27FC236}">
                <a16:creationId xmlns:a16="http://schemas.microsoft.com/office/drawing/2014/main" id="{3DC9E895-BD3D-4402-A81F-0A13FC508F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a:extLst>
              <a:ext uri="{FF2B5EF4-FFF2-40B4-BE49-F238E27FC236}">
                <a16:creationId xmlns:a16="http://schemas.microsoft.com/office/drawing/2014/main" id="{AD252C9C-2D63-47E4-B1C1-EBDC37DF8A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F342A3-3C52-411B-AA52-93470490E44F}"/>
              </a:ext>
            </a:extLst>
          </p:cNvPr>
          <p:cNvSpPr>
            <a:spLocks noGrp="1"/>
          </p:cNvSpPr>
          <p:nvPr>
            <p:ph type="dt" sz="half" idx="10"/>
          </p:nvPr>
        </p:nvSpPr>
        <p:spPr/>
        <p:txBody>
          <a:bodyPr/>
          <a:lstStyle/>
          <a:p>
            <a:fld id="{DA0EE3DE-37E9-4658-877E-28FB22836537}" type="datetimeFigureOut">
              <a:rPr lang="pt-BR" smtClean="0"/>
              <a:t>07/08/2019</a:t>
            </a:fld>
            <a:endParaRPr lang="pt-BR"/>
          </a:p>
        </p:txBody>
      </p:sp>
      <p:sp>
        <p:nvSpPr>
          <p:cNvPr id="6" name="Footer Placeholder 5">
            <a:extLst>
              <a:ext uri="{FF2B5EF4-FFF2-40B4-BE49-F238E27FC236}">
                <a16:creationId xmlns:a16="http://schemas.microsoft.com/office/drawing/2014/main" id="{6BEB7C64-074F-42D3-BB8B-6D6027A0C142}"/>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8D080EC1-38CF-4D6A-B1C6-A05B59FB4F8B}"/>
              </a:ext>
            </a:extLst>
          </p:cNvPr>
          <p:cNvSpPr>
            <a:spLocks noGrp="1"/>
          </p:cNvSpPr>
          <p:nvPr>
            <p:ph type="sldNum" sz="quarter" idx="12"/>
          </p:nvPr>
        </p:nvSpPr>
        <p:spPr/>
        <p:txBody>
          <a:bodyPr/>
          <a:lstStyle/>
          <a:p>
            <a:fld id="{AE09DB00-631B-414C-8B9C-B33BD507A9F2}" type="slidenum">
              <a:rPr lang="pt-BR" smtClean="0"/>
              <a:t>‹#›</a:t>
            </a:fld>
            <a:endParaRPr lang="pt-BR"/>
          </a:p>
        </p:txBody>
      </p:sp>
    </p:spTree>
    <p:extLst>
      <p:ext uri="{BB962C8B-B14F-4D97-AF65-F5344CB8AC3E}">
        <p14:creationId xmlns:p14="http://schemas.microsoft.com/office/powerpoint/2010/main" val="3958677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5AF8D-4AAB-4B02-8763-054D0769F0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a:extLst>
              <a:ext uri="{FF2B5EF4-FFF2-40B4-BE49-F238E27FC236}">
                <a16:creationId xmlns:a16="http://schemas.microsoft.com/office/drawing/2014/main" id="{CF29C5D4-E453-428C-9D73-8FC979258C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a:extLst>
              <a:ext uri="{FF2B5EF4-FFF2-40B4-BE49-F238E27FC236}">
                <a16:creationId xmlns:a16="http://schemas.microsoft.com/office/drawing/2014/main" id="{35A57184-2CD7-4A8B-AA5F-B41B085EB9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DC4C3E-6ABA-4791-9100-030F2D1E412A}"/>
              </a:ext>
            </a:extLst>
          </p:cNvPr>
          <p:cNvSpPr>
            <a:spLocks noGrp="1"/>
          </p:cNvSpPr>
          <p:nvPr>
            <p:ph type="dt" sz="half" idx="10"/>
          </p:nvPr>
        </p:nvSpPr>
        <p:spPr/>
        <p:txBody>
          <a:bodyPr/>
          <a:lstStyle/>
          <a:p>
            <a:fld id="{DA0EE3DE-37E9-4658-877E-28FB22836537}" type="datetimeFigureOut">
              <a:rPr lang="pt-BR" smtClean="0"/>
              <a:t>07/08/2019</a:t>
            </a:fld>
            <a:endParaRPr lang="pt-BR"/>
          </a:p>
        </p:txBody>
      </p:sp>
      <p:sp>
        <p:nvSpPr>
          <p:cNvPr id="6" name="Footer Placeholder 5">
            <a:extLst>
              <a:ext uri="{FF2B5EF4-FFF2-40B4-BE49-F238E27FC236}">
                <a16:creationId xmlns:a16="http://schemas.microsoft.com/office/drawing/2014/main" id="{1D6C9C06-2F73-40CE-A00D-897DC3FBA8BF}"/>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3AA16D02-5566-4AD5-AC6C-1A5C6A3B5A3D}"/>
              </a:ext>
            </a:extLst>
          </p:cNvPr>
          <p:cNvSpPr>
            <a:spLocks noGrp="1"/>
          </p:cNvSpPr>
          <p:nvPr>
            <p:ph type="sldNum" sz="quarter" idx="12"/>
          </p:nvPr>
        </p:nvSpPr>
        <p:spPr/>
        <p:txBody>
          <a:bodyPr/>
          <a:lstStyle/>
          <a:p>
            <a:fld id="{AE09DB00-631B-414C-8B9C-B33BD507A9F2}" type="slidenum">
              <a:rPr lang="pt-BR" smtClean="0"/>
              <a:t>‹#›</a:t>
            </a:fld>
            <a:endParaRPr lang="pt-BR"/>
          </a:p>
        </p:txBody>
      </p:sp>
    </p:spTree>
    <p:extLst>
      <p:ext uri="{BB962C8B-B14F-4D97-AF65-F5344CB8AC3E}">
        <p14:creationId xmlns:p14="http://schemas.microsoft.com/office/powerpoint/2010/main" val="376582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77B3A9-2349-4EF5-8F50-9EDCAE91B1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a:extLst>
              <a:ext uri="{FF2B5EF4-FFF2-40B4-BE49-F238E27FC236}">
                <a16:creationId xmlns:a16="http://schemas.microsoft.com/office/drawing/2014/main" id="{7B98E96C-4983-4B54-ACD6-C767925DFB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90983D9B-2079-4DF6-B007-8C44FF8377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0EE3DE-37E9-4658-877E-28FB22836537}" type="datetimeFigureOut">
              <a:rPr lang="pt-BR" smtClean="0"/>
              <a:t>07/08/2019</a:t>
            </a:fld>
            <a:endParaRPr lang="pt-BR"/>
          </a:p>
        </p:txBody>
      </p:sp>
      <p:sp>
        <p:nvSpPr>
          <p:cNvPr id="5" name="Footer Placeholder 4">
            <a:extLst>
              <a:ext uri="{FF2B5EF4-FFF2-40B4-BE49-F238E27FC236}">
                <a16:creationId xmlns:a16="http://schemas.microsoft.com/office/drawing/2014/main" id="{E69D2837-0782-413A-8EF5-60F577D94C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a:extLst>
              <a:ext uri="{FF2B5EF4-FFF2-40B4-BE49-F238E27FC236}">
                <a16:creationId xmlns:a16="http://schemas.microsoft.com/office/drawing/2014/main" id="{4AD90713-025C-4D8F-BDF4-44E3D758C8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09DB00-631B-414C-8B9C-B33BD507A9F2}" type="slidenum">
              <a:rPr lang="pt-BR" smtClean="0"/>
              <a:t>‹#›</a:t>
            </a:fld>
            <a:endParaRPr lang="pt-BR"/>
          </a:p>
        </p:txBody>
      </p:sp>
    </p:spTree>
    <p:extLst>
      <p:ext uri="{BB962C8B-B14F-4D97-AF65-F5344CB8AC3E}">
        <p14:creationId xmlns:p14="http://schemas.microsoft.com/office/powerpoint/2010/main" val="969763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www.springboard.com/blog/data-science-interview-questions/" TargetMode="External"/><Relationship Id="rId2" Type="http://schemas.openxmlformats.org/officeDocument/2006/relationships/hyperlink" Target="https://www.edureka.co/blog/interview-questions/data-science-interview-questions/" TargetMode="External"/><Relationship Id="rId1" Type="http://schemas.openxmlformats.org/officeDocument/2006/relationships/slideLayout" Target="../slideLayouts/slideLayout1.xml"/><Relationship Id="rId4" Type="http://schemas.openxmlformats.org/officeDocument/2006/relationships/hyperlink" Target="https://www.simplilearn.com/data-science-interview-questions-articl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Resultado de imagem para interview data science">
            <a:extLst>
              <a:ext uri="{FF2B5EF4-FFF2-40B4-BE49-F238E27FC236}">
                <a16:creationId xmlns:a16="http://schemas.microsoft.com/office/drawing/2014/main" id="{8548AE54-192D-4D5D-B076-EDD05A8F35C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33"/>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2611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165466-8194-4B41-9E4B-D58C73174FAC}"/>
              </a:ext>
            </a:extLst>
          </p:cNvPr>
          <p:cNvSpPr/>
          <p:nvPr/>
        </p:nvSpPr>
        <p:spPr>
          <a:xfrm>
            <a:off x="220393" y="286939"/>
            <a:ext cx="11174437" cy="1477328"/>
          </a:xfrm>
          <a:prstGeom prst="rect">
            <a:avLst/>
          </a:prstGeom>
        </p:spPr>
        <p:txBody>
          <a:bodyPr wrap="square">
            <a:spAutoFit/>
          </a:bodyPr>
          <a:lstStyle/>
          <a:p>
            <a:pPr algn="just"/>
            <a:r>
              <a:rPr lang="en-US" sz="2000" dirty="0">
                <a:solidFill>
                  <a:srgbClr val="272C37"/>
                </a:solidFill>
              </a:rPr>
              <a:t>What is the goal of A/B Testing?</a:t>
            </a:r>
          </a:p>
          <a:p>
            <a:pPr algn="just"/>
            <a:endParaRPr lang="en-US" sz="2000" dirty="0">
              <a:solidFill>
                <a:srgbClr val="272C37"/>
              </a:solidFill>
            </a:endParaRPr>
          </a:p>
          <a:p>
            <a:pPr algn="just"/>
            <a:r>
              <a:rPr lang="en-US" sz="2000" dirty="0">
                <a:solidFill>
                  <a:srgbClr val="272C37"/>
                </a:solidFill>
              </a:rPr>
              <a:t>Answer:</a:t>
            </a:r>
          </a:p>
          <a:p>
            <a:pPr algn="just"/>
            <a:r>
              <a:rPr lang="en-US" sz="2000" dirty="0">
                <a:solidFill>
                  <a:srgbClr val="272C37"/>
                </a:solidFill>
              </a:rPr>
              <a:t>This is a statistical hypothesis testing for randomized experiments with two variables, A and B. The objective of A/B testing is to detect any changes to a web page to maximize or increase the outcome of a strategy.</a:t>
            </a:r>
          </a:p>
        </p:txBody>
      </p:sp>
    </p:spTree>
    <p:extLst>
      <p:ext uri="{BB962C8B-B14F-4D97-AF65-F5344CB8AC3E}">
        <p14:creationId xmlns:p14="http://schemas.microsoft.com/office/powerpoint/2010/main" val="883952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92935D-C6C4-4078-901E-3FA4E3B9DA3A}"/>
              </a:ext>
            </a:extLst>
          </p:cNvPr>
          <p:cNvSpPr/>
          <p:nvPr/>
        </p:nvSpPr>
        <p:spPr>
          <a:xfrm>
            <a:off x="318866" y="286938"/>
            <a:ext cx="11104099" cy="2246769"/>
          </a:xfrm>
          <a:prstGeom prst="rect">
            <a:avLst/>
          </a:prstGeom>
        </p:spPr>
        <p:txBody>
          <a:bodyPr wrap="square">
            <a:spAutoFit/>
          </a:bodyPr>
          <a:lstStyle/>
          <a:p>
            <a:pPr algn="just"/>
            <a:r>
              <a:rPr lang="en-US" sz="2000" dirty="0">
                <a:solidFill>
                  <a:srgbClr val="272C37"/>
                </a:solidFill>
              </a:rPr>
              <a:t>What are the drawbacks of the linear model?</a:t>
            </a:r>
          </a:p>
          <a:p>
            <a:pPr algn="just"/>
            <a:endParaRPr lang="en-US" sz="2000" dirty="0">
              <a:solidFill>
                <a:srgbClr val="272C37"/>
              </a:solidFill>
            </a:endParaRPr>
          </a:p>
          <a:p>
            <a:pPr algn="just"/>
            <a:r>
              <a:rPr lang="en-US" sz="2000" dirty="0">
                <a:solidFill>
                  <a:srgbClr val="272C37"/>
                </a:solidFill>
              </a:rPr>
              <a:t>Answer:</a:t>
            </a:r>
          </a:p>
          <a:p>
            <a:pPr algn="just"/>
            <a:r>
              <a:rPr lang="en-US" sz="2000" dirty="0">
                <a:solidFill>
                  <a:srgbClr val="272C37"/>
                </a:solidFill>
              </a:rPr>
              <a:t>Some drawbacks of the linear model are:</a:t>
            </a:r>
          </a:p>
          <a:p>
            <a:pPr algn="just"/>
            <a:r>
              <a:rPr lang="en-US" sz="2000" dirty="0">
                <a:solidFill>
                  <a:srgbClr val="272C37"/>
                </a:solidFill>
              </a:rPr>
              <a:t>The assumption of linearity of the errors.</a:t>
            </a:r>
          </a:p>
          <a:p>
            <a:pPr algn="just"/>
            <a:r>
              <a:rPr lang="en-US" sz="2000" dirty="0">
                <a:solidFill>
                  <a:srgbClr val="272C37"/>
                </a:solidFill>
              </a:rPr>
              <a:t>It can’t be used for count outcomes or binary outcomes</a:t>
            </a:r>
          </a:p>
          <a:p>
            <a:pPr algn="just"/>
            <a:r>
              <a:rPr lang="en-US" sz="2000" dirty="0">
                <a:solidFill>
                  <a:srgbClr val="272C37"/>
                </a:solidFill>
              </a:rPr>
              <a:t>There are overfitting problems that it can’t solve</a:t>
            </a:r>
          </a:p>
        </p:txBody>
      </p:sp>
    </p:spTree>
    <p:extLst>
      <p:ext uri="{BB962C8B-B14F-4D97-AF65-F5344CB8AC3E}">
        <p14:creationId xmlns:p14="http://schemas.microsoft.com/office/powerpoint/2010/main" val="3962329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0D5557E-8555-4B81-BA08-655A09EFC7A7}"/>
              </a:ext>
            </a:extLst>
          </p:cNvPr>
          <p:cNvSpPr/>
          <p:nvPr/>
        </p:nvSpPr>
        <p:spPr>
          <a:xfrm>
            <a:off x="417342" y="347565"/>
            <a:ext cx="11174436" cy="1754326"/>
          </a:xfrm>
          <a:prstGeom prst="rect">
            <a:avLst/>
          </a:prstGeom>
        </p:spPr>
        <p:txBody>
          <a:bodyPr wrap="square">
            <a:spAutoFit/>
          </a:bodyPr>
          <a:lstStyle/>
          <a:p>
            <a:pPr algn="just"/>
            <a:r>
              <a:rPr lang="en-US" sz="2000" dirty="0">
                <a:solidFill>
                  <a:srgbClr val="272C37"/>
                </a:solidFill>
              </a:rPr>
              <a:t>What is the Law of Large Numbers?</a:t>
            </a:r>
          </a:p>
          <a:p>
            <a:pPr algn="just"/>
            <a:endParaRPr lang="en-US" sz="2000" dirty="0">
              <a:solidFill>
                <a:srgbClr val="272C37"/>
              </a:solidFill>
            </a:endParaRPr>
          </a:p>
          <a:p>
            <a:pPr algn="just"/>
            <a:r>
              <a:rPr lang="en-US" sz="2000" dirty="0">
                <a:solidFill>
                  <a:srgbClr val="272C37"/>
                </a:solidFill>
              </a:rPr>
              <a:t>Answer:</a:t>
            </a:r>
          </a:p>
          <a:p>
            <a:pPr algn="just"/>
            <a:r>
              <a:rPr lang="en-US" sz="2000" dirty="0">
                <a:solidFill>
                  <a:srgbClr val="272C37"/>
                </a:solidFill>
              </a:rPr>
              <a:t>It is a theorem that describes the result of performing the same experiment a large number of times. This theorem forms the basis of frequency-style thinking. It says that the sample mean, the sample variance and the sample standard deviation converge to what they are trying to estimate.</a:t>
            </a:r>
          </a:p>
        </p:txBody>
      </p:sp>
    </p:spTree>
    <p:extLst>
      <p:ext uri="{BB962C8B-B14F-4D97-AF65-F5344CB8AC3E}">
        <p14:creationId xmlns:p14="http://schemas.microsoft.com/office/powerpoint/2010/main" val="1530788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BBD7E6F-08B0-44E4-BCDD-9FF11C8DAECD}"/>
              </a:ext>
            </a:extLst>
          </p:cNvPr>
          <p:cNvSpPr/>
          <p:nvPr/>
        </p:nvSpPr>
        <p:spPr>
          <a:xfrm>
            <a:off x="192258" y="216600"/>
            <a:ext cx="10977489" cy="1477328"/>
          </a:xfrm>
          <a:prstGeom prst="rect">
            <a:avLst/>
          </a:prstGeom>
        </p:spPr>
        <p:txBody>
          <a:bodyPr wrap="square">
            <a:spAutoFit/>
          </a:bodyPr>
          <a:lstStyle/>
          <a:p>
            <a:pPr algn="just"/>
            <a:r>
              <a:rPr lang="en-US" sz="2000" dirty="0">
                <a:solidFill>
                  <a:srgbClr val="272C37"/>
                </a:solidFill>
              </a:rPr>
              <a:t>What are confounding variables?</a:t>
            </a:r>
          </a:p>
          <a:p>
            <a:pPr algn="just"/>
            <a:endParaRPr lang="en-US" sz="2000" dirty="0">
              <a:solidFill>
                <a:srgbClr val="272C37"/>
              </a:solidFill>
            </a:endParaRPr>
          </a:p>
          <a:p>
            <a:pPr algn="just"/>
            <a:r>
              <a:rPr lang="en-US" sz="2000" dirty="0">
                <a:solidFill>
                  <a:srgbClr val="272C37"/>
                </a:solidFill>
              </a:rPr>
              <a:t>Answer:</a:t>
            </a:r>
          </a:p>
          <a:p>
            <a:pPr algn="just"/>
            <a:r>
              <a:rPr lang="en-US" sz="2000" dirty="0">
                <a:solidFill>
                  <a:srgbClr val="272C37"/>
                </a:solidFill>
              </a:rPr>
              <a:t>These are extraneous variables in a statistical model that correlate directly or inversely with both the dependent and the independent variable. The estimate fails to account for the confounding factor.</a:t>
            </a:r>
          </a:p>
        </p:txBody>
      </p:sp>
    </p:spTree>
    <p:extLst>
      <p:ext uri="{BB962C8B-B14F-4D97-AF65-F5344CB8AC3E}">
        <p14:creationId xmlns:p14="http://schemas.microsoft.com/office/powerpoint/2010/main" val="1984899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75BF4C6-683E-4AC2-96A6-462BDAFA24C4}"/>
              </a:ext>
            </a:extLst>
          </p:cNvPr>
          <p:cNvSpPr/>
          <p:nvPr/>
        </p:nvSpPr>
        <p:spPr>
          <a:xfrm>
            <a:off x="164122" y="223133"/>
            <a:ext cx="11554265" cy="2031325"/>
          </a:xfrm>
          <a:prstGeom prst="rect">
            <a:avLst/>
          </a:prstGeom>
        </p:spPr>
        <p:txBody>
          <a:bodyPr wrap="square">
            <a:spAutoFit/>
          </a:bodyPr>
          <a:lstStyle/>
          <a:p>
            <a:pPr algn="just"/>
            <a:r>
              <a:rPr lang="en-US" sz="2000" dirty="0">
                <a:solidFill>
                  <a:srgbClr val="272C37"/>
                </a:solidFill>
              </a:rPr>
              <a:t>Explain star schema.</a:t>
            </a:r>
          </a:p>
          <a:p>
            <a:pPr algn="just"/>
            <a:endParaRPr lang="en-US" sz="2000" dirty="0">
              <a:solidFill>
                <a:srgbClr val="272C37"/>
              </a:solidFill>
            </a:endParaRPr>
          </a:p>
          <a:p>
            <a:pPr algn="just"/>
            <a:r>
              <a:rPr lang="en-US" sz="2000" dirty="0">
                <a:solidFill>
                  <a:srgbClr val="272C37"/>
                </a:solidFill>
              </a:rPr>
              <a:t>Answer:</a:t>
            </a:r>
          </a:p>
          <a:p>
            <a:pPr algn="just"/>
            <a:r>
              <a:rPr lang="en-US" sz="2000" dirty="0">
                <a:solidFill>
                  <a:srgbClr val="272C37"/>
                </a:solidFill>
              </a:rPr>
              <a:t>It is a traditional database schema with a central table. Satellite tables map IDs to physical names or descriptions and can be connected to the central fact table using the ID fields; these tables are known as lookup tables and are principally useful in real-time applications, as they save a lot of memory. Sometimes star schemas involve several layers of summarization to recover information faster.</a:t>
            </a:r>
          </a:p>
        </p:txBody>
      </p:sp>
    </p:spTree>
    <p:extLst>
      <p:ext uri="{BB962C8B-B14F-4D97-AF65-F5344CB8AC3E}">
        <p14:creationId xmlns:p14="http://schemas.microsoft.com/office/powerpoint/2010/main" val="2444432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258C4C-D082-4688-898B-AE6AB78D3E64}"/>
              </a:ext>
            </a:extLst>
          </p:cNvPr>
          <p:cNvSpPr/>
          <p:nvPr/>
        </p:nvSpPr>
        <p:spPr>
          <a:xfrm>
            <a:off x="248528" y="218778"/>
            <a:ext cx="11357317" cy="2031325"/>
          </a:xfrm>
          <a:prstGeom prst="rect">
            <a:avLst/>
          </a:prstGeom>
        </p:spPr>
        <p:txBody>
          <a:bodyPr wrap="square">
            <a:spAutoFit/>
          </a:bodyPr>
          <a:lstStyle/>
          <a:p>
            <a:pPr algn="just"/>
            <a:r>
              <a:rPr lang="en-US" sz="2000" dirty="0">
                <a:solidFill>
                  <a:srgbClr val="272C37"/>
                </a:solidFill>
              </a:rPr>
              <a:t>How regularly must an algorithm be updated?</a:t>
            </a:r>
          </a:p>
          <a:p>
            <a:pPr algn="just"/>
            <a:endParaRPr lang="en-US" sz="2000" dirty="0">
              <a:solidFill>
                <a:srgbClr val="272C37"/>
              </a:solidFill>
            </a:endParaRPr>
          </a:p>
          <a:p>
            <a:pPr algn="just"/>
            <a:r>
              <a:rPr lang="en-US" sz="2000" dirty="0">
                <a:solidFill>
                  <a:srgbClr val="272C37"/>
                </a:solidFill>
              </a:rPr>
              <a:t>Answer:</a:t>
            </a:r>
          </a:p>
          <a:p>
            <a:pPr algn="just"/>
            <a:r>
              <a:rPr lang="en-US" sz="2000" dirty="0">
                <a:solidFill>
                  <a:srgbClr val="272C37"/>
                </a:solidFill>
              </a:rPr>
              <a:t>You will want to update an algorithm when:</a:t>
            </a:r>
          </a:p>
          <a:p>
            <a:pPr algn="just"/>
            <a:r>
              <a:rPr lang="en-US" sz="2000" dirty="0">
                <a:solidFill>
                  <a:srgbClr val="272C37"/>
                </a:solidFill>
              </a:rPr>
              <a:t>You want the model to evolve as data streams through infrastructure</a:t>
            </a:r>
          </a:p>
          <a:p>
            <a:pPr algn="just"/>
            <a:r>
              <a:rPr lang="en-US" sz="2000" dirty="0">
                <a:solidFill>
                  <a:srgbClr val="272C37"/>
                </a:solidFill>
              </a:rPr>
              <a:t>The underlying data source is changing</a:t>
            </a:r>
          </a:p>
          <a:p>
            <a:pPr algn="just"/>
            <a:r>
              <a:rPr lang="en-US" sz="2000" dirty="0">
                <a:solidFill>
                  <a:srgbClr val="272C37"/>
                </a:solidFill>
              </a:rPr>
              <a:t>There is a case of non-stationarity</a:t>
            </a:r>
          </a:p>
        </p:txBody>
      </p:sp>
    </p:spTree>
    <p:extLst>
      <p:ext uri="{BB962C8B-B14F-4D97-AF65-F5344CB8AC3E}">
        <p14:creationId xmlns:p14="http://schemas.microsoft.com/office/powerpoint/2010/main" val="2622562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809C19-7B50-4565-AC0B-8EC5E55C3D89}"/>
              </a:ext>
            </a:extLst>
          </p:cNvPr>
          <p:cNvSpPr/>
          <p:nvPr/>
        </p:nvSpPr>
        <p:spPr>
          <a:xfrm>
            <a:off x="304799" y="204710"/>
            <a:ext cx="11174437" cy="1754326"/>
          </a:xfrm>
          <a:prstGeom prst="rect">
            <a:avLst/>
          </a:prstGeom>
        </p:spPr>
        <p:txBody>
          <a:bodyPr wrap="square">
            <a:spAutoFit/>
          </a:bodyPr>
          <a:lstStyle/>
          <a:p>
            <a:pPr algn="just"/>
            <a:r>
              <a:rPr lang="en-US" sz="2000" dirty="0">
                <a:solidFill>
                  <a:srgbClr val="272C37"/>
                </a:solidFill>
              </a:rPr>
              <a:t>What are Eigenvalue and Eigenvector?</a:t>
            </a:r>
          </a:p>
          <a:p>
            <a:pPr algn="just"/>
            <a:endParaRPr lang="en-US" sz="2000" dirty="0">
              <a:solidFill>
                <a:srgbClr val="272C37"/>
              </a:solidFill>
            </a:endParaRPr>
          </a:p>
          <a:p>
            <a:pPr algn="just"/>
            <a:r>
              <a:rPr lang="en-US" sz="2000" dirty="0">
                <a:solidFill>
                  <a:srgbClr val="272C37"/>
                </a:solidFill>
              </a:rPr>
              <a:t>Answer:</a:t>
            </a:r>
          </a:p>
          <a:p>
            <a:pPr algn="just"/>
            <a:r>
              <a:rPr lang="en-US" sz="2000" dirty="0">
                <a:solidFill>
                  <a:srgbClr val="272C37"/>
                </a:solidFill>
              </a:rPr>
              <a:t>Eigenvectors are for understanding linear transformations. In data analysis, we usually calculate the eigenvectors for a correlation or covariance matrix. Eigenvalues are the directions along which a particular linear transformation acts by flipping, compressing or stretching.</a:t>
            </a:r>
          </a:p>
        </p:txBody>
      </p:sp>
    </p:spTree>
    <p:extLst>
      <p:ext uri="{BB962C8B-B14F-4D97-AF65-F5344CB8AC3E}">
        <p14:creationId xmlns:p14="http://schemas.microsoft.com/office/powerpoint/2010/main" val="1729076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D69F4AE-5900-499E-9C8A-F4868D387831}"/>
              </a:ext>
            </a:extLst>
          </p:cNvPr>
          <p:cNvSpPr/>
          <p:nvPr/>
        </p:nvSpPr>
        <p:spPr>
          <a:xfrm>
            <a:off x="248530" y="211242"/>
            <a:ext cx="11455790" cy="2308324"/>
          </a:xfrm>
          <a:prstGeom prst="rect">
            <a:avLst/>
          </a:prstGeom>
        </p:spPr>
        <p:txBody>
          <a:bodyPr wrap="square">
            <a:spAutoFit/>
          </a:bodyPr>
          <a:lstStyle/>
          <a:p>
            <a:pPr algn="just"/>
            <a:r>
              <a:rPr lang="en-US" sz="2000" dirty="0">
                <a:solidFill>
                  <a:srgbClr val="272C37"/>
                </a:solidFill>
              </a:rPr>
              <a:t>Why is resampling done?</a:t>
            </a:r>
          </a:p>
          <a:p>
            <a:pPr algn="just"/>
            <a:endParaRPr lang="en-US" sz="2000" dirty="0">
              <a:solidFill>
                <a:srgbClr val="272C37"/>
              </a:solidFill>
            </a:endParaRPr>
          </a:p>
          <a:p>
            <a:pPr algn="just"/>
            <a:r>
              <a:rPr lang="en-US" sz="2000" dirty="0">
                <a:solidFill>
                  <a:srgbClr val="272C37"/>
                </a:solidFill>
              </a:rPr>
              <a:t>Answer:</a:t>
            </a:r>
          </a:p>
          <a:p>
            <a:pPr algn="just"/>
            <a:r>
              <a:rPr lang="en-US" sz="2000" dirty="0">
                <a:solidFill>
                  <a:srgbClr val="272C37"/>
                </a:solidFill>
              </a:rPr>
              <a:t>Resampling is done in any of these cases:</a:t>
            </a:r>
          </a:p>
          <a:p>
            <a:pPr algn="just"/>
            <a:r>
              <a:rPr lang="en-US" sz="2000" dirty="0">
                <a:solidFill>
                  <a:srgbClr val="272C37"/>
                </a:solidFill>
              </a:rPr>
              <a:t>Estimating the accuracy of sample statistics by using subsets of accessible data or drawing randomly with replacement from a set of data points</a:t>
            </a:r>
          </a:p>
          <a:p>
            <a:pPr algn="just"/>
            <a:r>
              <a:rPr lang="en-US" sz="2000" dirty="0">
                <a:solidFill>
                  <a:srgbClr val="272C37"/>
                </a:solidFill>
              </a:rPr>
              <a:t>Substituting labels on data points when performing significance tests</a:t>
            </a:r>
          </a:p>
          <a:p>
            <a:pPr algn="just"/>
            <a:r>
              <a:rPr lang="en-US" sz="2000" dirty="0">
                <a:solidFill>
                  <a:srgbClr val="272C37"/>
                </a:solidFill>
              </a:rPr>
              <a:t>Validating models by using random subsets (bootstrapping, cross validation)</a:t>
            </a:r>
          </a:p>
        </p:txBody>
      </p:sp>
    </p:spTree>
    <p:extLst>
      <p:ext uri="{BB962C8B-B14F-4D97-AF65-F5344CB8AC3E}">
        <p14:creationId xmlns:p14="http://schemas.microsoft.com/office/powerpoint/2010/main" val="2269871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132DA9-FCCF-4CF6-89A2-2EE20293F6BA}"/>
              </a:ext>
            </a:extLst>
          </p:cNvPr>
          <p:cNvSpPr/>
          <p:nvPr/>
        </p:nvSpPr>
        <p:spPr>
          <a:xfrm>
            <a:off x="121919" y="186287"/>
            <a:ext cx="11455791" cy="1477328"/>
          </a:xfrm>
          <a:prstGeom prst="rect">
            <a:avLst/>
          </a:prstGeom>
        </p:spPr>
        <p:txBody>
          <a:bodyPr wrap="square">
            <a:spAutoFit/>
          </a:bodyPr>
          <a:lstStyle/>
          <a:p>
            <a:pPr algn="just"/>
            <a:r>
              <a:rPr lang="en-US" sz="2000" dirty="0">
                <a:solidFill>
                  <a:srgbClr val="272C37"/>
                </a:solidFill>
              </a:rPr>
              <a:t>Explain selective bias.</a:t>
            </a:r>
          </a:p>
          <a:p>
            <a:pPr algn="just"/>
            <a:endParaRPr lang="en-US" sz="2000" dirty="0">
              <a:solidFill>
                <a:srgbClr val="272C37"/>
              </a:solidFill>
            </a:endParaRPr>
          </a:p>
          <a:p>
            <a:pPr algn="just"/>
            <a:r>
              <a:rPr lang="en-US" sz="2000" dirty="0">
                <a:solidFill>
                  <a:srgbClr val="272C37"/>
                </a:solidFill>
              </a:rPr>
              <a:t>Answer:</a:t>
            </a:r>
          </a:p>
          <a:p>
            <a:pPr algn="just"/>
            <a:r>
              <a:rPr lang="en-US" sz="2000" dirty="0">
                <a:solidFill>
                  <a:srgbClr val="272C37"/>
                </a:solidFill>
              </a:rPr>
              <a:t>Selection bias, in general, is a problematic situation in which error is introduced due to a non-random population sample.</a:t>
            </a:r>
          </a:p>
        </p:txBody>
      </p:sp>
    </p:spTree>
    <p:extLst>
      <p:ext uri="{BB962C8B-B14F-4D97-AF65-F5344CB8AC3E}">
        <p14:creationId xmlns:p14="http://schemas.microsoft.com/office/powerpoint/2010/main" val="3639449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5693A9-3234-4316-B99D-BAF03FA6C341}"/>
              </a:ext>
            </a:extLst>
          </p:cNvPr>
          <p:cNvSpPr/>
          <p:nvPr/>
        </p:nvSpPr>
        <p:spPr>
          <a:xfrm>
            <a:off x="206325" y="258803"/>
            <a:ext cx="11357317" cy="1754326"/>
          </a:xfrm>
          <a:prstGeom prst="rect">
            <a:avLst/>
          </a:prstGeom>
        </p:spPr>
        <p:txBody>
          <a:bodyPr wrap="square">
            <a:spAutoFit/>
          </a:bodyPr>
          <a:lstStyle/>
          <a:p>
            <a:pPr algn="just"/>
            <a:r>
              <a:rPr lang="en-US" sz="2000" dirty="0">
                <a:solidFill>
                  <a:srgbClr val="272C37"/>
                </a:solidFill>
              </a:rPr>
              <a:t>What are the types of biases that can occur during sampling?</a:t>
            </a:r>
          </a:p>
          <a:p>
            <a:pPr algn="just"/>
            <a:endParaRPr lang="en-US" sz="2000" dirty="0">
              <a:solidFill>
                <a:srgbClr val="272C37"/>
              </a:solidFill>
            </a:endParaRPr>
          </a:p>
          <a:p>
            <a:pPr algn="just"/>
            <a:r>
              <a:rPr lang="en-US" sz="2000" dirty="0">
                <a:solidFill>
                  <a:srgbClr val="272C37"/>
                </a:solidFill>
              </a:rPr>
              <a:t>Answer:</a:t>
            </a:r>
          </a:p>
          <a:p>
            <a:pPr algn="just"/>
            <a:r>
              <a:rPr lang="en-US" sz="2000" dirty="0">
                <a:solidFill>
                  <a:srgbClr val="272C37"/>
                </a:solidFill>
              </a:rPr>
              <a:t> Selection bias</a:t>
            </a:r>
          </a:p>
          <a:p>
            <a:pPr algn="just"/>
            <a:r>
              <a:rPr lang="en-US" sz="2000" dirty="0">
                <a:solidFill>
                  <a:srgbClr val="272C37"/>
                </a:solidFill>
              </a:rPr>
              <a:t> Under coverage bias</a:t>
            </a:r>
          </a:p>
          <a:p>
            <a:pPr algn="just"/>
            <a:r>
              <a:rPr lang="en-US" sz="2000" dirty="0">
                <a:solidFill>
                  <a:srgbClr val="272C37"/>
                </a:solidFill>
              </a:rPr>
              <a:t> Survivorship bias</a:t>
            </a:r>
          </a:p>
        </p:txBody>
      </p:sp>
    </p:spTree>
    <p:extLst>
      <p:ext uri="{BB962C8B-B14F-4D97-AF65-F5344CB8AC3E}">
        <p14:creationId xmlns:p14="http://schemas.microsoft.com/office/powerpoint/2010/main" val="1277748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39FCCF-D426-4CD6-949F-FDF257B61236}"/>
              </a:ext>
            </a:extLst>
          </p:cNvPr>
          <p:cNvSpPr/>
          <p:nvPr/>
        </p:nvSpPr>
        <p:spPr>
          <a:xfrm>
            <a:off x="389205" y="345387"/>
            <a:ext cx="10274105" cy="1938992"/>
          </a:xfrm>
          <a:prstGeom prst="rect">
            <a:avLst/>
          </a:prstGeom>
        </p:spPr>
        <p:txBody>
          <a:bodyPr wrap="square">
            <a:spAutoFit/>
          </a:bodyPr>
          <a:lstStyle/>
          <a:p>
            <a:pPr algn="just"/>
            <a:r>
              <a:rPr lang="en-US" sz="2000" b="0" i="0" dirty="0">
                <a:solidFill>
                  <a:srgbClr val="272C37"/>
                </a:solidFill>
                <a:effectLst/>
              </a:rPr>
              <a:t>What are feature vectors?</a:t>
            </a:r>
          </a:p>
          <a:p>
            <a:pPr algn="just"/>
            <a:endParaRPr lang="en-US" sz="2000" b="0" i="0" dirty="0">
              <a:solidFill>
                <a:srgbClr val="51565E"/>
              </a:solidFill>
              <a:effectLst/>
            </a:endParaRPr>
          </a:p>
          <a:p>
            <a:pPr algn="just"/>
            <a:r>
              <a:rPr lang="en-US" sz="2000" b="0" i="0" dirty="0">
                <a:solidFill>
                  <a:srgbClr val="51565E"/>
                </a:solidFill>
                <a:effectLst/>
              </a:rPr>
              <a:t>Answer: </a:t>
            </a:r>
          </a:p>
          <a:p>
            <a:pPr algn="just"/>
            <a:r>
              <a:rPr lang="en-US" sz="2000" b="0" i="0" dirty="0">
                <a:solidFill>
                  <a:srgbClr val="51565E"/>
                </a:solidFill>
                <a:effectLst/>
              </a:rPr>
              <a:t>A feature vector is an n-dimensional vector of numerical features that represent some object. In machine learning, feature vectors are used to represent numeric or symbolic characteristics, called features, of an object in a mathematical, easily analyzable way.</a:t>
            </a:r>
          </a:p>
        </p:txBody>
      </p:sp>
    </p:spTree>
    <p:extLst>
      <p:ext uri="{BB962C8B-B14F-4D97-AF65-F5344CB8AC3E}">
        <p14:creationId xmlns:p14="http://schemas.microsoft.com/office/powerpoint/2010/main" val="276805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AB6DF3-B037-4585-BA59-5AA8535D6CB2}"/>
              </a:ext>
            </a:extLst>
          </p:cNvPr>
          <p:cNvSpPr/>
          <p:nvPr/>
        </p:nvSpPr>
        <p:spPr>
          <a:xfrm>
            <a:off x="234461" y="216600"/>
            <a:ext cx="11315114" cy="1938992"/>
          </a:xfrm>
          <a:prstGeom prst="rect">
            <a:avLst/>
          </a:prstGeom>
        </p:spPr>
        <p:txBody>
          <a:bodyPr wrap="square">
            <a:spAutoFit/>
          </a:bodyPr>
          <a:lstStyle/>
          <a:p>
            <a:pPr algn="just"/>
            <a:r>
              <a:rPr lang="en-US" sz="2000" dirty="0">
                <a:solidFill>
                  <a:srgbClr val="272C37"/>
                </a:solidFill>
              </a:rPr>
              <a:t>Explain survivorship bias.</a:t>
            </a:r>
          </a:p>
          <a:p>
            <a:pPr algn="just"/>
            <a:endParaRPr lang="en-US" sz="2000" dirty="0">
              <a:solidFill>
                <a:srgbClr val="272C37"/>
              </a:solidFill>
            </a:endParaRPr>
          </a:p>
          <a:p>
            <a:pPr algn="just"/>
            <a:r>
              <a:rPr lang="en-US" sz="2000" dirty="0">
                <a:solidFill>
                  <a:srgbClr val="272C37"/>
                </a:solidFill>
              </a:rPr>
              <a:t>Answer:</a:t>
            </a:r>
          </a:p>
          <a:p>
            <a:pPr algn="just"/>
            <a:r>
              <a:rPr lang="en-US" sz="2000" dirty="0">
                <a:solidFill>
                  <a:srgbClr val="272C37"/>
                </a:solidFill>
              </a:rPr>
              <a:t>It is the logical error of focusing aspects that support surviving some process and casually overlooking those that did not because of their lack of prominence. This can lead to wrong conclusions in numerous different means.</a:t>
            </a:r>
          </a:p>
        </p:txBody>
      </p:sp>
    </p:spTree>
    <p:extLst>
      <p:ext uri="{BB962C8B-B14F-4D97-AF65-F5344CB8AC3E}">
        <p14:creationId xmlns:p14="http://schemas.microsoft.com/office/powerpoint/2010/main" val="2993969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4D7E0F6-E8EE-4D14-A58A-23836175AB35}"/>
              </a:ext>
            </a:extLst>
          </p:cNvPr>
          <p:cNvSpPr/>
          <p:nvPr/>
        </p:nvSpPr>
        <p:spPr>
          <a:xfrm>
            <a:off x="178189" y="145258"/>
            <a:ext cx="11652739" cy="3170099"/>
          </a:xfrm>
          <a:prstGeom prst="rect">
            <a:avLst/>
          </a:prstGeom>
        </p:spPr>
        <p:txBody>
          <a:bodyPr wrap="square">
            <a:spAutoFit/>
          </a:bodyPr>
          <a:lstStyle/>
          <a:p>
            <a:pPr algn="just"/>
            <a:r>
              <a:rPr lang="en-US" sz="2000" dirty="0">
                <a:solidFill>
                  <a:srgbClr val="272C37"/>
                </a:solidFill>
              </a:rPr>
              <a:t>How do you work towards a random forest?</a:t>
            </a:r>
          </a:p>
          <a:p>
            <a:pPr algn="just"/>
            <a:endParaRPr lang="en-US" sz="2000" dirty="0">
              <a:solidFill>
                <a:srgbClr val="272C37"/>
              </a:solidFill>
            </a:endParaRPr>
          </a:p>
          <a:p>
            <a:pPr algn="just"/>
            <a:r>
              <a:rPr lang="en-US" sz="2000" dirty="0">
                <a:solidFill>
                  <a:srgbClr val="272C37"/>
                </a:solidFill>
              </a:rPr>
              <a:t>Answer:</a:t>
            </a:r>
          </a:p>
          <a:p>
            <a:pPr algn="just"/>
            <a:r>
              <a:rPr lang="en-US" sz="2000" dirty="0">
                <a:solidFill>
                  <a:srgbClr val="272C37"/>
                </a:solidFill>
              </a:rPr>
              <a:t>The underlying principle of this technique is that several weak learners combined to provide a strong learner. The steps involved are</a:t>
            </a:r>
          </a:p>
          <a:p>
            <a:pPr algn="just"/>
            <a:r>
              <a:rPr lang="en-US" sz="2000" dirty="0">
                <a:solidFill>
                  <a:srgbClr val="272C37"/>
                </a:solidFill>
              </a:rPr>
              <a:t>Build several decision trees on bootstrapped training samples of data</a:t>
            </a:r>
          </a:p>
          <a:p>
            <a:pPr algn="just"/>
            <a:r>
              <a:rPr lang="en-US" sz="2000" dirty="0">
                <a:solidFill>
                  <a:srgbClr val="272C37"/>
                </a:solidFill>
              </a:rPr>
              <a:t>On each tree, each time a split is considered, a random sample of mm predictors is chosen as split candidates, out of all pp predictors</a:t>
            </a:r>
          </a:p>
          <a:p>
            <a:pPr algn="just"/>
            <a:r>
              <a:rPr lang="en-US" sz="2000" dirty="0">
                <a:solidFill>
                  <a:srgbClr val="272C37"/>
                </a:solidFill>
              </a:rPr>
              <a:t>Rule of thumb: At each split m=</a:t>
            </a:r>
            <a:r>
              <a:rPr lang="en-US" sz="2000" dirty="0" err="1">
                <a:solidFill>
                  <a:srgbClr val="272C37"/>
                </a:solidFill>
              </a:rPr>
              <a:t>p√m</a:t>
            </a:r>
            <a:r>
              <a:rPr lang="en-US" sz="2000" dirty="0">
                <a:solidFill>
                  <a:srgbClr val="272C37"/>
                </a:solidFill>
              </a:rPr>
              <a:t>=p</a:t>
            </a:r>
          </a:p>
          <a:p>
            <a:pPr algn="just"/>
            <a:r>
              <a:rPr lang="en-US" sz="2000" dirty="0">
                <a:solidFill>
                  <a:srgbClr val="272C37"/>
                </a:solidFill>
              </a:rPr>
              <a:t>Predictions: At the majority rule</a:t>
            </a:r>
          </a:p>
        </p:txBody>
      </p:sp>
    </p:spTree>
    <p:extLst>
      <p:ext uri="{BB962C8B-B14F-4D97-AF65-F5344CB8AC3E}">
        <p14:creationId xmlns:p14="http://schemas.microsoft.com/office/powerpoint/2010/main" val="2189921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8277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67170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8E8D31-4A95-4465-BEAA-D432F202A90A}"/>
              </a:ext>
            </a:extLst>
          </p:cNvPr>
          <p:cNvSpPr/>
          <p:nvPr/>
        </p:nvSpPr>
        <p:spPr>
          <a:xfrm>
            <a:off x="576775" y="1797539"/>
            <a:ext cx="10170942" cy="1477328"/>
          </a:xfrm>
          <a:prstGeom prst="rect">
            <a:avLst/>
          </a:prstGeom>
        </p:spPr>
        <p:txBody>
          <a:bodyPr wrap="square">
            <a:spAutoFit/>
          </a:bodyPr>
          <a:lstStyle/>
          <a:p>
            <a:r>
              <a:rPr lang="pt-BR" dirty="0">
                <a:hlinkClick r:id="rId2"/>
              </a:rPr>
              <a:t>https://www.edureka.co/blog/interview-questions/data-science-interview-questions/</a:t>
            </a:r>
            <a:endParaRPr lang="pt-BR" dirty="0"/>
          </a:p>
          <a:p>
            <a:endParaRPr lang="pt-BR" dirty="0"/>
          </a:p>
          <a:p>
            <a:r>
              <a:rPr lang="pt-BR" dirty="0">
                <a:hlinkClick r:id="rId3"/>
              </a:rPr>
              <a:t>https://www.springboard.com/blog/data-science-interview-questions/</a:t>
            </a:r>
            <a:endParaRPr lang="pt-BR" dirty="0"/>
          </a:p>
          <a:p>
            <a:endParaRPr lang="pt-BR" dirty="0"/>
          </a:p>
          <a:p>
            <a:r>
              <a:rPr lang="pt-BR" dirty="0">
                <a:hlinkClick r:id="rId4"/>
              </a:rPr>
              <a:t>https://www.simplilearn.com/data-science-interview-questions-article</a:t>
            </a:r>
            <a:endParaRPr lang="pt-BR" dirty="0"/>
          </a:p>
        </p:txBody>
      </p:sp>
      <p:sp>
        <p:nvSpPr>
          <p:cNvPr id="3" name="TextBox 2">
            <a:extLst>
              <a:ext uri="{FF2B5EF4-FFF2-40B4-BE49-F238E27FC236}">
                <a16:creationId xmlns:a16="http://schemas.microsoft.com/office/drawing/2014/main" id="{F0DC0D5E-D5FD-432E-A6EB-737DAA20BBCD}"/>
              </a:ext>
            </a:extLst>
          </p:cNvPr>
          <p:cNvSpPr txBox="1"/>
          <p:nvPr/>
        </p:nvSpPr>
        <p:spPr>
          <a:xfrm>
            <a:off x="576775" y="448380"/>
            <a:ext cx="6274191" cy="769441"/>
          </a:xfrm>
          <a:prstGeom prst="rect">
            <a:avLst/>
          </a:prstGeom>
          <a:noFill/>
        </p:spPr>
        <p:txBody>
          <a:bodyPr wrap="square" rtlCol="0">
            <a:spAutoFit/>
          </a:bodyPr>
          <a:lstStyle/>
          <a:p>
            <a:r>
              <a:rPr lang="pt-BR" sz="4400" dirty="0"/>
              <a:t>Bibliografia e links</a:t>
            </a:r>
          </a:p>
        </p:txBody>
      </p:sp>
    </p:spTree>
    <p:extLst>
      <p:ext uri="{BB962C8B-B14F-4D97-AF65-F5344CB8AC3E}">
        <p14:creationId xmlns:p14="http://schemas.microsoft.com/office/powerpoint/2010/main" val="1974207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95C2F3-C2C2-45ED-8497-85C6A340FDEC}"/>
              </a:ext>
            </a:extLst>
          </p:cNvPr>
          <p:cNvSpPr/>
          <p:nvPr/>
        </p:nvSpPr>
        <p:spPr>
          <a:xfrm>
            <a:off x="234460" y="297826"/>
            <a:ext cx="8389035" cy="3170099"/>
          </a:xfrm>
          <a:prstGeom prst="rect">
            <a:avLst/>
          </a:prstGeom>
        </p:spPr>
        <p:txBody>
          <a:bodyPr wrap="square">
            <a:spAutoFit/>
          </a:bodyPr>
          <a:lstStyle/>
          <a:p>
            <a:pPr algn="just"/>
            <a:r>
              <a:rPr lang="en-US" sz="2000" dirty="0">
                <a:solidFill>
                  <a:srgbClr val="272C37"/>
                </a:solidFill>
              </a:rPr>
              <a:t>Explain the steps in making a decision tree.</a:t>
            </a:r>
          </a:p>
          <a:p>
            <a:pPr algn="just"/>
            <a:endParaRPr lang="en-US" sz="2000" dirty="0">
              <a:solidFill>
                <a:srgbClr val="272C37"/>
              </a:solidFill>
            </a:endParaRPr>
          </a:p>
          <a:p>
            <a:pPr algn="just"/>
            <a:r>
              <a:rPr lang="en-US" sz="2000" dirty="0">
                <a:solidFill>
                  <a:srgbClr val="272C37"/>
                </a:solidFill>
              </a:rPr>
              <a:t>Answer:</a:t>
            </a:r>
          </a:p>
          <a:p>
            <a:pPr marL="342900" indent="-342900" algn="just">
              <a:buFont typeface="+mj-lt"/>
              <a:buAutoNum type="arabicPeriod"/>
            </a:pPr>
            <a:r>
              <a:rPr lang="en-US" sz="2000" dirty="0">
                <a:solidFill>
                  <a:srgbClr val="272C37"/>
                </a:solidFill>
              </a:rPr>
              <a:t>Take the entire data set as input.</a:t>
            </a:r>
          </a:p>
          <a:p>
            <a:pPr marL="342900" indent="-342900" algn="just">
              <a:buFont typeface="+mj-lt"/>
              <a:buAutoNum type="arabicPeriod"/>
            </a:pPr>
            <a:r>
              <a:rPr lang="en-US" sz="2000" dirty="0">
                <a:solidFill>
                  <a:srgbClr val="272C37"/>
                </a:solidFill>
              </a:rPr>
              <a:t>Look for a split that maximizes the separation of the classes. A split is any test that divides the data into two sets.</a:t>
            </a:r>
          </a:p>
          <a:p>
            <a:pPr marL="342900" indent="-342900" algn="just">
              <a:buFont typeface="+mj-lt"/>
              <a:buAutoNum type="arabicPeriod"/>
            </a:pPr>
            <a:r>
              <a:rPr lang="en-US" sz="2000" dirty="0">
                <a:solidFill>
                  <a:srgbClr val="272C37"/>
                </a:solidFill>
              </a:rPr>
              <a:t>Apply the split to the input data (divide step).</a:t>
            </a:r>
          </a:p>
          <a:p>
            <a:pPr marL="342900" indent="-342900" algn="just">
              <a:buFont typeface="+mj-lt"/>
              <a:buAutoNum type="arabicPeriod"/>
            </a:pPr>
            <a:r>
              <a:rPr lang="en-US" sz="2000" dirty="0">
                <a:solidFill>
                  <a:srgbClr val="272C37"/>
                </a:solidFill>
              </a:rPr>
              <a:t>Re-apply steps 1 to 2 to the divided data.</a:t>
            </a:r>
          </a:p>
          <a:p>
            <a:pPr marL="342900" indent="-342900" algn="just">
              <a:buFont typeface="+mj-lt"/>
              <a:buAutoNum type="arabicPeriod"/>
            </a:pPr>
            <a:r>
              <a:rPr lang="en-US" sz="2000" dirty="0">
                <a:solidFill>
                  <a:srgbClr val="272C37"/>
                </a:solidFill>
              </a:rPr>
              <a:t>Stop when you meet some stopping criteria.</a:t>
            </a:r>
          </a:p>
          <a:p>
            <a:pPr marL="342900" indent="-342900" algn="just">
              <a:buFont typeface="+mj-lt"/>
              <a:buAutoNum type="arabicPeriod"/>
            </a:pPr>
            <a:r>
              <a:rPr lang="en-US" sz="2000" dirty="0">
                <a:solidFill>
                  <a:srgbClr val="272C37"/>
                </a:solidFill>
              </a:rPr>
              <a:t>This step is called pruning. Clean up the tree if you went too far doing splits.</a:t>
            </a:r>
          </a:p>
        </p:txBody>
      </p:sp>
    </p:spTree>
    <p:extLst>
      <p:ext uri="{BB962C8B-B14F-4D97-AF65-F5344CB8AC3E}">
        <p14:creationId xmlns:p14="http://schemas.microsoft.com/office/powerpoint/2010/main" val="1965383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F4AF21-354F-41A0-AC00-F572C62A2DA0}"/>
              </a:ext>
            </a:extLst>
          </p:cNvPr>
          <p:cNvSpPr/>
          <p:nvPr/>
        </p:nvSpPr>
        <p:spPr>
          <a:xfrm>
            <a:off x="248529" y="291293"/>
            <a:ext cx="10400714" cy="2246769"/>
          </a:xfrm>
          <a:prstGeom prst="rect">
            <a:avLst/>
          </a:prstGeom>
        </p:spPr>
        <p:txBody>
          <a:bodyPr wrap="square">
            <a:spAutoFit/>
          </a:bodyPr>
          <a:lstStyle/>
          <a:p>
            <a:pPr algn="just"/>
            <a:r>
              <a:rPr lang="en-US" sz="2000" dirty="0">
                <a:solidFill>
                  <a:srgbClr val="272C37"/>
                </a:solidFill>
              </a:rPr>
              <a:t>What is root cause analysis?</a:t>
            </a:r>
          </a:p>
          <a:p>
            <a:pPr algn="just"/>
            <a:endParaRPr lang="en-US" sz="2000" dirty="0">
              <a:solidFill>
                <a:srgbClr val="272C37"/>
              </a:solidFill>
            </a:endParaRPr>
          </a:p>
          <a:p>
            <a:pPr algn="just"/>
            <a:r>
              <a:rPr lang="en-US" sz="2000" dirty="0">
                <a:solidFill>
                  <a:srgbClr val="272C37"/>
                </a:solidFill>
              </a:rPr>
              <a:t>Answer:</a:t>
            </a:r>
          </a:p>
          <a:p>
            <a:pPr algn="just"/>
            <a:r>
              <a:rPr lang="en-US" sz="2000" dirty="0">
                <a:solidFill>
                  <a:srgbClr val="272C37"/>
                </a:solidFill>
              </a:rPr>
              <a:t>Root cause analysis was initially developed to analyze industrial accidents but is now widely used in other areas. It is a problem-solving technique used for isolating the root causes of faults or problems. A factor is called a root cause if its deduction from the problem-fault-sequence averts the final undesirable event from reoccurring.</a:t>
            </a:r>
          </a:p>
        </p:txBody>
      </p:sp>
    </p:spTree>
    <p:extLst>
      <p:ext uri="{BB962C8B-B14F-4D97-AF65-F5344CB8AC3E}">
        <p14:creationId xmlns:p14="http://schemas.microsoft.com/office/powerpoint/2010/main" val="1451002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FE862F-3F13-47EB-A8C1-D507AB9ACFE9}"/>
              </a:ext>
            </a:extLst>
          </p:cNvPr>
          <p:cNvSpPr/>
          <p:nvPr/>
        </p:nvSpPr>
        <p:spPr>
          <a:xfrm>
            <a:off x="192258" y="186286"/>
            <a:ext cx="11258843" cy="1631216"/>
          </a:xfrm>
          <a:prstGeom prst="rect">
            <a:avLst/>
          </a:prstGeom>
        </p:spPr>
        <p:txBody>
          <a:bodyPr wrap="square">
            <a:spAutoFit/>
          </a:bodyPr>
          <a:lstStyle/>
          <a:p>
            <a:pPr algn="just"/>
            <a:r>
              <a:rPr lang="en-US" sz="2000" dirty="0">
                <a:solidFill>
                  <a:srgbClr val="272C37"/>
                </a:solidFill>
              </a:rPr>
              <a:t>What is logistic regression?</a:t>
            </a:r>
          </a:p>
          <a:p>
            <a:pPr algn="just"/>
            <a:endParaRPr lang="en-US" sz="2000" dirty="0">
              <a:solidFill>
                <a:srgbClr val="272C37"/>
              </a:solidFill>
            </a:endParaRPr>
          </a:p>
          <a:p>
            <a:pPr algn="just"/>
            <a:r>
              <a:rPr lang="en-US" sz="2000" dirty="0">
                <a:solidFill>
                  <a:srgbClr val="272C37"/>
                </a:solidFill>
              </a:rPr>
              <a:t>Answer:</a:t>
            </a:r>
          </a:p>
          <a:p>
            <a:pPr algn="just"/>
            <a:r>
              <a:rPr lang="en-US" sz="2000" dirty="0">
                <a:solidFill>
                  <a:srgbClr val="272C37"/>
                </a:solidFill>
              </a:rPr>
              <a:t>Logistic Regression is also known as the logit model. It is a technique to forecast the binary outcome from a linear combination of predictor variables.</a:t>
            </a:r>
          </a:p>
        </p:txBody>
      </p:sp>
    </p:spTree>
    <p:extLst>
      <p:ext uri="{BB962C8B-B14F-4D97-AF65-F5344CB8AC3E}">
        <p14:creationId xmlns:p14="http://schemas.microsoft.com/office/powerpoint/2010/main" val="4031910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0BB819-9C78-42F0-8D71-2D0EF1E6515D}"/>
              </a:ext>
            </a:extLst>
          </p:cNvPr>
          <p:cNvSpPr/>
          <p:nvPr/>
        </p:nvSpPr>
        <p:spPr>
          <a:xfrm>
            <a:off x="178191" y="256625"/>
            <a:ext cx="11301046" cy="1631216"/>
          </a:xfrm>
          <a:prstGeom prst="rect">
            <a:avLst/>
          </a:prstGeom>
        </p:spPr>
        <p:txBody>
          <a:bodyPr wrap="square">
            <a:spAutoFit/>
          </a:bodyPr>
          <a:lstStyle/>
          <a:p>
            <a:pPr algn="just"/>
            <a:r>
              <a:rPr lang="en-US" sz="2000" dirty="0">
                <a:solidFill>
                  <a:srgbClr val="272C37"/>
                </a:solidFill>
              </a:rPr>
              <a:t>What are Recommender Systems?</a:t>
            </a:r>
          </a:p>
          <a:p>
            <a:pPr algn="just"/>
            <a:endParaRPr lang="en-US" sz="2000" dirty="0">
              <a:solidFill>
                <a:srgbClr val="272C37"/>
              </a:solidFill>
            </a:endParaRPr>
          </a:p>
          <a:p>
            <a:pPr algn="just"/>
            <a:r>
              <a:rPr lang="en-US" sz="2000" dirty="0">
                <a:solidFill>
                  <a:srgbClr val="272C37"/>
                </a:solidFill>
              </a:rPr>
              <a:t>Answer:</a:t>
            </a:r>
          </a:p>
          <a:p>
            <a:pPr algn="just"/>
            <a:r>
              <a:rPr lang="en-US" sz="2000" dirty="0">
                <a:solidFill>
                  <a:srgbClr val="272C37"/>
                </a:solidFill>
              </a:rPr>
              <a:t>Recommender systems are a subclass of information filtering systems that are meant to predict the preferences or ratings that a user would give to a product.</a:t>
            </a:r>
          </a:p>
        </p:txBody>
      </p:sp>
    </p:spTree>
    <p:extLst>
      <p:ext uri="{BB962C8B-B14F-4D97-AF65-F5344CB8AC3E}">
        <p14:creationId xmlns:p14="http://schemas.microsoft.com/office/powerpoint/2010/main" val="1460251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4DBC1-23FD-4E75-80E8-28EB444B44E8}"/>
              </a:ext>
            </a:extLst>
          </p:cNvPr>
          <p:cNvSpPr/>
          <p:nvPr/>
        </p:nvSpPr>
        <p:spPr>
          <a:xfrm>
            <a:off x="135987" y="171217"/>
            <a:ext cx="11709009" cy="2554545"/>
          </a:xfrm>
          <a:prstGeom prst="rect">
            <a:avLst/>
          </a:prstGeom>
        </p:spPr>
        <p:txBody>
          <a:bodyPr wrap="square">
            <a:spAutoFit/>
          </a:bodyPr>
          <a:lstStyle/>
          <a:p>
            <a:pPr algn="just"/>
            <a:r>
              <a:rPr lang="en-US" sz="2000" dirty="0">
                <a:solidFill>
                  <a:srgbClr val="272C37"/>
                </a:solidFill>
              </a:rPr>
              <a:t>Explain cross-validation.</a:t>
            </a:r>
          </a:p>
          <a:p>
            <a:pPr algn="just"/>
            <a:endParaRPr lang="en-US" sz="2000" dirty="0">
              <a:solidFill>
                <a:srgbClr val="272C37"/>
              </a:solidFill>
            </a:endParaRPr>
          </a:p>
          <a:p>
            <a:pPr algn="just"/>
            <a:r>
              <a:rPr lang="en-US" sz="2000" dirty="0">
                <a:solidFill>
                  <a:srgbClr val="272C37"/>
                </a:solidFill>
              </a:rPr>
              <a:t>Answer:</a:t>
            </a:r>
          </a:p>
          <a:p>
            <a:pPr algn="just"/>
            <a:r>
              <a:rPr lang="en-US" sz="2000" dirty="0">
                <a:solidFill>
                  <a:srgbClr val="272C37"/>
                </a:solidFill>
              </a:rPr>
              <a:t>It is a model validation technique for evaluating how the outcomes of a statistical analysis will generalize to an independent data set. It is mainly used in backgrounds where the objective is forecast and one wants to estimate how accurately a model will accomplish in practice. The goal of cross-validation is to term a data set to test the model in the training phase (i.e. validation data set) in order to limit problems like overfitting and gain insight on how the model will generalize to an independent data set.</a:t>
            </a:r>
          </a:p>
        </p:txBody>
      </p:sp>
    </p:spTree>
    <p:extLst>
      <p:ext uri="{BB962C8B-B14F-4D97-AF65-F5344CB8AC3E}">
        <p14:creationId xmlns:p14="http://schemas.microsoft.com/office/powerpoint/2010/main" val="1563478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B0605A-0CA5-4ADC-80B8-845B40ED2130}"/>
              </a:ext>
            </a:extLst>
          </p:cNvPr>
          <p:cNvSpPr/>
          <p:nvPr/>
        </p:nvSpPr>
        <p:spPr>
          <a:xfrm>
            <a:off x="121919" y="132194"/>
            <a:ext cx="11160369" cy="1631216"/>
          </a:xfrm>
          <a:prstGeom prst="rect">
            <a:avLst/>
          </a:prstGeom>
        </p:spPr>
        <p:txBody>
          <a:bodyPr wrap="square">
            <a:spAutoFit/>
          </a:bodyPr>
          <a:lstStyle/>
          <a:p>
            <a:pPr algn="just"/>
            <a:r>
              <a:rPr lang="en-US" sz="2000" dirty="0">
                <a:solidFill>
                  <a:srgbClr val="272C37"/>
                </a:solidFill>
              </a:rPr>
              <a:t>What is Collaborative Filtering?</a:t>
            </a:r>
          </a:p>
          <a:p>
            <a:pPr algn="just"/>
            <a:endParaRPr lang="en-US" sz="2000" dirty="0">
              <a:solidFill>
                <a:srgbClr val="272C37"/>
              </a:solidFill>
            </a:endParaRPr>
          </a:p>
          <a:p>
            <a:pPr algn="just"/>
            <a:r>
              <a:rPr lang="en-US" sz="2000" dirty="0">
                <a:solidFill>
                  <a:srgbClr val="272C37"/>
                </a:solidFill>
              </a:rPr>
              <a:t>Answer:</a:t>
            </a:r>
          </a:p>
          <a:p>
            <a:pPr algn="just"/>
            <a:r>
              <a:rPr lang="en-US" sz="2000" dirty="0">
                <a:solidFill>
                  <a:srgbClr val="272C37"/>
                </a:solidFill>
              </a:rPr>
              <a:t>The process of filtering used by most recommender systems to find patterns and information by collaborating perspectives, numerous data sources, and several agents.</a:t>
            </a:r>
          </a:p>
        </p:txBody>
      </p:sp>
    </p:spTree>
    <p:extLst>
      <p:ext uri="{BB962C8B-B14F-4D97-AF65-F5344CB8AC3E}">
        <p14:creationId xmlns:p14="http://schemas.microsoft.com/office/powerpoint/2010/main" val="3810289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501D20-E239-48EA-BBC3-35D50664B0E9}"/>
              </a:ext>
            </a:extLst>
          </p:cNvPr>
          <p:cNvSpPr/>
          <p:nvPr/>
        </p:nvSpPr>
        <p:spPr>
          <a:xfrm>
            <a:off x="262597" y="218778"/>
            <a:ext cx="11413588" cy="1631216"/>
          </a:xfrm>
          <a:prstGeom prst="rect">
            <a:avLst/>
          </a:prstGeom>
        </p:spPr>
        <p:txBody>
          <a:bodyPr wrap="square">
            <a:spAutoFit/>
          </a:bodyPr>
          <a:lstStyle/>
          <a:p>
            <a:pPr algn="just"/>
            <a:r>
              <a:rPr lang="en-US" sz="2000" dirty="0">
                <a:solidFill>
                  <a:srgbClr val="272C37"/>
                </a:solidFill>
              </a:rPr>
              <a:t>Do gradient descent methods at all times converge to a similar point?</a:t>
            </a:r>
          </a:p>
          <a:p>
            <a:pPr algn="just"/>
            <a:endParaRPr lang="en-US" sz="2000" dirty="0">
              <a:solidFill>
                <a:srgbClr val="272C37"/>
              </a:solidFill>
            </a:endParaRPr>
          </a:p>
          <a:p>
            <a:pPr algn="just"/>
            <a:r>
              <a:rPr lang="en-US" sz="2000" dirty="0">
                <a:solidFill>
                  <a:srgbClr val="272C37"/>
                </a:solidFill>
              </a:rPr>
              <a:t>Answer:</a:t>
            </a:r>
          </a:p>
          <a:p>
            <a:pPr algn="just"/>
            <a:r>
              <a:rPr lang="en-US" sz="2000" dirty="0">
                <a:solidFill>
                  <a:srgbClr val="272C37"/>
                </a:solidFill>
              </a:rPr>
              <a:t>No, they do not because in some cases they reach a local minima or a local optima point. You would not reach the global optima point. This is governed by the data and the starting conditions.</a:t>
            </a:r>
          </a:p>
        </p:txBody>
      </p:sp>
    </p:spTree>
    <p:extLst>
      <p:ext uri="{BB962C8B-B14F-4D97-AF65-F5344CB8AC3E}">
        <p14:creationId xmlns:p14="http://schemas.microsoft.com/office/powerpoint/2010/main" val="33719188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1501</TotalTime>
  <Words>1059</Words>
  <Application>Microsoft Office PowerPoint</Application>
  <PresentationFormat>Widescreen</PresentationFormat>
  <Paragraphs>107</Paragraphs>
  <Slides>24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Osvaldo Luiz dos Santos Pereira</dc:creator>
  <cp:lastModifiedBy>Osvaldo Luiz dos Santos Pereira</cp:lastModifiedBy>
  <cp:revision>6</cp:revision>
  <dcterms:created xsi:type="dcterms:W3CDTF">2019-08-07T12:36:56Z</dcterms:created>
  <dcterms:modified xsi:type="dcterms:W3CDTF">2019-08-08T13:38:04Z</dcterms:modified>
</cp:coreProperties>
</file>