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83" r:id="rId6"/>
    <p:sldId id="259" r:id="rId7"/>
    <p:sldId id="264" r:id="rId8"/>
    <p:sldId id="277" r:id="rId9"/>
    <p:sldId id="278" r:id="rId10"/>
    <p:sldId id="279" r:id="rId11"/>
    <p:sldId id="280" r:id="rId12"/>
    <p:sldId id="281" r:id="rId13"/>
    <p:sldId id="282" r:id="rId14"/>
    <p:sldId id="260" r:id="rId15"/>
    <p:sldId id="265" r:id="rId16"/>
    <p:sldId id="266" r:id="rId17"/>
    <p:sldId id="261" r:id="rId18"/>
    <p:sldId id="262" r:id="rId19"/>
    <p:sldId id="263" r:id="rId20"/>
    <p:sldId id="267" r:id="rId21"/>
    <p:sldId id="268" r:id="rId22"/>
    <p:sldId id="269" r:id="rId23"/>
    <p:sldId id="270" r:id="rId24"/>
    <p:sldId id="285"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0" d="100"/>
          <a:sy n="100" d="100"/>
        </p:scale>
        <p:origin x="4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55F-377E-4AFC-AFBB-33C8AF397850}"/>
              </a:ext>
            </a:extLst>
          </p:cNvPr>
          <p:cNvSpPr>
            <a:spLocks noGrp="1"/>
          </p:cNvSpPr>
          <p:nvPr>
            <p:ph type="ctrTitle"/>
          </p:nvPr>
        </p:nvSpPr>
        <p:spPr>
          <a:xfrm>
            <a:off x="3489648" y="1614195"/>
            <a:ext cx="7178351" cy="2687217"/>
          </a:xfrm>
        </p:spPr>
        <p:txBody>
          <a:bodyPr anchor="b"/>
          <a:lstStyle>
            <a:lvl1pPr algn="l">
              <a:defRPr sz="6000"/>
            </a:lvl1pPr>
          </a:lstStyle>
          <a:p>
            <a:r>
              <a:rPr lang="pt-BR" dirty="0"/>
              <a:t>Clique para editar o título mestre</a:t>
            </a:r>
          </a:p>
        </p:txBody>
      </p:sp>
      <p:sp>
        <p:nvSpPr>
          <p:cNvPr id="3" name="Subtítulo 2">
            <a:extLst>
              <a:ext uri="{FF2B5EF4-FFF2-40B4-BE49-F238E27FC236}">
                <a16:creationId xmlns:a16="http://schemas.microsoft.com/office/drawing/2014/main" id="{C89DB314-FCFE-4948-B3B3-1DBC9A220307}"/>
              </a:ext>
            </a:extLst>
          </p:cNvPr>
          <p:cNvSpPr>
            <a:spLocks noGrp="1"/>
          </p:cNvSpPr>
          <p:nvPr>
            <p:ph type="subTitle" idx="1"/>
          </p:nvPr>
        </p:nvSpPr>
        <p:spPr>
          <a:xfrm>
            <a:off x="3489648" y="4516016"/>
            <a:ext cx="7178351" cy="7417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5320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48A6B-B656-4DDD-AF02-43CDC3580D3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03446F8-FAD4-4CA7-BC72-BA927E1EF04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BCA881-9B0F-486F-AB40-BA842F6B30C3}"/>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5" name="Espaço Reservado para Rodapé 4">
            <a:extLst>
              <a:ext uri="{FF2B5EF4-FFF2-40B4-BE49-F238E27FC236}">
                <a16:creationId xmlns:a16="http://schemas.microsoft.com/office/drawing/2014/main" id="{352FD993-F353-4979-B4B8-FB3AC67A9A1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E96A5-2F1D-441E-9CEB-83232D2F63D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2197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7E063-2F40-4217-9B00-19A105431B1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7C0EAF-C4DD-405B-9897-1572BC5FB4B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66ECA9-9C4F-42FE-9B58-A9C369AE59B5}"/>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5" name="Espaço Reservado para Rodapé 4">
            <a:extLst>
              <a:ext uri="{FF2B5EF4-FFF2-40B4-BE49-F238E27FC236}">
                <a16:creationId xmlns:a16="http://schemas.microsoft.com/office/drawing/2014/main" id="{72059EA9-C5DA-4955-BEF1-44EAB3143F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6449FCF-0AB6-4EDB-B616-E299D7FC3460}"/>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9837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CFF8B-827F-4CA4-BBEB-042AF77B37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A49903-9CA6-499A-9E57-BEB61DAE4D0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C9B8F4-42FA-471E-9279-09AC1FE3D054}"/>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5" name="Espaço Reservado para Rodapé 4">
            <a:extLst>
              <a:ext uri="{FF2B5EF4-FFF2-40B4-BE49-F238E27FC236}">
                <a16:creationId xmlns:a16="http://schemas.microsoft.com/office/drawing/2014/main" id="{697375A4-FBF0-4D76-894A-9F335D4A07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F7AAFA-8C7E-44E2-AB9C-FAFEF76321A6}"/>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273306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248E5-197A-43B1-9E3D-4F767BA0229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13A8475-697B-4EB5-99F3-B4CCE8D4D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E4CBC64-536B-479F-81A7-8AB26CEBE9AA}"/>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5" name="Espaço Reservado para Rodapé 4">
            <a:extLst>
              <a:ext uri="{FF2B5EF4-FFF2-40B4-BE49-F238E27FC236}">
                <a16:creationId xmlns:a16="http://schemas.microsoft.com/office/drawing/2014/main" id="{97036697-84AA-4DB0-9C45-109198E38B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80DD7AC-7621-40A8-B448-4D0987E5F60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412057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2C26F-6FF9-4AEC-BFBD-297396F6571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FAA30C-237B-4319-B648-55743DC4408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B1B006-3AFE-450E-BB4B-538B3F4BAF3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907F7E-BCE6-4D5E-9A17-D43B4FB1663B}"/>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6" name="Espaço Reservado para Rodapé 5">
            <a:extLst>
              <a:ext uri="{FF2B5EF4-FFF2-40B4-BE49-F238E27FC236}">
                <a16:creationId xmlns:a16="http://schemas.microsoft.com/office/drawing/2014/main" id="{76C7B328-BF19-4F1B-9D37-E19C7993D4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634195-405D-4130-B013-0BBEA1F1B32F}"/>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76348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83BB7-29BF-4892-AE25-CC063707064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C615C65-D64B-49A1-A2A7-7EE1BAB74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0FBCDC74-7687-4491-A1B7-76368A88AE2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504252E-9483-438A-B2DB-334FE981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25C11A2-1523-4DF0-87CF-3C3376131441}"/>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8C4BD0E-23FD-4E06-A9BE-8A007C856E0F}"/>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8" name="Espaço Reservado para Rodapé 7">
            <a:extLst>
              <a:ext uri="{FF2B5EF4-FFF2-40B4-BE49-F238E27FC236}">
                <a16:creationId xmlns:a16="http://schemas.microsoft.com/office/drawing/2014/main" id="{B93A8183-C6D8-4BBE-AD22-0D48503A2D1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50A89B9-4ACE-4E96-8F38-7FFA677AA1F5}"/>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161339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531EC-0C3E-474E-B1BB-5B78781BBC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163505-E043-4E38-BED6-BE5644A58FFE}"/>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4" name="Espaço Reservado para Rodapé 3">
            <a:extLst>
              <a:ext uri="{FF2B5EF4-FFF2-40B4-BE49-F238E27FC236}">
                <a16:creationId xmlns:a16="http://schemas.microsoft.com/office/drawing/2014/main" id="{6F2BE5FE-1EB6-4947-A34E-2457D28EF08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262A76-B948-4089-8066-F13B36719B5E}"/>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8712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5F3771-DE8C-4F6C-A791-60493E349784}"/>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3" name="Espaço Reservado para Rodapé 2">
            <a:extLst>
              <a:ext uri="{FF2B5EF4-FFF2-40B4-BE49-F238E27FC236}">
                <a16:creationId xmlns:a16="http://schemas.microsoft.com/office/drawing/2014/main" id="{F664C3DE-26BA-42F9-A36E-26F74462F03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53FB30E-8256-4D9C-BE8D-8DE46C91AB34}"/>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7565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BBE2-5238-4F14-B8EB-342BE7A3CC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C427117-52B6-4AD1-BD6F-A28E3CA51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1F5B5DB-95C2-465E-B082-64915B7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6269CE81-66A3-4C8F-91B6-747B7AF49C1F}"/>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6" name="Espaço Reservado para Rodapé 5">
            <a:extLst>
              <a:ext uri="{FF2B5EF4-FFF2-40B4-BE49-F238E27FC236}">
                <a16:creationId xmlns:a16="http://schemas.microsoft.com/office/drawing/2014/main" id="{59DFE09E-F5BD-4831-AE37-B195058CC34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67CD61E-923C-4244-84EA-0650982BB5F2}"/>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726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AA2AB-EDC6-41EE-9F80-51FBC8A43F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64E24A-7847-4D9F-80B9-6EB606479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1E8FAF7-71E5-4CD5-8281-665A97764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23539AD2-200C-4DA1-8644-F33E6C88C8CA}"/>
              </a:ext>
            </a:extLst>
          </p:cNvPr>
          <p:cNvSpPr>
            <a:spLocks noGrp="1"/>
          </p:cNvSpPr>
          <p:nvPr>
            <p:ph type="dt" sz="half" idx="10"/>
          </p:nvPr>
        </p:nvSpPr>
        <p:spPr/>
        <p:txBody>
          <a:bodyPr/>
          <a:lstStyle/>
          <a:p>
            <a:fld id="{588D7303-1349-4B3B-906B-0AD17F7A84D3}" type="datetimeFigureOut">
              <a:rPr lang="pt-BR" smtClean="0"/>
              <a:t>01/05/2023</a:t>
            </a:fld>
            <a:endParaRPr lang="pt-BR"/>
          </a:p>
        </p:txBody>
      </p:sp>
      <p:sp>
        <p:nvSpPr>
          <p:cNvPr id="6" name="Espaço Reservado para Rodapé 5">
            <a:extLst>
              <a:ext uri="{FF2B5EF4-FFF2-40B4-BE49-F238E27FC236}">
                <a16:creationId xmlns:a16="http://schemas.microsoft.com/office/drawing/2014/main" id="{54BE7FD9-38AD-443E-A9FE-333371DB79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B28A5E-8F70-4C04-972F-810F9DC8149A}"/>
              </a:ext>
            </a:extLst>
          </p:cNvPr>
          <p:cNvSpPr>
            <a:spLocks noGrp="1"/>
          </p:cNvSpPr>
          <p:nvPr>
            <p:ph type="sldNum" sz="quarter" idx="12"/>
          </p:nvPr>
        </p:nvSpPr>
        <p:spPr/>
        <p:txBody>
          <a:bodyPr/>
          <a:lstStyle/>
          <a:p>
            <a:fld id="{542FF06D-87BF-405F-9790-318F41D0CF65}" type="slidenum">
              <a:rPr lang="pt-BR" smtClean="0"/>
              <a:t>‹nº›</a:t>
            </a:fld>
            <a:endParaRPr lang="pt-BR"/>
          </a:p>
        </p:txBody>
      </p:sp>
    </p:spTree>
    <p:extLst>
      <p:ext uri="{BB962C8B-B14F-4D97-AF65-F5344CB8AC3E}">
        <p14:creationId xmlns:p14="http://schemas.microsoft.com/office/powerpoint/2010/main" val="318044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EAF2AE4-5A35-4BEA-BEB3-17FAFB7F0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87907F4-5CBE-4C9F-BF91-575BE6A3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33857B9-5E01-47D7-B7CD-F523FBFB6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D7303-1349-4B3B-906B-0AD17F7A84D3}" type="datetimeFigureOut">
              <a:rPr lang="pt-BR" smtClean="0"/>
              <a:t>01/05/2023</a:t>
            </a:fld>
            <a:endParaRPr lang="pt-BR"/>
          </a:p>
        </p:txBody>
      </p:sp>
      <p:sp>
        <p:nvSpPr>
          <p:cNvPr id="5" name="Espaço Reservado para Rodapé 4">
            <a:extLst>
              <a:ext uri="{FF2B5EF4-FFF2-40B4-BE49-F238E27FC236}">
                <a16:creationId xmlns:a16="http://schemas.microsoft.com/office/drawing/2014/main" id="{79FEBF92-23E2-4692-8644-BC19CE40A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9206707-F55A-43BD-88B6-852CAD72F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FF06D-87BF-405F-9790-318F41D0CF65}" type="slidenum">
              <a:rPr lang="pt-BR" smtClean="0"/>
              <a:t>‹nº›</a:t>
            </a:fld>
            <a:endParaRPr lang="pt-BR"/>
          </a:p>
        </p:txBody>
      </p:sp>
    </p:spTree>
    <p:extLst>
      <p:ext uri="{BB962C8B-B14F-4D97-AF65-F5344CB8AC3E}">
        <p14:creationId xmlns:p14="http://schemas.microsoft.com/office/powerpoint/2010/main" val="313684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ublications.jrc.ec.europa.eu/repository/handle/JRC1285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hyperlink" Target="https://nlp.stanford.edu/IR-book/" TargetMode="External"/><Relationship Id="rId3" Type="http://schemas.openxmlformats.org/officeDocument/2006/relationships/image" Target="../media/image10.png"/><Relationship Id="rId7" Type="http://schemas.openxmlformats.org/officeDocument/2006/relationships/hyperlink" Target="http://search.yahoo.com/search?p=0521865719"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www.cis.uni-muenchen.de/personen/professoren/schuetze/" TargetMode="External"/><Relationship Id="rId5" Type="http://schemas.openxmlformats.org/officeDocument/2006/relationships/hyperlink" Target="http://theory.stanford.edu/~pragh/" TargetMode="External"/><Relationship Id="rId4" Type="http://schemas.openxmlformats.org/officeDocument/2006/relationships/hyperlink" Target="http://nlp.stanford.edu/~manning/" TargetMode="External"/><Relationship Id="rId9" Type="http://schemas.openxmlformats.org/officeDocument/2006/relationships/hyperlink" Target="https://nlp.stanford.edu/IR-book/pdf/irbookprint.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6C49-68E5-4EB8-B536-2E840FF2AB1D}"/>
              </a:ext>
            </a:extLst>
          </p:cNvPr>
          <p:cNvSpPr>
            <a:spLocks noGrp="1"/>
          </p:cNvSpPr>
          <p:nvPr>
            <p:ph type="ctrTitle"/>
          </p:nvPr>
        </p:nvSpPr>
        <p:spPr>
          <a:xfrm>
            <a:off x="3489648" y="1525295"/>
            <a:ext cx="7178351" cy="2687217"/>
          </a:xfrm>
        </p:spPr>
        <p:txBody>
          <a:bodyPr>
            <a:normAutofit fontScale="90000"/>
          </a:bodyPr>
          <a:lstStyle/>
          <a:p>
            <a:pPr algn="ctr">
              <a:lnSpc>
                <a:spcPct val="115000"/>
              </a:lnSpc>
            </a:pPr>
            <a:r>
              <a:rPr lang="pt-BR" sz="4000" b="1" dirty="0">
                <a:effectLst/>
                <a:latin typeface="Arial" panose="020B0604020202020204" pitchFamily="34" charset="0"/>
                <a:ea typeface="Calibri" panose="020F0502020204030204" pitchFamily="34" charset="0"/>
              </a:rPr>
              <a:t>Aplicações pragmáticas de algoritmos de clusterização em instituições financeiras e bancos de varejo</a:t>
            </a:r>
            <a:endParaRPr lang="pt-BR" sz="4000" dirty="0">
              <a:effectLst/>
              <a:latin typeface="Arial" panose="020B0604020202020204" pitchFamily="34" charset="0"/>
              <a:ea typeface="Calibri" panose="020F0502020204030204" pitchFamily="34" charset="0"/>
            </a:endParaRPr>
          </a:p>
        </p:txBody>
      </p:sp>
      <p:sp>
        <p:nvSpPr>
          <p:cNvPr id="3" name="Subtítulo 2">
            <a:extLst>
              <a:ext uri="{FF2B5EF4-FFF2-40B4-BE49-F238E27FC236}">
                <a16:creationId xmlns:a16="http://schemas.microsoft.com/office/drawing/2014/main" id="{FBD5D2CA-A7B9-4594-8BBB-9F8EDA77A31C}"/>
              </a:ext>
            </a:extLst>
          </p:cNvPr>
          <p:cNvSpPr>
            <a:spLocks noGrp="1"/>
          </p:cNvSpPr>
          <p:nvPr>
            <p:ph type="subTitle" idx="1"/>
          </p:nvPr>
        </p:nvSpPr>
        <p:spPr>
          <a:xfrm>
            <a:off x="3489648" y="4590921"/>
            <a:ext cx="7178351" cy="741784"/>
          </a:xfrm>
        </p:spPr>
        <p:txBody>
          <a:bodyPr>
            <a:normAutofit fontScale="92500" lnSpcReduction="20000"/>
          </a:bodyPr>
          <a:lstStyle/>
          <a:p>
            <a:r>
              <a:rPr lang="pt-BR" dirty="0"/>
              <a:t>Aluno: </a:t>
            </a:r>
            <a:r>
              <a:rPr lang="pt-BR" dirty="0" err="1"/>
              <a:t>Msc</a:t>
            </a:r>
            <a:r>
              <a:rPr lang="pt-BR" dirty="0"/>
              <a:t>. Osvaldo Luiz dos Santos Pereira</a:t>
            </a:r>
          </a:p>
          <a:p>
            <a:r>
              <a:rPr lang="pt-BR" dirty="0"/>
              <a:t>Orientador: Prof. Dr. Thiago Gentil Ramires</a:t>
            </a:r>
          </a:p>
        </p:txBody>
      </p:sp>
    </p:spTree>
    <p:extLst>
      <p:ext uri="{BB962C8B-B14F-4D97-AF65-F5344CB8AC3E}">
        <p14:creationId xmlns:p14="http://schemas.microsoft.com/office/powerpoint/2010/main" val="293592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Tamanho (Size)</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Potencial de Negócios </a:t>
            </a:r>
          </a:p>
          <a:p>
            <a:pPr algn="ctr"/>
            <a:r>
              <a:rPr lang="pt-BR" dirty="0"/>
              <a:t>(Business </a:t>
            </a:r>
            <a:r>
              <a:rPr lang="pt-BR" dirty="0" err="1"/>
              <a:t>Potential</a:t>
            </a:r>
            <a:r>
              <a:rPr lang="pt-BR"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Crédito (</a:t>
            </a:r>
            <a:r>
              <a:rPr lang="pt-BR" dirty="0" err="1"/>
              <a:t>Credit</a:t>
            </a:r>
            <a:r>
              <a:rPr lang="pt-BR"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Investimentos </a:t>
            </a:r>
          </a:p>
          <a:p>
            <a:pPr algn="ctr"/>
            <a:r>
              <a:rPr lang="pt-BR" sz="2400" dirty="0"/>
              <a:t>(</a:t>
            </a:r>
            <a:r>
              <a:rPr lang="pt-BR" sz="2400" dirty="0" err="1"/>
              <a:t>Investiment</a:t>
            </a:r>
            <a:r>
              <a:rPr lang="pt-BR" sz="2400"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Saúde Financeira</a:t>
            </a:r>
          </a:p>
          <a:p>
            <a:pPr algn="ctr"/>
            <a:r>
              <a:rPr lang="pt-BR"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Volume de Transações</a:t>
            </a:r>
          </a:p>
          <a:p>
            <a:pPr algn="ctr"/>
            <a:r>
              <a:rPr lang="pt-BR" dirty="0"/>
              <a:t>(</a:t>
            </a:r>
            <a:r>
              <a:rPr lang="pt-BR" dirty="0" err="1"/>
              <a:t>Transaction</a:t>
            </a:r>
            <a:r>
              <a:rPr lang="pt-BR"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 Médio de Transações</a:t>
            </a:r>
          </a:p>
          <a:p>
            <a:pPr algn="ctr"/>
            <a:r>
              <a:rPr lang="pt-BR" dirty="0"/>
              <a:t>(</a:t>
            </a:r>
            <a:r>
              <a:rPr lang="pt-BR" dirty="0" err="1"/>
              <a:t>Transaction</a:t>
            </a:r>
            <a:r>
              <a:rPr lang="pt-BR" dirty="0"/>
              <a:t> </a:t>
            </a:r>
            <a:r>
              <a:rPr lang="pt-BR" dirty="0" err="1"/>
              <a:t>Value</a:t>
            </a:r>
            <a:r>
              <a:rPr lang="pt-BR" dirty="0"/>
              <a:t>)</a:t>
            </a:r>
          </a:p>
        </p:txBody>
      </p:sp>
      <p:sp>
        <p:nvSpPr>
          <p:cNvPr id="6" name="Retângulo 5">
            <a:extLst>
              <a:ext uri="{FF2B5EF4-FFF2-40B4-BE49-F238E27FC236}">
                <a16:creationId xmlns:a16="http://schemas.microsoft.com/office/drawing/2014/main" id="{9FA1494A-B711-E1D1-1282-1410BDCDA92D}"/>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err="1">
                <a:solidFill>
                  <a:schemeClr val="tx1"/>
                </a:solidFill>
              </a:rPr>
              <a:t>AvgMonthlyManagerPersonalInvestmentTransactions</a:t>
            </a:r>
            <a:r>
              <a:rPr lang="pt-BR" sz="1600" dirty="0">
                <a:solidFill>
                  <a:schemeClr val="tx1"/>
                </a:solidFill>
              </a:rPr>
              <a:t>: quantidade média mensal de transações do tipo investimento realizadas por gerente de pessoa física da agência</a:t>
            </a:r>
          </a:p>
          <a:p>
            <a:endParaRPr lang="pt-BR" sz="1600" dirty="0">
              <a:solidFill>
                <a:schemeClr val="tx1"/>
              </a:solidFill>
            </a:endParaRPr>
          </a:p>
          <a:p>
            <a:r>
              <a:rPr lang="pt-BR" sz="1600" b="1" dirty="0" err="1">
                <a:solidFill>
                  <a:schemeClr val="tx1"/>
                </a:solidFill>
              </a:rPr>
              <a:t>AvgMonthlyManagerBusinessInvestmentTransactions</a:t>
            </a:r>
            <a:r>
              <a:rPr lang="pt-BR" sz="1600" dirty="0">
                <a:solidFill>
                  <a:schemeClr val="tx1"/>
                </a:solidFill>
              </a:rPr>
              <a:t>: quantidade média mensal de transações do tipo investimento realizadas por gerente pessoa jurídica da agência</a:t>
            </a:r>
          </a:p>
          <a:p>
            <a:endParaRPr lang="pt-BR" sz="1600" dirty="0">
              <a:solidFill>
                <a:schemeClr val="tx1"/>
              </a:solidFill>
            </a:endParaRPr>
          </a:p>
        </p:txBody>
      </p:sp>
      <p:sp>
        <p:nvSpPr>
          <p:cNvPr id="7" name="Retângulo 6">
            <a:extLst>
              <a:ext uri="{FF2B5EF4-FFF2-40B4-BE49-F238E27FC236}">
                <a16:creationId xmlns:a16="http://schemas.microsoft.com/office/drawing/2014/main" id="{3202F173-F4D8-7D03-67B4-87C18500BF4C}"/>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8" name="Retângulo 7">
            <a:extLst>
              <a:ext uri="{FF2B5EF4-FFF2-40B4-BE49-F238E27FC236}">
                <a16:creationId xmlns:a16="http://schemas.microsoft.com/office/drawing/2014/main" id="{392C45CD-37F8-57A7-16A6-CE6D0AC8F8F9}"/>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09</a:t>
            </a:r>
          </a:p>
        </p:txBody>
      </p:sp>
    </p:spTree>
    <p:extLst>
      <p:ext uri="{BB962C8B-B14F-4D97-AF65-F5344CB8AC3E}">
        <p14:creationId xmlns:p14="http://schemas.microsoft.com/office/powerpoint/2010/main" val="323955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Tamanho (Size)</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Potencial de Negócios </a:t>
            </a:r>
          </a:p>
          <a:p>
            <a:pPr algn="ctr"/>
            <a:r>
              <a:rPr lang="pt-BR" dirty="0"/>
              <a:t>(Business </a:t>
            </a:r>
            <a:r>
              <a:rPr lang="pt-BR" dirty="0" err="1"/>
              <a:t>Potential</a:t>
            </a:r>
            <a:r>
              <a:rPr lang="pt-BR"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Crédito (</a:t>
            </a:r>
            <a:r>
              <a:rPr lang="pt-BR" dirty="0" err="1"/>
              <a:t>Credit</a:t>
            </a:r>
            <a:r>
              <a:rPr lang="pt-BR"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Investimentos </a:t>
            </a:r>
          </a:p>
          <a:p>
            <a:pPr algn="ctr"/>
            <a:r>
              <a:rPr lang="pt-BR" dirty="0"/>
              <a:t>(</a:t>
            </a:r>
            <a:r>
              <a:rPr lang="pt-BR" dirty="0" err="1"/>
              <a:t>Investiment</a:t>
            </a:r>
            <a:r>
              <a:rPr lang="pt-BR"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Saúde Financeira</a:t>
            </a:r>
          </a:p>
          <a:p>
            <a:pPr algn="ctr"/>
            <a:r>
              <a:rPr lang="pt-BR" sz="2400"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Volume de Transações</a:t>
            </a:r>
          </a:p>
          <a:p>
            <a:pPr algn="ctr"/>
            <a:r>
              <a:rPr lang="pt-BR" dirty="0"/>
              <a:t>(</a:t>
            </a:r>
            <a:r>
              <a:rPr lang="pt-BR" dirty="0" err="1"/>
              <a:t>Transaction</a:t>
            </a:r>
            <a:r>
              <a:rPr lang="pt-BR"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 Médio de Transações</a:t>
            </a:r>
          </a:p>
          <a:p>
            <a:pPr algn="ctr"/>
            <a:r>
              <a:rPr lang="pt-BR" dirty="0"/>
              <a:t>(</a:t>
            </a:r>
            <a:r>
              <a:rPr lang="pt-BR" dirty="0" err="1"/>
              <a:t>Transaction</a:t>
            </a:r>
            <a:r>
              <a:rPr lang="pt-BR" dirty="0"/>
              <a:t> </a:t>
            </a:r>
            <a:r>
              <a:rPr lang="pt-BR" dirty="0" err="1"/>
              <a:t>Value</a:t>
            </a:r>
            <a:r>
              <a:rPr lang="pt-BR" dirty="0"/>
              <a:t>)</a:t>
            </a:r>
          </a:p>
        </p:txBody>
      </p:sp>
      <p:sp>
        <p:nvSpPr>
          <p:cNvPr id="6" name="Retângulo 5">
            <a:extLst>
              <a:ext uri="{FF2B5EF4-FFF2-40B4-BE49-F238E27FC236}">
                <a16:creationId xmlns:a16="http://schemas.microsoft.com/office/drawing/2014/main" id="{ADB73160-D4F3-F822-DA92-3752E05D96CF}"/>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err="1">
                <a:solidFill>
                  <a:schemeClr val="tx1"/>
                </a:solidFill>
              </a:rPr>
              <a:t>AvgMonthlyRevenueThousands</a:t>
            </a:r>
            <a:r>
              <a:rPr lang="pt-BR" sz="1600" dirty="0">
                <a:solidFill>
                  <a:schemeClr val="tx1"/>
                </a:solidFill>
              </a:rPr>
              <a:t>: quantidade média mensal do total do faturamento bruto mensal da agência (x1000)</a:t>
            </a:r>
          </a:p>
          <a:p>
            <a:endParaRPr lang="pt-BR" sz="1600" dirty="0">
              <a:solidFill>
                <a:schemeClr val="tx1"/>
              </a:solidFill>
            </a:endParaRPr>
          </a:p>
          <a:p>
            <a:r>
              <a:rPr lang="pt-BR" sz="1600" b="1" dirty="0" err="1">
                <a:solidFill>
                  <a:schemeClr val="tx1"/>
                </a:solidFill>
              </a:rPr>
              <a:t>AvgMonthlyOperationalCostThousands</a:t>
            </a:r>
            <a:r>
              <a:rPr lang="pt-BR" sz="1600" dirty="0">
                <a:solidFill>
                  <a:schemeClr val="tx1"/>
                </a:solidFill>
              </a:rPr>
              <a:t>: quantidade média mensal do total de custo operacional mensal da agência (x1000)</a:t>
            </a:r>
          </a:p>
          <a:p>
            <a:endParaRPr lang="pt-BR" sz="1600" dirty="0">
              <a:solidFill>
                <a:schemeClr val="tx1"/>
              </a:solidFill>
            </a:endParaRPr>
          </a:p>
          <a:p>
            <a:r>
              <a:rPr lang="pt-BR" sz="1600" b="1" dirty="0" err="1">
                <a:solidFill>
                  <a:schemeClr val="tx1"/>
                </a:solidFill>
              </a:rPr>
              <a:t>AvgMonthlyOperationalLossThousands</a:t>
            </a:r>
            <a:r>
              <a:rPr lang="pt-BR" sz="1600" dirty="0">
                <a:solidFill>
                  <a:schemeClr val="tx1"/>
                </a:solidFill>
              </a:rPr>
              <a:t>: quantidade média mensal do total de custo por perda operacional mensal da agência (x1000)</a:t>
            </a:r>
          </a:p>
          <a:p>
            <a:endParaRPr lang="pt-BR" sz="1600" dirty="0">
              <a:solidFill>
                <a:schemeClr val="tx1"/>
              </a:solidFill>
            </a:endParaRPr>
          </a:p>
          <a:p>
            <a:r>
              <a:rPr lang="pt-BR" sz="1600" b="1" dirty="0" err="1">
                <a:solidFill>
                  <a:schemeClr val="tx1"/>
                </a:solidFill>
              </a:rPr>
              <a:t>AvgMontlhyEBITDA</a:t>
            </a:r>
            <a:r>
              <a:rPr lang="pt-BR" sz="1600" dirty="0">
                <a:solidFill>
                  <a:schemeClr val="tx1"/>
                </a:solidFill>
              </a:rPr>
              <a:t>: EBITDA médio mensal da agência</a:t>
            </a:r>
          </a:p>
          <a:p>
            <a:endParaRPr lang="pt-BR" sz="1600" dirty="0">
              <a:solidFill>
                <a:schemeClr val="tx1"/>
              </a:solidFill>
            </a:endParaRPr>
          </a:p>
        </p:txBody>
      </p:sp>
      <p:sp>
        <p:nvSpPr>
          <p:cNvPr id="7" name="Retângulo 6">
            <a:extLst>
              <a:ext uri="{FF2B5EF4-FFF2-40B4-BE49-F238E27FC236}">
                <a16:creationId xmlns:a16="http://schemas.microsoft.com/office/drawing/2014/main" id="{572FBF40-8A82-1CAB-7F25-5BBC9F821581}"/>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8" name="Retângulo 7">
            <a:extLst>
              <a:ext uri="{FF2B5EF4-FFF2-40B4-BE49-F238E27FC236}">
                <a16:creationId xmlns:a16="http://schemas.microsoft.com/office/drawing/2014/main" id="{7A02744D-DBCE-FC75-DE1D-349ABCB8AAAC}"/>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10</a:t>
            </a:r>
          </a:p>
        </p:txBody>
      </p:sp>
    </p:spTree>
    <p:extLst>
      <p:ext uri="{BB962C8B-B14F-4D97-AF65-F5344CB8AC3E}">
        <p14:creationId xmlns:p14="http://schemas.microsoft.com/office/powerpoint/2010/main" val="157235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Tamanho (Size)</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Potencial de Negócios </a:t>
            </a:r>
          </a:p>
          <a:p>
            <a:pPr algn="ctr"/>
            <a:r>
              <a:rPr lang="pt-BR" dirty="0"/>
              <a:t>(Business </a:t>
            </a:r>
            <a:r>
              <a:rPr lang="pt-BR" dirty="0" err="1"/>
              <a:t>Potential</a:t>
            </a:r>
            <a:r>
              <a:rPr lang="pt-BR"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Crédito (</a:t>
            </a:r>
            <a:r>
              <a:rPr lang="pt-BR" dirty="0" err="1"/>
              <a:t>Credit</a:t>
            </a:r>
            <a:r>
              <a:rPr lang="pt-BR"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Investimentos </a:t>
            </a:r>
          </a:p>
          <a:p>
            <a:pPr algn="ctr"/>
            <a:r>
              <a:rPr lang="pt-BR" dirty="0"/>
              <a:t>(</a:t>
            </a:r>
            <a:r>
              <a:rPr lang="pt-BR" dirty="0" err="1"/>
              <a:t>Investiment</a:t>
            </a:r>
            <a:r>
              <a:rPr lang="pt-BR"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Saúde Financeira</a:t>
            </a:r>
          </a:p>
          <a:p>
            <a:pPr algn="ctr"/>
            <a:r>
              <a:rPr lang="pt-BR"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Volume de Transações</a:t>
            </a:r>
          </a:p>
          <a:p>
            <a:pPr algn="ctr"/>
            <a:r>
              <a:rPr lang="pt-BR" sz="2400" dirty="0"/>
              <a:t>(</a:t>
            </a:r>
            <a:r>
              <a:rPr lang="pt-BR" sz="2400" dirty="0" err="1"/>
              <a:t>Transaction</a:t>
            </a:r>
            <a:r>
              <a:rPr lang="pt-BR" sz="2400"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 Médio de Transações</a:t>
            </a:r>
          </a:p>
          <a:p>
            <a:pPr algn="ctr"/>
            <a:r>
              <a:rPr lang="pt-BR" dirty="0"/>
              <a:t>(</a:t>
            </a:r>
            <a:r>
              <a:rPr lang="pt-BR" dirty="0" err="1"/>
              <a:t>Transaction</a:t>
            </a:r>
            <a:r>
              <a:rPr lang="pt-BR" dirty="0"/>
              <a:t> </a:t>
            </a:r>
            <a:r>
              <a:rPr lang="pt-BR" dirty="0" err="1"/>
              <a:t>Value</a:t>
            </a:r>
            <a:r>
              <a:rPr lang="pt-BR" dirty="0"/>
              <a:t>)</a:t>
            </a:r>
          </a:p>
        </p:txBody>
      </p:sp>
      <p:sp>
        <p:nvSpPr>
          <p:cNvPr id="6" name="Retângulo 5">
            <a:extLst>
              <a:ext uri="{FF2B5EF4-FFF2-40B4-BE49-F238E27FC236}">
                <a16:creationId xmlns:a16="http://schemas.microsoft.com/office/drawing/2014/main" id="{3E2ECDC5-3A97-642E-AA46-0422933C7AEE}"/>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dirty="0" err="1">
                <a:solidFill>
                  <a:schemeClr val="tx1"/>
                </a:solidFill>
              </a:rPr>
              <a:t>AvgMonthlyATMPaymentsTransactions</a:t>
            </a:r>
            <a:r>
              <a:rPr lang="pt-BR" sz="1200" dirty="0">
                <a:solidFill>
                  <a:schemeClr val="tx1"/>
                </a:solidFill>
              </a:rPr>
              <a:t>: quantidade média mensal de transações do tipo pagamento realizados por caixa eletrônico na agência</a:t>
            </a:r>
          </a:p>
          <a:p>
            <a:r>
              <a:rPr lang="pt-BR" sz="1200" b="1" dirty="0" err="1">
                <a:solidFill>
                  <a:schemeClr val="tx1"/>
                </a:solidFill>
              </a:rPr>
              <a:t>AvgMonthlyATMWithdrawTransactions</a:t>
            </a:r>
            <a:r>
              <a:rPr lang="pt-BR" sz="1200" dirty="0">
                <a:solidFill>
                  <a:schemeClr val="tx1"/>
                </a:solidFill>
              </a:rPr>
              <a:t>: quantidade média mensal de transações do tipo retirada/recebimentos realizados por caixa eletrônico na agência</a:t>
            </a:r>
          </a:p>
          <a:p>
            <a:r>
              <a:rPr lang="pt-BR" sz="1200" b="1" dirty="0" err="1">
                <a:solidFill>
                  <a:schemeClr val="tx1"/>
                </a:solidFill>
              </a:rPr>
              <a:t>AvgMonthlyATMTransferTransactions</a:t>
            </a:r>
            <a:r>
              <a:rPr lang="pt-BR" sz="1200" dirty="0">
                <a:solidFill>
                  <a:schemeClr val="tx1"/>
                </a:solidFill>
              </a:rPr>
              <a:t>: quantidade média mensal de transações do tipo transferências realizados por caixa eletrônico na agência</a:t>
            </a:r>
          </a:p>
          <a:p>
            <a:r>
              <a:rPr lang="pt-BR" sz="1200" b="1" dirty="0" err="1">
                <a:solidFill>
                  <a:schemeClr val="tx1"/>
                </a:solidFill>
              </a:rPr>
              <a:t>AvgMonthlyATMDepositTransactions</a:t>
            </a:r>
            <a:r>
              <a:rPr lang="pt-BR" sz="1200" dirty="0">
                <a:solidFill>
                  <a:schemeClr val="tx1"/>
                </a:solidFill>
              </a:rPr>
              <a:t>: quantidade média mensal de transações do tipo depósito bancário por caixa eletrônico realizados na agência</a:t>
            </a:r>
          </a:p>
          <a:p>
            <a:r>
              <a:rPr lang="pt-BR" sz="1200" b="1" dirty="0" err="1">
                <a:solidFill>
                  <a:schemeClr val="tx1"/>
                </a:solidFill>
              </a:rPr>
              <a:t>AvgMonthlyATMTransactions</a:t>
            </a:r>
            <a:r>
              <a:rPr lang="pt-BR" sz="1200" dirty="0">
                <a:solidFill>
                  <a:schemeClr val="tx1"/>
                </a:solidFill>
              </a:rPr>
              <a:t>: quantidade média mensal de transações realizadas por caixa eletrônico da agência</a:t>
            </a:r>
          </a:p>
          <a:p>
            <a:r>
              <a:rPr lang="pt-BR" sz="1200" b="1" dirty="0" err="1">
                <a:solidFill>
                  <a:schemeClr val="tx1"/>
                </a:solidFill>
              </a:rPr>
              <a:t>AvgMonthlyTellerPaymentsTransactions</a:t>
            </a:r>
            <a:r>
              <a:rPr lang="pt-BR" sz="1200" dirty="0">
                <a:solidFill>
                  <a:schemeClr val="tx1"/>
                </a:solidFill>
              </a:rPr>
              <a:t>: quantidade média mensal de transações do tipo pagamento realizados por caixa humano da agência</a:t>
            </a:r>
          </a:p>
          <a:p>
            <a:r>
              <a:rPr lang="pt-BR" sz="1200" b="1" dirty="0" err="1">
                <a:solidFill>
                  <a:schemeClr val="tx1"/>
                </a:solidFill>
              </a:rPr>
              <a:t>AvgMonthlyTellerWithdrawTransactions</a:t>
            </a:r>
            <a:r>
              <a:rPr lang="pt-BR" sz="1200" dirty="0">
                <a:solidFill>
                  <a:schemeClr val="tx1"/>
                </a:solidFill>
              </a:rPr>
              <a:t>: quantidade média mensal de transações do tipo retirada realizados por caixa humano da agência</a:t>
            </a:r>
          </a:p>
          <a:p>
            <a:r>
              <a:rPr lang="pt-BR" sz="1200" b="1" dirty="0" err="1">
                <a:solidFill>
                  <a:schemeClr val="tx1"/>
                </a:solidFill>
              </a:rPr>
              <a:t>AvgMonthlyTellerTransferTransactions</a:t>
            </a:r>
            <a:r>
              <a:rPr lang="pt-BR" sz="1200" dirty="0">
                <a:solidFill>
                  <a:schemeClr val="tx1"/>
                </a:solidFill>
              </a:rPr>
              <a:t>: quantidade média mensal de transações do tipo transferência realizadas por caixa humano da agência</a:t>
            </a:r>
          </a:p>
          <a:p>
            <a:r>
              <a:rPr lang="pt-BR" sz="1200" b="1" dirty="0" err="1">
                <a:solidFill>
                  <a:schemeClr val="tx1"/>
                </a:solidFill>
              </a:rPr>
              <a:t>AvgMonthlyTellerDepositTransactions</a:t>
            </a:r>
            <a:r>
              <a:rPr lang="pt-BR" sz="1200" dirty="0">
                <a:solidFill>
                  <a:schemeClr val="tx1"/>
                </a:solidFill>
              </a:rPr>
              <a:t>: quantidade média mensal de transações do tipo depósito bancário realizados por caixa humano da agência</a:t>
            </a:r>
          </a:p>
          <a:p>
            <a:r>
              <a:rPr lang="pt-BR" sz="1200" b="1" dirty="0" err="1">
                <a:solidFill>
                  <a:schemeClr val="tx1"/>
                </a:solidFill>
              </a:rPr>
              <a:t>AvgMonthlyTellerTransactions</a:t>
            </a:r>
            <a:r>
              <a:rPr lang="pt-BR" sz="1200" dirty="0">
                <a:solidFill>
                  <a:schemeClr val="tx1"/>
                </a:solidFill>
              </a:rPr>
              <a:t>: quantidade média mensal de transações totais realizadas por caixa humano da agência</a:t>
            </a:r>
          </a:p>
          <a:p>
            <a:r>
              <a:rPr lang="pt-BR" sz="1200" b="1" dirty="0" err="1">
                <a:solidFill>
                  <a:schemeClr val="tx1"/>
                </a:solidFill>
              </a:rPr>
              <a:t>AvgMonthlyManagerTransactions</a:t>
            </a:r>
            <a:r>
              <a:rPr lang="pt-BR" sz="1200" dirty="0">
                <a:solidFill>
                  <a:schemeClr val="tx1"/>
                </a:solidFill>
              </a:rPr>
              <a:t>: quantidade média mensal do total de transações realizadas por gerente (pessoa física ou jurídica) da agência</a:t>
            </a:r>
          </a:p>
          <a:p>
            <a:endParaRPr lang="pt-BR" sz="1200" dirty="0">
              <a:solidFill>
                <a:schemeClr val="tx1"/>
              </a:solidFill>
            </a:endParaRPr>
          </a:p>
        </p:txBody>
      </p:sp>
      <p:sp>
        <p:nvSpPr>
          <p:cNvPr id="7" name="Retângulo 6">
            <a:extLst>
              <a:ext uri="{FF2B5EF4-FFF2-40B4-BE49-F238E27FC236}">
                <a16:creationId xmlns:a16="http://schemas.microsoft.com/office/drawing/2014/main" id="{CFEDA1E7-B9EB-5CAA-EFEE-482EEA66CB1E}"/>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8" name="Retângulo 7">
            <a:extLst>
              <a:ext uri="{FF2B5EF4-FFF2-40B4-BE49-F238E27FC236}">
                <a16:creationId xmlns:a16="http://schemas.microsoft.com/office/drawing/2014/main" id="{20BDAD3C-D4BD-EFF4-BE33-85FD472853A0}"/>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11</a:t>
            </a:r>
          </a:p>
        </p:txBody>
      </p:sp>
    </p:spTree>
    <p:extLst>
      <p:ext uri="{BB962C8B-B14F-4D97-AF65-F5344CB8AC3E}">
        <p14:creationId xmlns:p14="http://schemas.microsoft.com/office/powerpoint/2010/main" val="7498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Tamanho (Size)</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Potencial de Negócios </a:t>
            </a:r>
          </a:p>
          <a:p>
            <a:pPr algn="ctr"/>
            <a:r>
              <a:rPr lang="pt-BR" dirty="0"/>
              <a:t>(Business </a:t>
            </a:r>
            <a:r>
              <a:rPr lang="pt-BR" dirty="0" err="1"/>
              <a:t>Potential</a:t>
            </a:r>
            <a:r>
              <a:rPr lang="pt-BR"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Crédito (</a:t>
            </a:r>
            <a:r>
              <a:rPr lang="pt-BR" dirty="0" err="1"/>
              <a:t>Credit</a:t>
            </a:r>
            <a:r>
              <a:rPr lang="pt-BR"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Investimentos </a:t>
            </a:r>
          </a:p>
          <a:p>
            <a:pPr algn="ctr"/>
            <a:r>
              <a:rPr lang="pt-BR" dirty="0"/>
              <a:t>(</a:t>
            </a:r>
            <a:r>
              <a:rPr lang="pt-BR" dirty="0" err="1"/>
              <a:t>Investiment</a:t>
            </a:r>
            <a:r>
              <a:rPr lang="pt-BR"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Saúde Financeira</a:t>
            </a:r>
          </a:p>
          <a:p>
            <a:pPr algn="ctr"/>
            <a:r>
              <a:rPr lang="pt-BR"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Volume de Transações</a:t>
            </a:r>
          </a:p>
          <a:p>
            <a:pPr algn="ctr"/>
            <a:r>
              <a:rPr lang="pt-BR" dirty="0"/>
              <a:t>(</a:t>
            </a:r>
            <a:r>
              <a:rPr lang="pt-BR" dirty="0" err="1"/>
              <a:t>Transaction</a:t>
            </a:r>
            <a:r>
              <a:rPr lang="pt-BR"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Valor Médio de Transações</a:t>
            </a:r>
          </a:p>
          <a:p>
            <a:pPr algn="ctr"/>
            <a:r>
              <a:rPr lang="pt-BR" sz="2400" dirty="0"/>
              <a:t>(</a:t>
            </a:r>
            <a:r>
              <a:rPr lang="pt-BR" sz="2400" dirty="0" err="1"/>
              <a:t>Transaction</a:t>
            </a:r>
            <a:r>
              <a:rPr lang="pt-BR" sz="2400" dirty="0"/>
              <a:t> </a:t>
            </a:r>
            <a:r>
              <a:rPr lang="pt-BR" sz="2400" dirty="0" err="1"/>
              <a:t>Value</a:t>
            </a:r>
            <a:r>
              <a:rPr lang="pt-BR" sz="2400" dirty="0"/>
              <a:t>)</a:t>
            </a:r>
          </a:p>
        </p:txBody>
      </p:sp>
      <p:sp>
        <p:nvSpPr>
          <p:cNvPr id="6" name="Retângulo 5">
            <a:extLst>
              <a:ext uri="{FF2B5EF4-FFF2-40B4-BE49-F238E27FC236}">
                <a16:creationId xmlns:a16="http://schemas.microsoft.com/office/drawing/2014/main" id="{984FB966-42C8-F2CB-2782-E759DCF7A889}"/>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err="1">
                <a:solidFill>
                  <a:schemeClr val="tx1"/>
                </a:solidFill>
              </a:rPr>
              <a:t>AvgMonthlySavingsAccountDeposit</a:t>
            </a:r>
            <a:r>
              <a:rPr lang="pt-BR" sz="1600" dirty="0">
                <a:solidFill>
                  <a:schemeClr val="tx1"/>
                </a:solidFill>
              </a:rPr>
              <a:t>: valor médio mensal de valores depositados por conta poupança pessoa física da agência</a:t>
            </a:r>
          </a:p>
          <a:p>
            <a:endParaRPr lang="pt-BR" sz="1600" dirty="0">
              <a:solidFill>
                <a:schemeClr val="tx1"/>
              </a:solidFill>
            </a:endParaRPr>
          </a:p>
          <a:p>
            <a:r>
              <a:rPr lang="pt-BR" sz="1600" b="1" dirty="0" err="1">
                <a:solidFill>
                  <a:schemeClr val="tx1"/>
                </a:solidFill>
              </a:rPr>
              <a:t>AvgMonthlyPersonalLoanAmount</a:t>
            </a:r>
            <a:r>
              <a:rPr lang="pt-BR" sz="1600" dirty="0">
                <a:solidFill>
                  <a:schemeClr val="tx1"/>
                </a:solidFill>
              </a:rPr>
              <a:t>: valor médio mensal de valores de empréstimo mensal tomados por conta corrente pessoa física da agência</a:t>
            </a:r>
          </a:p>
          <a:p>
            <a:endParaRPr lang="pt-BR" sz="1600" dirty="0">
              <a:solidFill>
                <a:schemeClr val="tx1"/>
              </a:solidFill>
            </a:endParaRPr>
          </a:p>
          <a:p>
            <a:r>
              <a:rPr lang="pt-BR" sz="1600" b="1" dirty="0" err="1">
                <a:solidFill>
                  <a:schemeClr val="tx1"/>
                </a:solidFill>
              </a:rPr>
              <a:t>AvgMonthlyBusinessLoanAmount</a:t>
            </a:r>
            <a:r>
              <a:rPr lang="pt-BR" sz="1600" dirty="0">
                <a:solidFill>
                  <a:schemeClr val="tx1"/>
                </a:solidFill>
              </a:rPr>
              <a:t>: valor médio mensal de valores de empréstimos mensal tomados por conta corrente pessoa jurídica da agência</a:t>
            </a:r>
          </a:p>
          <a:p>
            <a:endParaRPr lang="pt-BR" sz="1600" dirty="0">
              <a:solidFill>
                <a:schemeClr val="tx1"/>
              </a:solidFill>
            </a:endParaRPr>
          </a:p>
          <a:p>
            <a:r>
              <a:rPr lang="pt-BR" sz="1600" b="1" dirty="0" err="1">
                <a:solidFill>
                  <a:schemeClr val="tx1"/>
                </a:solidFill>
              </a:rPr>
              <a:t>AvgMonthlyPersonalInvestmentsAmount</a:t>
            </a:r>
            <a:r>
              <a:rPr lang="pt-BR" sz="1600" dirty="0">
                <a:solidFill>
                  <a:schemeClr val="tx1"/>
                </a:solidFill>
              </a:rPr>
              <a:t>: valor médio mensal de volume aplicado em investimentos por conta corrente pessoa física da agência</a:t>
            </a:r>
          </a:p>
          <a:p>
            <a:endParaRPr lang="pt-BR" sz="1600" dirty="0">
              <a:solidFill>
                <a:schemeClr val="tx1"/>
              </a:solidFill>
            </a:endParaRPr>
          </a:p>
          <a:p>
            <a:r>
              <a:rPr lang="pt-BR" sz="1600" b="1" dirty="0" err="1">
                <a:solidFill>
                  <a:schemeClr val="tx1"/>
                </a:solidFill>
              </a:rPr>
              <a:t>AvgMonthlyBusinessInvestmentsAmount</a:t>
            </a:r>
            <a:r>
              <a:rPr lang="pt-BR" sz="1600" dirty="0">
                <a:solidFill>
                  <a:schemeClr val="tx1"/>
                </a:solidFill>
              </a:rPr>
              <a:t>: valor médio mensal de volume aplicado em investimentos por conta corrente pessoa jurídica da agência</a:t>
            </a:r>
          </a:p>
          <a:p>
            <a:endParaRPr lang="pt-BR" sz="1600" dirty="0">
              <a:solidFill>
                <a:schemeClr val="tx1"/>
              </a:solidFill>
            </a:endParaRPr>
          </a:p>
        </p:txBody>
      </p:sp>
      <p:sp>
        <p:nvSpPr>
          <p:cNvPr id="7" name="Retângulo 6">
            <a:extLst>
              <a:ext uri="{FF2B5EF4-FFF2-40B4-BE49-F238E27FC236}">
                <a16:creationId xmlns:a16="http://schemas.microsoft.com/office/drawing/2014/main" id="{BE14DEAC-57C3-8F0A-7A10-FFF0BF839919}"/>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8" name="Retângulo 7">
            <a:extLst>
              <a:ext uri="{FF2B5EF4-FFF2-40B4-BE49-F238E27FC236}">
                <a16:creationId xmlns:a16="http://schemas.microsoft.com/office/drawing/2014/main" id="{C948A482-9AF4-8082-57CF-ABA2DD003900}"/>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12</a:t>
            </a:r>
          </a:p>
        </p:txBody>
      </p:sp>
    </p:spTree>
    <p:extLst>
      <p:ext uri="{BB962C8B-B14F-4D97-AF65-F5344CB8AC3E}">
        <p14:creationId xmlns:p14="http://schemas.microsoft.com/office/powerpoint/2010/main" val="293596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 (1/3)</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3DC14AAA-A588-4C61-FE2C-F9995A72E228}"/>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13</a:t>
            </a:r>
          </a:p>
        </p:txBody>
      </p:sp>
      <p:pic>
        <p:nvPicPr>
          <p:cNvPr id="11" name="Imagem 10">
            <a:extLst>
              <a:ext uri="{FF2B5EF4-FFF2-40B4-BE49-F238E27FC236}">
                <a16:creationId xmlns:a16="http://schemas.microsoft.com/office/drawing/2014/main" id="{0CAF2672-C360-C1E7-90C5-C8BFE2B41C3C}"/>
              </a:ext>
            </a:extLst>
          </p:cNvPr>
          <p:cNvPicPr>
            <a:picLocks noChangeAspect="1"/>
          </p:cNvPicPr>
          <p:nvPr/>
        </p:nvPicPr>
        <p:blipFill>
          <a:blip r:embed="rId2"/>
          <a:stretch>
            <a:fillRect/>
          </a:stretch>
        </p:blipFill>
        <p:spPr>
          <a:xfrm>
            <a:off x="190500" y="1294402"/>
            <a:ext cx="11764433" cy="4119477"/>
          </a:xfrm>
          <a:prstGeom prst="rect">
            <a:avLst/>
          </a:prstGeom>
        </p:spPr>
      </p:pic>
    </p:spTree>
    <p:extLst>
      <p:ext uri="{BB962C8B-B14F-4D97-AF65-F5344CB8AC3E}">
        <p14:creationId xmlns:p14="http://schemas.microsoft.com/office/powerpoint/2010/main" val="336854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 (2/3)</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EF4491A6-5810-42C4-EF20-DAFB85F485E6}"/>
              </a:ext>
            </a:extLst>
          </p:cNvPr>
          <p:cNvPicPr>
            <a:picLocks noChangeAspect="1"/>
          </p:cNvPicPr>
          <p:nvPr/>
        </p:nvPicPr>
        <p:blipFill>
          <a:blip r:embed="rId2"/>
          <a:stretch>
            <a:fillRect/>
          </a:stretch>
        </p:blipFill>
        <p:spPr>
          <a:xfrm>
            <a:off x="88319" y="1172596"/>
            <a:ext cx="11917414" cy="4411172"/>
          </a:xfrm>
          <a:prstGeom prst="rect">
            <a:avLst/>
          </a:prstGeom>
        </p:spPr>
      </p:pic>
      <p:sp>
        <p:nvSpPr>
          <p:cNvPr id="6" name="Retângulo 5">
            <a:extLst>
              <a:ext uri="{FF2B5EF4-FFF2-40B4-BE49-F238E27FC236}">
                <a16:creationId xmlns:a16="http://schemas.microsoft.com/office/drawing/2014/main" id="{2C6892BC-3EAA-6393-8FDA-B0C2CC17F1C7}"/>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14</a:t>
            </a:r>
          </a:p>
        </p:txBody>
      </p:sp>
    </p:spTree>
    <p:extLst>
      <p:ext uri="{BB962C8B-B14F-4D97-AF65-F5344CB8AC3E}">
        <p14:creationId xmlns:p14="http://schemas.microsoft.com/office/powerpoint/2010/main" val="167881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 (3/3)</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5B5854EA-8064-B470-6880-EB37D2C574D9}"/>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15</a:t>
            </a:r>
          </a:p>
        </p:txBody>
      </p:sp>
      <p:pic>
        <p:nvPicPr>
          <p:cNvPr id="6" name="Imagem 5">
            <a:extLst>
              <a:ext uri="{FF2B5EF4-FFF2-40B4-BE49-F238E27FC236}">
                <a16:creationId xmlns:a16="http://schemas.microsoft.com/office/drawing/2014/main" id="{28908AF3-A217-E181-EB27-2417602C5402}"/>
              </a:ext>
            </a:extLst>
          </p:cNvPr>
          <p:cNvPicPr>
            <a:picLocks noChangeAspect="1"/>
          </p:cNvPicPr>
          <p:nvPr/>
        </p:nvPicPr>
        <p:blipFill>
          <a:blip r:embed="rId2"/>
          <a:stretch>
            <a:fillRect/>
          </a:stretch>
        </p:blipFill>
        <p:spPr>
          <a:xfrm>
            <a:off x="442383" y="872858"/>
            <a:ext cx="11307233" cy="5112284"/>
          </a:xfrm>
          <a:prstGeom prst="rect">
            <a:avLst/>
          </a:prstGeom>
        </p:spPr>
      </p:pic>
    </p:spTree>
    <p:extLst>
      <p:ext uri="{BB962C8B-B14F-4D97-AF65-F5344CB8AC3E}">
        <p14:creationId xmlns:p14="http://schemas.microsoft.com/office/powerpoint/2010/main" val="335762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Dispersão Média</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DD436014-F95B-EB1C-BB07-079C5EEBA4AD}"/>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16</a:t>
            </a:r>
          </a:p>
        </p:txBody>
      </p:sp>
      <p:sp>
        <p:nvSpPr>
          <p:cNvPr id="9" name="CaixaDeTexto 8">
            <a:extLst>
              <a:ext uri="{FF2B5EF4-FFF2-40B4-BE49-F238E27FC236}">
                <a16:creationId xmlns:a16="http://schemas.microsoft.com/office/drawing/2014/main" id="{D5E11A0B-0CE8-95E2-FA0F-16913EE9F2FA}"/>
              </a:ext>
            </a:extLst>
          </p:cNvPr>
          <p:cNvSpPr txBox="1"/>
          <p:nvPr/>
        </p:nvSpPr>
        <p:spPr>
          <a:xfrm>
            <a:off x="325967" y="5122199"/>
            <a:ext cx="8809567" cy="1477328"/>
          </a:xfrm>
          <a:prstGeom prst="rect">
            <a:avLst/>
          </a:prstGeom>
          <a:noFill/>
        </p:spPr>
        <p:txBody>
          <a:bodyPr wrap="square" rtlCol="0">
            <a:spAutoFit/>
          </a:bodyPr>
          <a:lstStyle/>
          <a:p>
            <a:pPr marL="285750" indent="-285750">
              <a:buFont typeface="Arial" panose="020B0604020202020204" pitchFamily="34" charset="0"/>
              <a:buChar char="•"/>
            </a:pPr>
            <a:r>
              <a:rPr lang="pt-BR" dirty="0"/>
              <a:t>Agrupamento de variáveis com menor dispersão: </a:t>
            </a:r>
            <a:r>
              <a:rPr lang="pt-BR" dirty="0" err="1"/>
              <a:t>Credit</a:t>
            </a:r>
            <a:r>
              <a:rPr lang="pt-BR" dirty="0"/>
              <a:t> e </a:t>
            </a:r>
            <a:r>
              <a:rPr lang="pt-BR" dirty="0" err="1"/>
              <a:t>Transaction</a:t>
            </a:r>
            <a:r>
              <a:rPr lang="pt-BR" dirty="0"/>
              <a:t> </a:t>
            </a:r>
            <a:r>
              <a:rPr lang="pt-BR" dirty="0" err="1"/>
              <a:t>Value</a:t>
            </a:r>
            <a:r>
              <a:rPr lang="pt-BR" dirty="0"/>
              <a:t>.</a:t>
            </a:r>
          </a:p>
          <a:p>
            <a:pPr marL="285750" indent="-285750">
              <a:buFont typeface="Arial" panose="020B0604020202020204" pitchFamily="34" charset="0"/>
              <a:buChar char="•"/>
            </a:pPr>
            <a:r>
              <a:rPr lang="pt-BR" dirty="0"/>
              <a:t>Agrupamento de variáveis com maior dispersão: Financial Health e Business </a:t>
            </a:r>
            <a:r>
              <a:rPr lang="pt-BR" dirty="0" err="1"/>
              <a:t>Potential</a:t>
            </a:r>
            <a:r>
              <a:rPr lang="pt-BR" dirty="0"/>
              <a:t>.</a:t>
            </a:r>
          </a:p>
          <a:p>
            <a:pPr marL="285750" indent="-285750">
              <a:buFont typeface="Arial" panose="020B0604020202020204" pitchFamily="34" charset="0"/>
              <a:buChar char="•"/>
            </a:pPr>
            <a:r>
              <a:rPr lang="pt-BR" dirty="0"/>
              <a:t>Agrupamento de variáveis com dispersão mediana: Size e </a:t>
            </a:r>
            <a:r>
              <a:rPr lang="pt-BR" dirty="0" err="1"/>
              <a:t>Transaction</a:t>
            </a:r>
            <a:r>
              <a:rPr lang="pt-BR" dirty="0"/>
              <a:t> Volume.</a:t>
            </a:r>
          </a:p>
          <a:p>
            <a:pPr marL="285750" indent="-285750">
              <a:buFont typeface="Arial" panose="020B0604020202020204" pitchFamily="34" charset="0"/>
              <a:buChar char="•"/>
            </a:pPr>
            <a:r>
              <a:rPr lang="pt-BR" dirty="0"/>
              <a:t>Cluster com menor dispersão média: Cluster 1.</a:t>
            </a:r>
          </a:p>
          <a:p>
            <a:pPr marL="285750" indent="-285750">
              <a:buFont typeface="Arial" panose="020B0604020202020204" pitchFamily="34" charset="0"/>
              <a:buChar char="•"/>
            </a:pPr>
            <a:r>
              <a:rPr lang="pt-BR" dirty="0"/>
              <a:t>Cluster com maior dispersão média: Cluster 5.</a:t>
            </a:r>
          </a:p>
        </p:txBody>
      </p:sp>
      <p:pic>
        <p:nvPicPr>
          <p:cNvPr id="11" name="Imagem 10">
            <a:extLst>
              <a:ext uri="{FF2B5EF4-FFF2-40B4-BE49-F238E27FC236}">
                <a16:creationId xmlns:a16="http://schemas.microsoft.com/office/drawing/2014/main" id="{8C5D765D-8682-CCC1-A635-19B982B10D63}"/>
              </a:ext>
            </a:extLst>
          </p:cNvPr>
          <p:cNvPicPr>
            <a:picLocks noChangeAspect="1"/>
          </p:cNvPicPr>
          <p:nvPr/>
        </p:nvPicPr>
        <p:blipFill>
          <a:blip r:embed="rId2"/>
          <a:stretch>
            <a:fillRect/>
          </a:stretch>
        </p:blipFill>
        <p:spPr>
          <a:xfrm>
            <a:off x="283639" y="846654"/>
            <a:ext cx="11518894" cy="4269195"/>
          </a:xfrm>
          <a:prstGeom prst="rect">
            <a:avLst/>
          </a:prstGeom>
        </p:spPr>
      </p:pic>
    </p:spTree>
    <p:extLst>
      <p:ext uri="{BB962C8B-B14F-4D97-AF65-F5344CB8AC3E}">
        <p14:creationId xmlns:p14="http://schemas.microsoft.com/office/powerpoint/2010/main" val="420841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Valores Normalizados (z-score)</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70A93C57-7C6C-AF4E-A676-20446D51C3A9}"/>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17</a:t>
            </a:r>
          </a:p>
        </p:txBody>
      </p:sp>
      <p:pic>
        <p:nvPicPr>
          <p:cNvPr id="15" name="Imagem 14">
            <a:extLst>
              <a:ext uri="{FF2B5EF4-FFF2-40B4-BE49-F238E27FC236}">
                <a16:creationId xmlns:a16="http://schemas.microsoft.com/office/drawing/2014/main" id="{C205CA0C-3849-19A6-35DB-8A306ACCF76D}"/>
              </a:ext>
            </a:extLst>
          </p:cNvPr>
          <p:cNvPicPr>
            <a:picLocks noChangeAspect="1"/>
          </p:cNvPicPr>
          <p:nvPr/>
        </p:nvPicPr>
        <p:blipFill>
          <a:blip r:embed="rId2"/>
          <a:stretch>
            <a:fillRect/>
          </a:stretch>
        </p:blipFill>
        <p:spPr>
          <a:xfrm>
            <a:off x="131232" y="934510"/>
            <a:ext cx="11971867" cy="2551997"/>
          </a:xfrm>
          <a:prstGeom prst="rect">
            <a:avLst/>
          </a:prstGeom>
        </p:spPr>
      </p:pic>
      <mc:AlternateContent xmlns:mc="http://schemas.openxmlformats.org/markup-compatibility/2006">
        <mc:Choice xmlns:a14="http://schemas.microsoft.com/office/drawing/2010/main" Requires="a14">
          <p:sp>
            <p:nvSpPr>
              <p:cNvPr id="25" name="CaixaDeTexto 24">
                <a:extLst>
                  <a:ext uri="{FF2B5EF4-FFF2-40B4-BE49-F238E27FC236}">
                    <a16:creationId xmlns:a16="http://schemas.microsoft.com/office/drawing/2014/main" id="{87C929AC-3027-704D-6F37-FE1C58B2F543}"/>
                  </a:ext>
                </a:extLst>
              </p:cNvPr>
              <p:cNvSpPr txBox="1"/>
              <p:nvPr/>
            </p:nvSpPr>
            <p:spPr>
              <a:xfrm>
                <a:off x="4410415" y="4393189"/>
                <a:ext cx="2390719" cy="55835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𝑧</m:t>
                      </m:r>
                      <m:r>
                        <a:rPr lang="pt-BR" b="0" i="1" smtClean="0">
                          <a:latin typeface="Cambria Math" panose="02040503050406030204" pitchFamily="18" charset="0"/>
                        </a:rPr>
                        <m:t>= </m:t>
                      </m:r>
                      <m:f>
                        <m:fPr>
                          <m:ctrlPr>
                            <a:rPr lang="pt-BR" b="0" i="1" smtClean="0">
                              <a:latin typeface="Cambria Math" panose="02040503050406030204" pitchFamily="18" charset="0"/>
                            </a:rPr>
                          </m:ctrlPr>
                        </m:fPr>
                        <m:num>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𝑥</m:t>
                              </m:r>
                            </m:e>
                          </m:acc>
                        </m:num>
                        <m:den>
                          <m:sSub>
                            <m:sSubPr>
                              <m:ctrlPr>
                                <a:rPr lang="pt-BR" b="0" i="1" smtClean="0">
                                  <a:latin typeface="Cambria Math" panose="02040503050406030204" pitchFamily="18" charset="0"/>
                                </a:rPr>
                              </m:ctrlPr>
                            </m:sSubPr>
                            <m:e>
                              <m:r>
                                <a:rPr lang="pt-BR" i="1">
                                  <a:latin typeface="Cambria Math" panose="02040503050406030204" pitchFamily="18" charset="0"/>
                                </a:rPr>
                                <m:t>𝜎</m:t>
                              </m:r>
                            </m:e>
                            <m:sub>
                              <m:r>
                                <a:rPr lang="pt-BR" b="0" i="1" smtClean="0">
                                  <a:latin typeface="Cambria Math" panose="02040503050406030204" pitchFamily="18" charset="0"/>
                                </a:rPr>
                                <m:t>𝑥</m:t>
                              </m:r>
                            </m:sub>
                          </m:sSub>
                        </m:den>
                      </m:f>
                    </m:oMath>
                  </m:oMathPara>
                </a14:m>
                <a:endParaRPr lang="pt-BR" dirty="0"/>
              </a:p>
            </p:txBody>
          </p:sp>
        </mc:Choice>
        <mc:Fallback>
          <p:sp>
            <p:nvSpPr>
              <p:cNvPr id="25" name="CaixaDeTexto 24">
                <a:extLst>
                  <a:ext uri="{FF2B5EF4-FFF2-40B4-BE49-F238E27FC236}">
                    <a16:creationId xmlns:a16="http://schemas.microsoft.com/office/drawing/2014/main" id="{87C929AC-3027-704D-6F37-FE1C58B2F543}"/>
                  </a:ext>
                </a:extLst>
              </p:cNvPr>
              <p:cNvSpPr txBox="1">
                <a:spLocks noRot="1" noChangeAspect="1" noMove="1" noResize="1" noEditPoints="1" noAdjustHandles="1" noChangeArrowheads="1" noChangeShapeType="1" noTextEdit="1"/>
              </p:cNvSpPr>
              <p:nvPr/>
            </p:nvSpPr>
            <p:spPr>
              <a:xfrm>
                <a:off x="4410415" y="4393189"/>
                <a:ext cx="2390719" cy="558358"/>
              </a:xfrm>
              <a:prstGeom prst="rect">
                <a:avLst/>
              </a:prstGeom>
              <a:blipFill>
                <a:blip r:embed="rId3"/>
                <a:stretch>
                  <a:fillRect/>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678352E8-3D99-977F-ED60-AB78A3BDA3DC}"/>
              </a:ext>
            </a:extLst>
          </p:cNvPr>
          <p:cNvSpPr txBox="1"/>
          <p:nvPr/>
        </p:nvSpPr>
        <p:spPr>
          <a:xfrm>
            <a:off x="10028158" y="4383711"/>
            <a:ext cx="585417" cy="523220"/>
          </a:xfrm>
          <a:prstGeom prst="rect">
            <a:avLst/>
          </a:prstGeom>
          <a:noFill/>
        </p:spPr>
        <p:txBody>
          <a:bodyPr wrap="none" rtlCol="0">
            <a:spAutoFit/>
          </a:bodyPr>
          <a:lstStyle/>
          <a:p>
            <a:r>
              <a:rPr lang="pt-BR" sz="2800" dirty="0"/>
              <a:t>(4)</a:t>
            </a:r>
          </a:p>
        </p:txBody>
      </p:sp>
      <p:sp>
        <p:nvSpPr>
          <p:cNvPr id="27" name="CaixaDeTexto 26">
            <a:extLst>
              <a:ext uri="{FF2B5EF4-FFF2-40B4-BE49-F238E27FC236}">
                <a16:creationId xmlns:a16="http://schemas.microsoft.com/office/drawing/2014/main" id="{6569BCFD-1B00-377D-8F77-F111674421B9}"/>
              </a:ext>
            </a:extLst>
          </p:cNvPr>
          <p:cNvSpPr txBox="1"/>
          <p:nvPr/>
        </p:nvSpPr>
        <p:spPr>
          <a:xfrm>
            <a:off x="207433" y="3616683"/>
            <a:ext cx="10875434" cy="646331"/>
          </a:xfrm>
          <a:prstGeom prst="rect">
            <a:avLst/>
          </a:prstGeom>
          <a:noFill/>
        </p:spPr>
        <p:txBody>
          <a:bodyPr wrap="square" rtlCol="0">
            <a:spAutoFit/>
          </a:bodyPr>
          <a:lstStyle/>
          <a:p>
            <a:pPr marL="285750" indent="-285750">
              <a:buFont typeface="Arial" panose="020B0604020202020204" pitchFamily="34" charset="0"/>
              <a:buChar char="•"/>
            </a:pPr>
            <a:r>
              <a:rPr lang="pt-BR" dirty="0"/>
              <a:t>Valores médios de agrupamento de variáveis por cluster</a:t>
            </a:r>
          </a:p>
          <a:p>
            <a:pPr marL="285750" indent="-285750">
              <a:buFont typeface="Arial" panose="020B0604020202020204" pitchFamily="34" charset="0"/>
              <a:buChar char="•"/>
            </a:pPr>
            <a:r>
              <a:rPr lang="pt-BR" dirty="0"/>
              <a:t>Normalização dos valores médios através do z-score (utilizando média e desvio médio por agrupamento)</a:t>
            </a:r>
          </a:p>
        </p:txBody>
      </p:sp>
      <mc:AlternateContent xmlns:mc="http://schemas.openxmlformats.org/markup-compatibility/2006">
        <mc:Choice xmlns:a14="http://schemas.microsoft.com/office/drawing/2010/main" Requires="a14">
          <p:sp>
            <p:nvSpPr>
              <p:cNvPr id="28" name="CaixaDeTexto 27">
                <a:extLst>
                  <a:ext uri="{FF2B5EF4-FFF2-40B4-BE49-F238E27FC236}">
                    <a16:creationId xmlns:a16="http://schemas.microsoft.com/office/drawing/2014/main" id="{07E1FB20-97FB-E1A7-8642-ED07B7E45BB0}"/>
                  </a:ext>
                </a:extLst>
              </p:cNvPr>
              <p:cNvSpPr txBox="1"/>
              <p:nvPr/>
            </p:nvSpPr>
            <p:spPr>
              <a:xfrm>
                <a:off x="207433" y="5142405"/>
                <a:ext cx="11192934" cy="646331"/>
              </a:xfrm>
              <a:prstGeom prst="rect">
                <a:avLst/>
              </a:prstGeom>
              <a:noFill/>
            </p:spPr>
            <p:txBody>
              <a:bodyPr wrap="square" rtlCol="0">
                <a:spAutoFit/>
              </a:bodyPr>
              <a:lstStyle/>
              <a:p>
                <a:pPr marL="285750" indent="-285750">
                  <a:buFont typeface="Arial" panose="020B0604020202020204" pitchFamily="34" charset="0"/>
                  <a:buChar char="•"/>
                </a:pPr>
                <a:r>
                  <a:rPr lang="pt-BR" dirty="0"/>
                  <a:t>Sendo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𝑥</m:t>
                        </m:r>
                      </m:e>
                    </m:acc>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𝜎</m:t>
                        </m:r>
                      </m:e>
                      <m:sub>
                        <m:r>
                          <a:rPr lang="pt-BR" i="1">
                            <a:latin typeface="Cambria Math" panose="02040503050406030204" pitchFamily="18" charset="0"/>
                          </a:rPr>
                          <m:t>𝑥</m:t>
                        </m:r>
                      </m:sub>
                    </m:sSub>
                  </m:oMath>
                </a14:m>
                <a:r>
                  <a:rPr lang="pt-BR" dirty="0"/>
                  <a:t> respectivamente o valor médio, e o desvio padrão médio dos valores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por cluster.</a:t>
                </a:r>
              </a:p>
              <a:p>
                <a:pPr marL="285750" indent="-285750">
                  <a:buFont typeface="Arial" panose="020B0604020202020204" pitchFamily="34" charset="0"/>
                  <a:buChar char="•"/>
                </a:pPr>
                <a:r>
                  <a:rPr lang="pt-BR" dirty="0"/>
                  <a:t>Valores normalizados pelo z-score agora podem ser comparados entre clusters, e entre agrupamentos de variáveis</a:t>
                </a:r>
              </a:p>
            </p:txBody>
          </p:sp>
        </mc:Choice>
        <mc:Fallback>
          <p:sp>
            <p:nvSpPr>
              <p:cNvPr id="28" name="CaixaDeTexto 27">
                <a:extLst>
                  <a:ext uri="{FF2B5EF4-FFF2-40B4-BE49-F238E27FC236}">
                    <a16:creationId xmlns:a16="http://schemas.microsoft.com/office/drawing/2014/main" id="{07E1FB20-97FB-E1A7-8642-ED07B7E45BB0}"/>
                  </a:ext>
                </a:extLst>
              </p:cNvPr>
              <p:cNvSpPr txBox="1">
                <a:spLocks noRot="1" noChangeAspect="1" noMove="1" noResize="1" noEditPoints="1" noAdjustHandles="1" noChangeArrowheads="1" noChangeShapeType="1" noTextEdit="1"/>
              </p:cNvSpPr>
              <p:nvPr/>
            </p:nvSpPr>
            <p:spPr>
              <a:xfrm>
                <a:off x="207433" y="5142405"/>
                <a:ext cx="11192934" cy="646331"/>
              </a:xfrm>
              <a:prstGeom prst="rect">
                <a:avLst/>
              </a:prstGeom>
              <a:blipFill>
                <a:blip r:embed="rId4"/>
                <a:stretch>
                  <a:fillRect l="-327" t="-5660" b="-14151"/>
                </a:stretch>
              </a:blipFill>
            </p:spPr>
            <p:txBody>
              <a:bodyPr/>
              <a:lstStyle/>
              <a:p>
                <a:r>
                  <a:rPr lang="pt-BR">
                    <a:noFill/>
                  </a:rPr>
                  <a:t> </a:t>
                </a:r>
              </a:p>
            </p:txBody>
          </p:sp>
        </mc:Fallback>
      </mc:AlternateContent>
    </p:spTree>
    <p:extLst>
      <p:ext uri="{BB962C8B-B14F-4D97-AF65-F5344CB8AC3E}">
        <p14:creationId xmlns:p14="http://schemas.microsoft.com/office/powerpoint/2010/main" val="115281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Valores Normalizados (z-score)</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416F0401-87D1-6AFA-EA7C-83AFE7B968BB}"/>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18</a:t>
            </a:r>
          </a:p>
        </p:txBody>
      </p:sp>
      <p:pic>
        <p:nvPicPr>
          <p:cNvPr id="13" name="Imagem 12">
            <a:extLst>
              <a:ext uri="{FF2B5EF4-FFF2-40B4-BE49-F238E27FC236}">
                <a16:creationId xmlns:a16="http://schemas.microsoft.com/office/drawing/2014/main" id="{36A88CD9-DDB0-0436-0E12-BC233C3F4D1F}"/>
              </a:ext>
            </a:extLst>
          </p:cNvPr>
          <p:cNvPicPr>
            <a:picLocks noChangeAspect="1"/>
          </p:cNvPicPr>
          <p:nvPr/>
        </p:nvPicPr>
        <p:blipFill>
          <a:blip r:embed="rId2"/>
          <a:stretch>
            <a:fillRect/>
          </a:stretch>
        </p:blipFill>
        <p:spPr>
          <a:xfrm>
            <a:off x="131232" y="934510"/>
            <a:ext cx="11971867" cy="2551997"/>
          </a:xfrm>
          <a:prstGeom prst="rect">
            <a:avLst/>
          </a:prstGeom>
        </p:spPr>
      </p:pic>
      <p:pic>
        <p:nvPicPr>
          <p:cNvPr id="14" name="Imagem 13">
            <a:extLst>
              <a:ext uri="{FF2B5EF4-FFF2-40B4-BE49-F238E27FC236}">
                <a16:creationId xmlns:a16="http://schemas.microsoft.com/office/drawing/2014/main" id="{E0732B0B-E17D-56ED-9796-1A2543384F28}"/>
              </a:ext>
            </a:extLst>
          </p:cNvPr>
          <p:cNvPicPr>
            <a:picLocks noChangeAspect="1"/>
          </p:cNvPicPr>
          <p:nvPr/>
        </p:nvPicPr>
        <p:blipFill>
          <a:blip r:embed="rId3"/>
          <a:stretch>
            <a:fillRect/>
          </a:stretch>
        </p:blipFill>
        <p:spPr>
          <a:xfrm>
            <a:off x="131232" y="3486507"/>
            <a:ext cx="8939812" cy="2982026"/>
          </a:xfrm>
          <a:prstGeom prst="rect">
            <a:avLst/>
          </a:prstGeom>
        </p:spPr>
      </p:pic>
    </p:spTree>
    <p:extLst>
      <p:ext uri="{BB962C8B-B14F-4D97-AF65-F5344CB8AC3E}">
        <p14:creationId xmlns:p14="http://schemas.microsoft.com/office/powerpoint/2010/main" val="247576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4451350" y="187326"/>
            <a:ext cx="3289300" cy="617008"/>
          </a:xfrm>
        </p:spPr>
        <p:txBody>
          <a:bodyPr>
            <a:normAutofit/>
          </a:bodyPr>
          <a:lstStyle/>
          <a:p>
            <a:pPr algn="ctr"/>
            <a:r>
              <a:rPr lang="pt-BR" sz="3600" dirty="0">
                <a:latin typeface="+mn-lt"/>
              </a:rPr>
              <a:t>Introdução</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97EADEAD-C1FB-3F4A-4F5B-24DA8FD42E19}"/>
              </a:ext>
            </a:extLst>
          </p:cNvPr>
          <p:cNvSpPr txBox="1"/>
          <p:nvPr/>
        </p:nvSpPr>
        <p:spPr>
          <a:xfrm>
            <a:off x="711200" y="1375833"/>
            <a:ext cx="10676467" cy="4154984"/>
          </a:xfrm>
          <a:prstGeom prst="rect">
            <a:avLst/>
          </a:prstGeom>
          <a:noFill/>
        </p:spPr>
        <p:txBody>
          <a:bodyPr wrap="square" rtlCol="0">
            <a:spAutoFit/>
          </a:bodyPr>
          <a:lstStyle/>
          <a:p>
            <a:pPr marL="285750" indent="-285750">
              <a:buFont typeface="Arial" panose="020B0604020202020204" pitchFamily="34" charset="0"/>
              <a:buChar char="•"/>
            </a:pPr>
            <a:r>
              <a:rPr lang="pt-BR" sz="2400" dirty="0"/>
              <a:t>Aplicação do algoritmo K-Means no mercado bancário.</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Grande dimensionalidade no mercado de banco de varejos.</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Milhares de agências bancárias na rede.</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Incapacidade de lidar com a alta dimensionalidade.</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Aglomeração de agências em grupos comparáveis.</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Estratégias gerais entre grupos de agências comparáveis.</a:t>
            </a:r>
          </a:p>
        </p:txBody>
      </p:sp>
      <p:sp>
        <p:nvSpPr>
          <p:cNvPr id="6" name="Retângulo 5">
            <a:extLst>
              <a:ext uri="{FF2B5EF4-FFF2-40B4-BE49-F238E27FC236}">
                <a16:creationId xmlns:a16="http://schemas.microsoft.com/office/drawing/2014/main" id="{520C7720-AD84-F782-D5B4-5507F8127B41}"/>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01</a:t>
            </a:r>
          </a:p>
        </p:txBody>
      </p:sp>
    </p:spTree>
    <p:extLst>
      <p:ext uri="{BB962C8B-B14F-4D97-AF65-F5344CB8AC3E}">
        <p14:creationId xmlns:p14="http://schemas.microsoft.com/office/powerpoint/2010/main" val="207114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Valores Normalizados (z-score)</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04953404-0964-041B-2C1F-3DEF7B755B46}"/>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19</a:t>
            </a:r>
          </a:p>
        </p:txBody>
      </p:sp>
      <p:sp>
        <p:nvSpPr>
          <p:cNvPr id="4" name="CaixaDeTexto 3">
            <a:extLst>
              <a:ext uri="{FF2B5EF4-FFF2-40B4-BE49-F238E27FC236}">
                <a16:creationId xmlns:a16="http://schemas.microsoft.com/office/drawing/2014/main" id="{78439180-F1E4-894E-4DC1-B5043F5B0E53}"/>
              </a:ext>
            </a:extLst>
          </p:cNvPr>
          <p:cNvSpPr txBox="1"/>
          <p:nvPr/>
        </p:nvSpPr>
        <p:spPr>
          <a:xfrm>
            <a:off x="207434" y="3965112"/>
            <a:ext cx="10176934" cy="2308324"/>
          </a:xfrm>
          <a:prstGeom prst="rect">
            <a:avLst/>
          </a:prstGeom>
          <a:noFill/>
        </p:spPr>
        <p:txBody>
          <a:bodyPr wrap="square" rtlCol="0">
            <a:spAutoFit/>
          </a:bodyPr>
          <a:lstStyle/>
          <a:p>
            <a:pPr marL="285750" indent="-285750">
              <a:buFont typeface="Arial" panose="020B0604020202020204" pitchFamily="34" charset="0"/>
              <a:buChar char="•"/>
            </a:pPr>
            <a:r>
              <a:rPr lang="pt-BR" b="1" dirty="0"/>
              <a:t>Cluster 1</a:t>
            </a:r>
            <a:r>
              <a:rPr lang="pt-BR" dirty="0"/>
              <a:t> possui os </a:t>
            </a:r>
            <a:r>
              <a:rPr lang="pt-BR" b="1" dirty="0"/>
              <a:t>melhores</a:t>
            </a:r>
            <a:r>
              <a:rPr lang="pt-BR" dirty="0"/>
              <a:t> indicadores (características) de resultados (benchmark).</a:t>
            </a:r>
          </a:p>
          <a:p>
            <a:pPr marL="285750" indent="-285750">
              <a:buFont typeface="Arial" panose="020B0604020202020204" pitchFamily="34" charset="0"/>
              <a:buChar char="•"/>
            </a:pPr>
            <a:r>
              <a:rPr lang="pt-BR" dirty="0"/>
              <a:t>Cluster 2 possui o segundo melhor conjunto de resultados.</a:t>
            </a:r>
          </a:p>
          <a:p>
            <a:pPr marL="285750" indent="-285750">
              <a:buFont typeface="Arial" panose="020B0604020202020204" pitchFamily="34" charset="0"/>
              <a:buChar char="•"/>
            </a:pPr>
            <a:r>
              <a:rPr lang="pt-BR" b="1" dirty="0"/>
              <a:t>Cluster 5</a:t>
            </a:r>
            <a:r>
              <a:rPr lang="pt-BR" dirty="0"/>
              <a:t> possui os </a:t>
            </a:r>
            <a:r>
              <a:rPr lang="pt-BR" b="1" dirty="0"/>
              <a:t>piores</a:t>
            </a:r>
            <a:r>
              <a:rPr lang="pt-BR" dirty="0"/>
              <a:t> indicadores (características) de resultados.</a:t>
            </a:r>
          </a:p>
          <a:p>
            <a:pPr marL="285750" indent="-285750">
              <a:buFont typeface="Arial" panose="020B0604020202020204" pitchFamily="34" charset="0"/>
              <a:buChar char="•"/>
            </a:pPr>
            <a:r>
              <a:rPr lang="pt-BR" dirty="0"/>
              <a:t>Cluster 4 pode ser considerado o grupo homogêneo mediano.</a:t>
            </a:r>
          </a:p>
          <a:p>
            <a:pPr marL="285750" indent="-285750">
              <a:buFont typeface="Arial" panose="020B0604020202020204" pitchFamily="34" charset="0"/>
              <a:buChar char="•"/>
            </a:pPr>
            <a:r>
              <a:rPr lang="pt-BR" dirty="0"/>
              <a:t>Cluster 3 é o segundo pior cluster com as piores características de resultados.</a:t>
            </a:r>
          </a:p>
          <a:p>
            <a:pPr marL="285750" indent="-285750">
              <a:buFont typeface="Arial" panose="020B0604020202020204" pitchFamily="34" charset="0"/>
              <a:buChar char="•"/>
            </a:pPr>
            <a:r>
              <a:rPr lang="pt-BR" dirty="0"/>
              <a:t>Cluster 3 é o com maior população de agências.</a:t>
            </a:r>
          </a:p>
          <a:p>
            <a:pPr marL="285750" indent="-285750">
              <a:buFont typeface="Arial" panose="020B0604020202020204" pitchFamily="34" charset="0"/>
              <a:buChar char="•"/>
            </a:pPr>
            <a:r>
              <a:rPr lang="pt-BR" dirty="0"/>
              <a:t>Relembrando: Cluster 5 com maior dispersão das variáveis de agrupamento.</a:t>
            </a:r>
          </a:p>
          <a:p>
            <a:pPr marL="285750" indent="-285750">
              <a:buFont typeface="Arial" panose="020B0604020202020204" pitchFamily="34" charset="0"/>
              <a:buChar char="•"/>
            </a:pPr>
            <a:r>
              <a:rPr lang="pt-BR" dirty="0"/>
              <a:t>Relembrando: Cluster 1 com menor dispersão das variáveis de agrupamento.</a:t>
            </a:r>
          </a:p>
        </p:txBody>
      </p:sp>
      <p:pic>
        <p:nvPicPr>
          <p:cNvPr id="6" name="Imagem 5">
            <a:extLst>
              <a:ext uri="{FF2B5EF4-FFF2-40B4-BE49-F238E27FC236}">
                <a16:creationId xmlns:a16="http://schemas.microsoft.com/office/drawing/2014/main" id="{04FA12B5-B757-7FBA-DC7A-23223EF17A9B}"/>
              </a:ext>
            </a:extLst>
          </p:cNvPr>
          <p:cNvPicPr>
            <a:picLocks noChangeAspect="1"/>
          </p:cNvPicPr>
          <p:nvPr/>
        </p:nvPicPr>
        <p:blipFill>
          <a:blip r:embed="rId2"/>
          <a:stretch>
            <a:fillRect/>
          </a:stretch>
        </p:blipFill>
        <p:spPr>
          <a:xfrm>
            <a:off x="114300" y="861563"/>
            <a:ext cx="11959167" cy="2952263"/>
          </a:xfrm>
          <a:prstGeom prst="rect">
            <a:avLst/>
          </a:prstGeom>
        </p:spPr>
      </p:pic>
    </p:spTree>
    <p:extLst>
      <p:ext uri="{BB962C8B-B14F-4D97-AF65-F5344CB8AC3E}">
        <p14:creationId xmlns:p14="http://schemas.microsoft.com/office/powerpoint/2010/main" val="418733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Grupos Homogêneos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1C7BFCB-2413-7C54-9C3B-9AC7E8318832}"/>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20</a:t>
            </a:r>
          </a:p>
        </p:txBody>
      </p:sp>
      <p:graphicFrame>
        <p:nvGraphicFramePr>
          <p:cNvPr id="7" name="Tabela 7">
            <a:extLst>
              <a:ext uri="{FF2B5EF4-FFF2-40B4-BE49-F238E27FC236}">
                <a16:creationId xmlns:a16="http://schemas.microsoft.com/office/drawing/2014/main" id="{3ABC5318-07E7-AE54-9040-15D0342690FF}"/>
              </a:ext>
            </a:extLst>
          </p:cNvPr>
          <p:cNvGraphicFramePr>
            <a:graphicFrameLocks noGrp="1"/>
          </p:cNvGraphicFramePr>
          <p:nvPr>
            <p:extLst>
              <p:ext uri="{D42A27DB-BD31-4B8C-83A1-F6EECF244321}">
                <p14:modId xmlns:p14="http://schemas.microsoft.com/office/powerpoint/2010/main" val="2362446732"/>
              </p:ext>
            </p:extLst>
          </p:nvPr>
        </p:nvGraphicFramePr>
        <p:xfrm>
          <a:off x="198967" y="828261"/>
          <a:ext cx="11736000" cy="517608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val="1921059623"/>
                    </a:ext>
                  </a:extLst>
                </a:gridCol>
                <a:gridCol w="4716000">
                  <a:extLst>
                    <a:ext uri="{9D8B030D-6E8A-4147-A177-3AD203B41FA5}">
                      <a16:colId xmlns:a16="http://schemas.microsoft.com/office/drawing/2014/main" val="2319990154"/>
                    </a:ext>
                  </a:extLst>
                </a:gridCol>
                <a:gridCol w="900000">
                  <a:extLst>
                    <a:ext uri="{9D8B030D-6E8A-4147-A177-3AD203B41FA5}">
                      <a16:colId xmlns:a16="http://schemas.microsoft.com/office/drawing/2014/main" val="1544205875"/>
                    </a:ext>
                  </a:extLst>
                </a:gridCol>
                <a:gridCol w="900000">
                  <a:extLst>
                    <a:ext uri="{9D8B030D-6E8A-4147-A177-3AD203B41FA5}">
                      <a16:colId xmlns:a16="http://schemas.microsoft.com/office/drawing/2014/main" val="2555312220"/>
                    </a:ext>
                  </a:extLst>
                </a:gridCol>
                <a:gridCol w="900000">
                  <a:extLst>
                    <a:ext uri="{9D8B030D-6E8A-4147-A177-3AD203B41FA5}">
                      <a16:colId xmlns:a16="http://schemas.microsoft.com/office/drawing/2014/main" val="2916918622"/>
                    </a:ext>
                  </a:extLst>
                </a:gridCol>
                <a:gridCol w="900000">
                  <a:extLst>
                    <a:ext uri="{9D8B030D-6E8A-4147-A177-3AD203B41FA5}">
                      <a16:colId xmlns:a16="http://schemas.microsoft.com/office/drawing/2014/main" val="4187866185"/>
                    </a:ext>
                  </a:extLst>
                </a:gridCol>
                <a:gridCol w="900000">
                  <a:extLst>
                    <a:ext uri="{9D8B030D-6E8A-4147-A177-3AD203B41FA5}">
                      <a16:colId xmlns:a16="http://schemas.microsoft.com/office/drawing/2014/main" val="2459870175"/>
                    </a:ext>
                  </a:extLst>
                </a:gridCol>
                <a:gridCol w="900000">
                  <a:extLst>
                    <a:ext uri="{9D8B030D-6E8A-4147-A177-3AD203B41FA5}">
                      <a16:colId xmlns:a16="http://schemas.microsoft.com/office/drawing/2014/main" val="2520055014"/>
                    </a:ext>
                  </a:extLst>
                </a:gridCol>
              </a:tblGrid>
              <a:tr h="573088">
                <a:tc>
                  <a:txBody>
                    <a:bodyPr/>
                    <a:lstStyle/>
                    <a:p>
                      <a:r>
                        <a:rPr lang="pt-BR" dirty="0"/>
                        <a:t>Agrupamentos de Variáveis</a:t>
                      </a:r>
                    </a:p>
                  </a:txBody>
                  <a:tcPr/>
                </a:tc>
                <a:tc>
                  <a:txBody>
                    <a:bodyPr/>
                    <a:lstStyle/>
                    <a:p>
                      <a:pPr algn="ctr" fontAlgn="ctr"/>
                      <a:r>
                        <a:rPr lang="pt-BR" sz="1800" b="1" i="0" u="none" strike="noStrike" dirty="0">
                          <a:solidFill>
                            <a:srgbClr val="FFFFFF"/>
                          </a:solidFill>
                          <a:effectLst/>
                          <a:latin typeface="Calibri" panose="020F0502020204030204" pitchFamily="34" charset="0"/>
                        </a:rPr>
                        <a:t>Descrição do agrupamento</a:t>
                      </a:r>
                    </a:p>
                  </a:txBody>
                  <a:tcPr marL="4233" marR="4233" marT="4233" marB="0" anchor="ctr"/>
                </a:tc>
                <a:tc>
                  <a:txBody>
                    <a:bodyPr/>
                    <a:lstStyle/>
                    <a:p>
                      <a:pPr algn="ctr" fontAlgn="ctr"/>
                      <a:r>
                        <a:rPr lang="pt-BR" sz="1800" b="1" i="0" u="none" strike="noStrike" dirty="0">
                          <a:solidFill>
                            <a:srgbClr val="FFFFFF"/>
                          </a:solidFill>
                          <a:effectLst/>
                          <a:latin typeface="Calibri" panose="020F0502020204030204" pitchFamily="34" charset="0"/>
                        </a:rPr>
                        <a:t>Cluster </a:t>
                      </a:r>
                    </a:p>
                    <a:p>
                      <a:pPr algn="ctr" fontAlgn="ctr"/>
                      <a:r>
                        <a:rPr lang="pt-BR" sz="1800" b="1" i="0" u="none" strike="noStrike" dirty="0">
                          <a:solidFill>
                            <a:srgbClr val="FFFFFF"/>
                          </a:solidFill>
                          <a:effectLst/>
                          <a:latin typeface="Calibri" panose="020F0502020204030204" pitchFamily="34" charset="0"/>
                        </a:rPr>
                        <a:t>1</a:t>
                      </a:r>
                    </a:p>
                  </a:txBody>
                  <a:tcPr marL="4233" marR="4233" marT="4233" marB="0" anchor="ctr"/>
                </a:tc>
                <a:tc>
                  <a:txBody>
                    <a:bodyPr/>
                    <a:lstStyle/>
                    <a:p>
                      <a:pPr algn="ctr" fontAlgn="ctr"/>
                      <a:r>
                        <a:rPr lang="pt-BR" sz="1800" b="1" i="0" u="none" strike="noStrike" dirty="0">
                          <a:solidFill>
                            <a:srgbClr val="FFFFFF"/>
                          </a:solidFill>
                          <a:effectLst/>
                          <a:latin typeface="Calibri" panose="020F0502020204030204" pitchFamily="34" charset="0"/>
                        </a:rPr>
                        <a:t>Cluster </a:t>
                      </a:r>
                    </a:p>
                    <a:p>
                      <a:pPr algn="ctr" fontAlgn="ctr"/>
                      <a:r>
                        <a:rPr lang="pt-BR" sz="1800" b="1" i="0" u="none" strike="noStrike" dirty="0">
                          <a:solidFill>
                            <a:srgbClr val="FFFFFF"/>
                          </a:solidFill>
                          <a:effectLst/>
                          <a:latin typeface="Calibri" panose="020F0502020204030204" pitchFamily="34" charset="0"/>
                        </a:rPr>
                        <a:t>2</a:t>
                      </a:r>
                    </a:p>
                  </a:txBody>
                  <a:tcPr marL="4233" marR="4233" marT="4233" marB="0" anchor="ctr"/>
                </a:tc>
                <a:tc>
                  <a:txBody>
                    <a:bodyPr/>
                    <a:lstStyle/>
                    <a:p>
                      <a:pPr algn="ctr" fontAlgn="ctr"/>
                      <a:r>
                        <a:rPr lang="pt-BR" sz="1800" b="1" i="0" u="none" strike="noStrike" dirty="0">
                          <a:solidFill>
                            <a:srgbClr val="FFFFFF"/>
                          </a:solidFill>
                          <a:effectLst/>
                          <a:latin typeface="Calibri" panose="020F0502020204030204" pitchFamily="34" charset="0"/>
                        </a:rPr>
                        <a:t>Cluster </a:t>
                      </a:r>
                    </a:p>
                    <a:p>
                      <a:pPr algn="ctr" fontAlgn="ctr"/>
                      <a:r>
                        <a:rPr lang="pt-BR" sz="1800" b="1" i="0" u="none" strike="noStrike" dirty="0">
                          <a:solidFill>
                            <a:srgbClr val="FFFFFF"/>
                          </a:solidFill>
                          <a:effectLst/>
                          <a:latin typeface="Calibri" panose="020F0502020204030204" pitchFamily="34" charset="0"/>
                        </a:rPr>
                        <a:t>3</a:t>
                      </a:r>
                    </a:p>
                  </a:txBody>
                  <a:tcPr marL="4233" marR="4233" marT="4233" marB="0" anchor="ctr"/>
                </a:tc>
                <a:tc>
                  <a:txBody>
                    <a:bodyPr/>
                    <a:lstStyle/>
                    <a:p>
                      <a:pPr algn="ctr" fontAlgn="ctr"/>
                      <a:r>
                        <a:rPr lang="pt-BR" sz="1800" b="1" i="0" u="none" strike="noStrike" dirty="0">
                          <a:solidFill>
                            <a:srgbClr val="FFFFFF"/>
                          </a:solidFill>
                          <a:effectLst/>
                          <a:latin typeface="Calibri" panose="020F0502020204030204" pitchFamily="34" charset="0"/>
                        </a:rPr>
                        <a:t>Cluster </a:t>
                      </a:r>
                    </a:p>
                    <a:p>
                      <a:pPr algn="ctr" fontAlgn="ctr"/>
                      <a:r>
                        <a:rPr lang="pt-BR" sz="1800" b="1" i="0" u="none" strike="noStrike" dirty="0">
                          <a:solidFill>
                            <a:srgbClr val="FFFFFF"/>
                          </a:solidFill>
                          <a:effectLst/>
                          <a:latin typeface="Calibri" panose="020F0502020204030204" pitchFamily="34" charset="0"/>
                        </a:rPr>
                        <a:t>4</a:t>
                      </a:r>
                    </a:p>
                  </a:txBody>
                  <a:tcPr marL="4233" marR="4233" marT="4233" marB="0" anchor="ctr"/>
                </a:tc>
                <a:tc>
                  <a:txBody>
                    <a:bodyPr/>
                    <a:lstStyle/>
                    <a:p>
                      <a:pPr algn="ctr" fontAlgn="ctr"/>
                      <a:r>
                        <a:rPr lang="pt-BR" sz="1800" b="1" i="0" u="none" strike="noStrike" dirty="0">
                          <a:solidFill>
                            <a:srgbClr val="FFFFFF"/>
                          </a:solidFill>
                          <a:effectLst/>
                          <a:latin typeface="Calibri" panose="020F0502020204030204" pitchFamily="34" charset="0"/>
                        </a:rPr>
                        <a:t>Cluster </a:t>
                      </a:r>
                    </a:p>
                    <a:p>
                      <a:pPr algn="ctr" fontAlgn="ctr"/>
                      <a:r>
                        <a:rPr lang="pt-BR" sz="1800" b="1" i="0" u="none" strike="noStrike" dirty="0">
                          <a:solidFill>
                            <a:srgbClr val="FFFFFF"/>
                          </a:solidFill>
                          <a:effectLst/>
                          <a:latin typeface="Calibri" panose="020F0502020204030204" pitchFamily="34" charset="0"/>
                        </a:rPr>
                        <a:t>5</a:t>
                      </a:r>
                    </a:p>
                  </a:txBody>
                  <a:tcPr marL="4233" marR="4233" marT="4233" marB="0" anchor="ctr"/>
                </a:tc>
                <a:tc>
                  <a:txBody>
                    <a:bodyPr/>
                    <a:lstStyle/>
                    <a:p>
                      <a:pPr algn="ctr" fontAlgn="ctr"/>
                      <a:r>
                        <a:rPr lang="pt-BR" sz="1800" b="1" i="0" u="none" strike="noStrike" dirty="0">
                          <a:solidFill>
                            <a:srgbClr val="FFFFFF"/>
                          </a:solidFill>
                          <a:effectLst/>
                          <a:latin typeface="Calibri" panose="020F0502020204030204" pitchFamily="34" charset="0"/>
                        </a:rPr>
                        <a:t>Cluster </a:t>
                      </a:r>
                    </a:p>
                    <a:p>
                      <a:pPr algn="ctr" fontAlgn="ctr"/>
                      <a:r>
                        <a:rPr lang="pt-BR" sz="1800" b="1" i="0" u="none" strike="noStrike" dirty="0">
                          <a:solidFill>
                            <a:srgbClr val="FFFFFF"/>
                          </a:solidFill>
                          <a:effectLst/>
                          <a:latin typeface="Calibri" panose="020F0502020204030204" pitchFamily="34" charset="0"/>
                        </a:rPr>
                        <a:t>6</a:t>
                      </a:r>
                    </a:p>
                  </a:txBody>
                  <a:tcPr marL="4233" marR="4233" marT="4233" marB="0" anchor="ctr"/>
                </a:tc>
                <a:extLst>
                  <a:ext uri="{0D108BD9-81ED-4DB2-BD59-A6C34878D82A}">
                    <a16:rowId xmlns:a16="http://schemas.microsoft.com/office/drawing/2014/main" val="3519097462"/>
                  </a:ext>
                </a:extLst>
              </a:tr>
              <a:tr h="648000">
                <a:tc>
                  <a:txBody>
                    <a:bodyPr/>
                    <a:lstStyle/>
                    <a:p>
                      <a:pPr algn="l" fontAlgn="ctr"/>
                      <a:r>
                        <a:rPr lang="pt-BR" sz="1600" b="0" i="0" u="none" strike="noStrike" dirty="0">
                          <a:solidFill>
                            <a:srgbClr val="000000"/>
                          </a:solidFill>
                          <a:effectLst/>
                          <a:latin typeface="Calibri" panose="020F0502020204030204" pitchFamily="34" charset="0"/>
                        </a:rPr>
                        <a:t>Business </a:t>
                      </a:r>
                      <a:r>
                        <a:rPr lang="pt-BR" sz="1600" b="0" i="0" u="none" strike="noStrike" dirty="0" err="1">
                          <a:solidFill>
                            <a:srgbClr val="000000"/>
                          </a:solidFill>
                          <a:effectLst/>
                          <a:latin typeface="Calibri" panose="020F0502020204030204" pitchFamily="34" charset="0"/>
                        </a:rPr>
                        <a:t>Potential</a:t>
                      </a:r>
                      <a:endParaRPr lang="pt-BR" sz="1600" b="0" i="0" u="none" strike="noStrike" dirty="0">
                        <a:solidFill>
                          <a:srgbClr val="000000"/>
                        </a:solidFill>
                        <a:effectLst/>
                        <a:latin typeface="Calibri" panose="020F0502020204030204" pitchFamily="34" charset="0"/>
                      </a:endParaRPr>
                    </a:p>
                  </a:txBody>
                  <a:tcPr marL="4233" marR="4233" marT="4233" marB="0" anchor="ctr"/>
                </a:tc>
                <a:tc>
                  <a:txBody>
                    <a:bodyPr/>
                    <a:lstStyle/>
                    <a:p>
                      <a:r>
                        <a:rPr lang="pt-BR" sz="1400" dirty="0"/>
                        <a:t>Capacidade da agência em gerar negócios através de produtos bancários comuns, linhas de crédito, e investimentos.</a:t>
                      </a:r>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215079443"/>
                  </a:ext>
                </a:extLst>
              </a:tr>
              <a:tr h="648000">
                <a:tc>
                  <a:txBody>
                    <a:bodyPr/>
                    <a:lstStyle/>
                    <a:p>
                      <a:pPr algn="l" fontAlgn="ctr"/>
                      <a:r>
                        <a:rPr lang="pt-BR" sz="1600" b="0" i="0" u="none" strike="noStrike" dirty="0" err="1">
                          <a:solidFill>
                            <a:srgbClr val="000000"/>
                          </a:solidFill>
                          <a:effectLst/>
                          <a:latin typeface="Calibri" panose="020F0502020204030204" pitchFamily="34" charset="0"/>
                        </a:rPr>
                        <a:t>Credit</a:t>
                      </a:r>
                      <a:endParaRPr lang="pt-BR" sz="1600" b="0" i="0" u="none" strike="noStrike" dirty="0">
                        <a:solidFill>
                          <a:srgbClr val="000000"/>
                        </a:solidFill>
                        <a:effectLst/>
                        <a:latin typeface="Calibri" panose="020F0502020204030204" pitchFamily="34" charset="0"/>
                      </a:endParaRPr>
                    </a:p>
                  </a:txBody>
                  <a:tcPr marL="4233" marR="4233" marT="4233" marB="0" anchor="ctr"/>
                </a:tc>
                <a:tc>
                  <a:txBody>
                    <a:bodyPr/>
                    <a:lstStyle/>
                    <a:p>
                      <a:r>
                        <a:rPr lang="pt-BR" sz="1400" dirty="0"/>
                        <a:t>Apetite por crédito via perfil dos clientes pessoa física, e pessoa jurídica da agência.</a:t>
                      </a:r>
                    </a:p>
                  </a:txBody>
                  <a:tcPr/>
                </a:tc>
                <a:tc>
                  <a:txBody>
                    <a:bodyPr/>
                    <a:lstStyle/>
                    <a:p>
                      <a:endParaRPr lang="pt-BR" dirty="0"/>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664938207"/>
                  </a:ext>
                </a:extLst>
              </a:tr>
              <a:tr h="648000">
                <a:tc>
                  <a:txBody>
                    <a:bodyPr/>
                    <a:lstStyle/>
                    <a:p>
                      <a:pPr algn="l" fontAlgn="ctr"/>
                      <a:r>
                        <a:rPr lang="pt-BR" sz="1600" b="0" i="0" u="none" strike="noStrike" dirty="0">
                          <a:solidFill>
                            <a:srgbClr val="000000"/>
                          </a:solidFill>
                          <a:effectLst/>
                          <a:latin typeface="Calibri" panose="020F0502020204030204" pitchFamily="34" charset="0"/>
                        </a:rPr>
                        <a:t>Financial Health</a:t>
                      </a:r>
                    </a:p>
                  </a:txBody>
                  <a:tcPr marL="4233" marR="4233" marT="4233" marB="0" anchor="ctr"/>
                </a:tc>
                <a:tc>
                  <a:txBody>
                    <a:bodyPr/>
                    <a:lstStyle/>
                    <a:p>
                      <a:r>
                        <a:rPr lang="pt-BR" sz="1400" dirty="0"/>
                        <a:t>Saúde financeira da agência, baseado na análise contábil (média mensal) entre custo, receita, e perdas.</a:t>
                      </a:r>
                    </a:p>
                  </a:txBody>
                  <a:tcPr/>
                </a:tc>
                <a:tc>
                  <a:txBody>
                    <a:bodyPr/>
                    <a:lstStyle/>
                    <a:p>
                      <a:endParaRPr lang="pt-BR" dirty="0"/>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914922416"/>
                  </a:ext>
                </a:extLst>
              </a:tr>
              <a:tr h="648000">
                <a:tc>
                  <a:txBody>
                    <a:bodyPr/>
                    <a:lstStyle/>
                    <a:p>
                      <a:pPr algn="l" fontAlgn="ctr"/>
                      <a:r>
                        <a:rPr lang="pt-BR" sz="1600" b="0" i="0" u="none" strike="noStrike" dirty="0" err="1">
                          <a:solidFill>
                            <a:srgbClr val="000000"/>
                          </a:solidFill>
                          <a:effectLst/>
                          <a:latin typeface="Calibri" panose="020F0502020204030204" pitchFamily="34" charset="0"/>
                        </a:rPr>
                        <a:t>Investment</a:t>
                      </a:r>
                      <a:endParaRPr lang="pt-BR" sz="1600" b="0" i="0" u="none" strike="noStrike" dirty="0">
                        <a:solidFill>
                          <a:srgbClr val="000000"/>
                        </a:solidFill>
                        <a:effectLst/>
                        <a:latin typeface="Calibri" panose="020F0502020204030204" pitchFamily="34" charset="0"/>
                      </a:endParaRPr>
                    </a:p>
                  </a:txBody>
                  <a:tcPr marL="4233" marR="4233" marT="4233" marB="0" anchor="ctr"/>
                </a:tc>
                <a:tc>
                  <a:txBody>
                    <a:bodyPr/>
                    <a:lstStyle/>
                    <a:p>
                      <a:r>
                        <a:rPr lang="pt-BR" sz="1400" dirty="0"/>
                        <a:t>Apetite por investimento dos clientes pessoa física e pessoa jurídica da agência.</a:t>
                      </a:r>
                    </a:p>
                  </a:txBody>
                  <a:tcPr/>
                </a:tc>
                <a:tc>
                  <a:txBody>
                    <a:bodyPr/>
                    <a:lstStyle/>
                    <a:p>
                      <a:endParaRPr lang="pt-BR" dirty="0"/>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801915436"/>
                  </a:ext>
                </a:extLst>
              </a:tr>
              <a:tr h="648000">
                <a:tc>
                  <a:txBody>
                    <a:bodyPr/>
                    <a:lstStyle/>
                    <a:p>
                      <a:pPr algn="l" fontAlgn="ctr"/>
                      <a:r>
                        <a:rPr lang="pt-BR" sz="1600" b="0" i="0" u="none" strike="noStrike" dirty="0">
                          <a:solidFill>
                            <a:srgbClr val="000000"/>
                          </a:solidFill>
                          <a:effectLst/>
                          <a:latin typeface="Calibri" panose="020F0502020204030204" pitchFamily="34" charset="0"/>
                        </a:rPr>
                        <a:t>Size</a:t>
                      </a:r>
                    </a:p>
                  </a:txBody>
                  <a:tcPr marL="4233" marR="4233" marT="4233" marB="0" anchor="ctr"/>
                </a:tc>
                <a:tc>
                  <a:txBody>
                    <a:bodyPr/>
                    <a:lstStyle/>
                    <a:p>
                      <a:r>
                        <a:rPr lang="pt-BR" sz="1400" dirty="0"/>
                        <a:t>Tamanho físico da agência (metragem), quantidade de clientes PF e PJ, níveis de transações, e quantidade de colaboradores.</a:t>
                      </a:r>
                    </a:p>
                  </a:txBody>
                  <a:tcPr/>
                </a:tc>
                <a:tc>
                  <a:txBody>
                    <a:bodyPr/>
                    <a:lstStyle/>
                    <a:p>
                      <a:endParaRPr lang="pt-BR" dirty="0"/>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677257905"/>
                  </a:ext>
                </a:extLst>
              </a:tr>
              <a:tr h="648000">
                <a:tc>
                  <a:txBody>
                    <a:bodyPr/>
                    <a:lstStyle/>
                    <a:p>
                      <a:pPr algn="l" fontAlgn="ctr"/>
                      <a:r>
                        <a:rPr lang="pt-BR" sz="1600" b="0" i="0" u="none" strike="noStrike" dirty="0" err="1">
                          <a:solidFill>
                            <a:srgbClr val="000000"/>
                          </a:solidFill>
                          <a:effectLst/>
                          <a:latin typeface="Calibri" panose="020F0502020204030204" pitchFamily="34" charset="0"/>
                        </a:rPr>
                        <a:t>Transaction</a:t>
                      </a:r>
                      <a:r>
                        <a:rPr lang="pt-BR" sz="1600" b="0" i="0" u="none" strike="noStrike" dirty="0">
                          <a:solidFill>
                            <a:srgbClr val="000000"/>
                          </a:solidFill>
                          <a:effectLst/>
                          <a:latin typeface="Calibri" panose="020F0502020204030204" pitchFamily="34" charset="0"/>
                        </a:rPr>
                        <a:t> </a:t>
                      </a:r>
                      <a:r>
                        <a:rPr lang="pt-BR" sz="1600" b="0" i="0" u="none" strike="noStrike" dirty="0" err="1">
                          <a:solidFill>
                            <a:srgbClr val="000000"/>
                          </a:solidFill>
                          <a:effectLst/>
                          <a:latin typeface="Calibri" panose="020F0502020204030204" pitchFamily="34" charset="0"/>
                        </a:rPr>
                        <a:t>Value</a:t>
                      </a:r>
                      <a:endParaRPr lang="pt-BR" sz="1600" b="0" i="0" u="none" strike="noStrike" dirty="0">
                        <a:solidFill>
                          <a:srgbClr val="000000"/>
                        </a:solidFill>
                        <a:effectLst/>
                        <a:latin typeface="Calibri" panose="020F0502020204030204" pitchFamily="34" charset="0"/>
                      </a:endParaRPr>
                    </a:p>
                  </a:txBody>
                  <a:tcPr marL="4233" marR="4233" marT="4233" marB="0" anchor="ctr"/>
                </a:tc>
                <a:tc>
                  <a:txBody>
                    <a:bodyPr/>
                    <a:lstStyle/>
                    <a:p>
                      <a:r>
                        <a:rPr lang="pt-BR" sz="1400" dirty="0"/>
                        <a:t>Valores médios por transação realizados na agência. É a média dos valores realizados por clientes PF e por PJ.</a:t>
                      </a:r>
                    </a:p>
                  </a:txBody>
                  <a:tcPr/>
                </a:tc>
                <a:tc>
                  <a:txBody>
                    <a:bodyPr/>
                    <a:lstStyle/>
                    <a:p>
                      <a:endParaRPr lang="pt-BR" dirty="0"/>
                    </a:p>
                  </a:txBody>
                  <a:tcPr/>
                </a:tc>
                <a:tc>
                  <a:txBody>
                    <a:bodyPr/>
                    <a:lstStyle/>
                    <a:p>
                      <a:endParaRPr lang="pt-BR" dirty="0"/>
                    </a:p>
                  </a:txBody>
                  <a:tcPr/>
                </a:tc>
                <a:tc>
                  <a:txBody>
                    <a:bodyPr/>
                    <a:lstStyle/>
                    <a:p>
                      <a:endParaRPr lang="pt-BR"/>
                    </a:p>
                  </a:txBody>
                  <a:tcPr/>
                </a:tc>
                <a:tc>
                  <a:txBody>
                    <a:bodyPr/>
                    <a:lstStyle/>
                    <a:p>
                      <a:endParaRPr lang="pt-BR" dirty="0"/>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329799389"/>
                  </a:ext>
                </a:extLst>
              </a:tr>
              <a:tr h="648000">
                <a:tc>
                  <a:txBody>
                    <a:bodyPr/>
                    <a:lstStyle/>
                    <a:p>
                      <a:pPr algn="l" fontAlgn="ctr"/>
                      <a:r>
                        <a:rPr lang="pt-BR" sz="1600" b="0" i="0" u="none" strike="noStrike" dirty="0" err="1">
                          <a:solidFill>
                            <a:srgbClr val="000000"/>
                          </a:solidFill>
                          <a:effectLst/>
                          <a:latin typeface="Calibri" panose="020F0502020204030204" pitchFamily="34" charset="0"/>
                        </a:rPr>
                        <a:t>Transaction</a:t>
                      </a:r>
                      <a:r>
                        <a:rPr lang="pt-BR" sz="1600" b="0" i="0" u="none" strike="noStrike" dirty="0">
                          <a:solidFill>
                            <a:srgbClr val="000000"/>
                          </a:solidFill>
                          <a:effectLst/>
                          <a:latin typeface="Calibri" panose="020F0502020204030204" pitchFamily="34" charset="0"/>
                        </a:rPr>
                        <a:t> Volume</a:t>
                      </a:r>
                    </a:p>
                  </a:txBody>
                  <a:tcPr marL="4233" marR="4233" marT="4233" marB="0" anchor="ctr"/>
                </a:tc>
                <a:tc>
                  <a:txBody>
                    <a:bodyPr/>
                    <a:lstStyle/>
                    <a:p>
                      <a:r>
                        <a:rPr lang="pt-BR" sz="1400" dirty="0"/>
                        <a:t>Quantidade média das transações realizadas na agência por seus clientes PF e PJ.</a:t>
                      </a:r>
                    </a:p>
                  </a:txBody>
                  <a:tcPr/>
                </a:tc>
                <a:tc>
                  <a:txBody>
                    <a:bodyPr/>
                    <a:lstStyle/>
                    <a:p>
                      <a:endParaRPr lang="pt-BR" dirty="0"/>
                    </a:p>
                  </a:txBody>
                  <a:tcPr/>
                </a:tc>
                <a:tc>
                  <a:txBody>
                    <a:bodyPr/>
                    <a:lstStyle/>
                    <a:p>
                      <a:endParaRPr lang="pt-BR"/>
                    </a:p>
                  </a:txBody>
                  <a:tcPr/>
                </a:tc>
                <a:tc>
                  <a:txBody>
                    <a:bodyPr/>
                    <a:lstStyle/>
                    <a:p>
                      <a:endParaRPr lang="pt-BR" dirty="0"/>
                    </a:p>
                  </a:txBody>
                  <a:tcPr/>
                </a:tc>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2156935098"/>
                  </a:ext>
                </a:extLst>
              </a:tr>
            </a:tbl>
          </a:graphicData>
        </a:graphic>
      </p:graphicFrame>
      <p:sp>
        <p:nvSpPr>
          <p:cNvPr id="55" name="Elipse 54">
            <a:extLst>
              <a:ext uri="{FF2B5EF4-FFF2-40B4-BE49-F238E27FC236}">
                <a16:creationId xmlns:a16="http://schemas.microsoft.com/office/drawing/2014/main" id="{0B3F7900-A76C-E366-D1DD-E862163CDD76}"/>
              </a:ext>
            </a:extLst>
          </p:cNvPr>
          <p:cNvSpPr/>
          <p:nvPr/>
        </p:nvSpPr>
        <p:spPr>
          <a:xfrm>
            <a:off x="6824133" y="1629833"/>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6" name="Elipse 55">
            <a:extLst>
              <a:ext uri="{FF2B5EF4-FFF2-40B4-BE49-F238E27FC236}">
                <a16:creationId xmlns:a16="http://schemas.microsoft.com/office/drawing/2014/main" id="{8AE6A70F-176E-CA19-7734-5B417C7CA424}"/>
              </a:ext>
            </a:extLst>
          </p:cNvPr>
          <p:cNvSpPr/>
          <p:nvPr/>
        </p:nvSpPr>
        <p:spPr>
          <a:xfrm>
            <a:off x="7751232" y="1629833"/>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7" name="Elipse 56">
            <a:extLst>
              <a:ext uri="{FF2B5EF4-FFF2-40B4-BE49-F238E27FC236}">
                <a16:creationId xmlns:a16="http://schemas.microsoft.com/office/drawing/2014/main" id="{106EED87-259B-8F6C-F8C6-11ECA9F0DEBF}"/>
              </a:ext>
            </a:extLst>
          </p:cNvPr>
          <p:cNvSpPr/>
          <p:nvPr/>
        </p:nvSpPr>
        <p:spPr>
          <a:xfrm>
            <a:off x="8629879" y="1629833"/>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8" name="Elipse 57">
            <a:extLst>
              <a:ext uri="{FF2B5EF4-FFF2-40B4-BE49-F238E27FC236}">
                <a16:creationId xmlns:a16="http://schemas.microsoft.com/office/drawing/2014/main" id="{FE64058B-7799-702F-B574-64178CD09F96}"/>
              </a:ext>
            </a:extLst>
          </p:cNvPr>
          <p:cNvSpPr/>
          <p:nvPr/>
        </p:nvSpPr>
        <p:spPr>
          <a:xfrm>
            <a:off x="9506826" y="1629833"/>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9" name="Elipse 58">
            <a:extLst>
              <a:ext uri="{FF2B5EF4-FFF2-40B4-BE49-F238E27FC236}">
                <a16:creationId xmlns:a16="http://schemas.microsoft.com/office/drawing/2014/main" id="{1C05C8EC-175E-682B-C025-4238FD256710}"/>
              </a:ext>
            </a:extLst>
          </p:cNvPr>
          <p:cNvSpPr/>
          <p:nvPr/>
        </p:nvSpPr>
        <p:spPr>
          <a:xfrm>
            <a:off x="10438162" y="1629833"/>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0" name="Elipse 59">
            <a:extLst>
              <a:ext uri="{FF2B5EF4-FFF2-40B4-BE49-F238E27FC236}">
                <a16:creationId xmlns:a16="http://schemas.microsoft.com/office/drawing/2014/main" id="{8B52A8BC-F912-CAF5-2ED0-9BEDF3AFCA17}"/>
              </a:ext>
            </a:extLst>
          </p:cNvPr>
          <p:cNvSpPr/>
          <p:nvPr/>
        </p:nvSpPr>
        <p:spPr>
          <a:xfrm>
            <a:off x="11304748" y="1629833"/>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1" name="Elipse 60">
            <a:extLst>
              <a:ext uri="{FF2B5EF4-FFF2-40B4-BE49-F238E27FC236}">
                <a16:creationId xmlns:a16="http://schemas.microsoft.com/office/drawing/2014/main" id="{E6CC8F70-5F51-99C8-37C5-374C2BD64DED}"/>
              </a:ext>
            </a:extLst>
          </p:cNvPr>
          <p:cNvSpPr/>
          <p:nvPr/>
        </p:nvSpPr>
        <p:spPr>
          <a:xfrm>
            <a:off x="6824133" y="2294466"/>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2" name="Elipse 61">
            <a:extLst>
              <a:ext uri="{FF2B5EF4-FFF2-40B4-BE49-F238E27FC236}">
                <a16:creationId xmlns:a16="http://schemas.microsoft.com/office/drawing/2014/main" id="{38142660-0FBA-424F-1626-B8F557FC0D4E}"/>
              </a:ext>
            </a:extLst>
          </p:cNvPr>
          <p:cNvSpPr/>
          <p:nvPr/>
        </p:nvSpPr>
        <p:spPr>
          <a:xfrm>
            <a:off x="7751232" y="2294466"/>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Elipse 62">
            <a:extLst>
              <a:ext uri="{FF2B5EF4-FFF2-40B4-BE49-F238E27FC236}">
                <a16:creationId xmlns:a16="http://schemas.microsoft.com/office/drawing/2014/main" id="{52D510F8-79C2-DB64-576B-7AD10DA569BE}"/>
              </a:ext>
            </a:extLst>
          </p:cNvPr>
          <p:cNvSpPr/>
          <p:nvPr/>
        </p:nvSpPr>
        <p:spPr>
          <a:xfrm>
            <a:off x="8629879" y="2294466"/>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4" name="Elipse 63">
            <a:extLst>
              <a:ext uri="{FF2B5EF4-FFF2-40B4-BE49-F238E27FC236}">
                <a16:creationId xmlns:a16="http://schemas.microsoft.com/office/drawing/2014/main" id="{C1C73FD8-3A0E-D224-1558-53B6C6D938D9}"/>
              </a:ext>
            </a:extLst>
          </p:cNvPr>
          <p:cNvSpPr/>
          <p:nvPr/>
        </p:nvSpPr>
        <p:spPr>
          <a:xfrm>
            <a:off x="9506826" y="2294466"/>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5" name="Elipse 64">
            <a:extLst>
              <a:ext uri="{FF2B5EF4-FFF2-40B4-BE49-F238E27FC236}">
                <a16:creationId xmlns:a16="http://schemas.microsoft.com/office/drawing/2014/main" id="{181E9B24-A7E2-B879-EE03-8F35341C1C99}"/>
              </a:ext>
            </a:extLst>
          </p:cNvPr>
          <p:cNvSpPr/>
          <p:nvPr/>
        </p:nvSpPr>
        <p:spPr>
          <a:xfrm>
            <a:off x="10438162" y="2294466"/>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6" name="Elipse 65">
            <a:extLst>
              <a:ext uri="{FF2B5EF4-FFF2-40B4-BE49-F238E27FC236}">
                <a16:creationId xmlns:a16="http://schemas.microsoft.com/office/drawing/2014/main" id="{81FF5D56-CDAA-5A1E-6C34-7666B290F098}"/>
              </a:ext>
            </a:extLst>
          </p:cNvPr>
          <p:cNvSpPr/>
          <p:nvPr/>
        </p:nvSpPr>
        <p:spPr>
          <a:xfrm>
            <a:off x="11304748" y="2294466"/>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7" name="Elipse 66">
            <a:extLst>
              <a:ext uri="{FF2B5EF4-FFF2-40B4-BE49-F238E27FC236}">
                <a16:creationId xmlns:a16="http://schemas.microsoft.com/office/drawing/2014/main" id="{1D419917-8848-B189-BC00-53FD5CF06B66}"/>
              </a:ext>
            </a:extLst>
          </p:cNvPr>
          <p:cNvSpPr/>
          <p:nvPr/>
        </p:nvSpPr>
        <p:spPr>
          <a:xfrm>
            <a:off x="6824133" y="29590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8" name="Elipse 67">
            <a:extLst>
              <a:ext uri="{FF2B5EF4-FFF2-40B4-BE49-F238E27FC236}">
                <a16:creationId xmlns:a16="http://schemas.microsoft.com/office/drawing/2014/main" id="{C0A8CDE7-9BC5-F132-80F9-9C70C69EE4DF}"/>
              </a:ext>
            </a:extLst>
          </p:cNvPr>
          <p:cNvSpPr/>
          <p:nvPr/>
        </p:nvSpPr>
        <p:spPr>
          <a:xfrm>
            <a:off x="7751232" y="29590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9" name="Elipse 68">
            <a:extLst>
              <a:ext uri="{FF2B5EF4-FFF2-40B4-BE49-F238E27FC236}">
                <a16:creationId xmlns:a16="http://schemas.microsoft.com/office/drawing/2014/main" id="{34B75462-1F08-4EBF-D99F-9C937F184A8E}"/>
              </a:ext>
            </a:extLst>
          </p:cNvPr>
          <p:cNvSpPr/>
          <p:nvPr/>
        </p:nvSpPr>
        <p:spPr>
          <a:xfrm>
            <a:off x="8629879" y="29590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0" name="Elipse 69">
            <a:extLst>
              <a:ext uri="{FF2B5EF4-FFF2-40B4-BE49-F238E27FC236}">
                <a16:creationId xmlns:a16="http://schemas.microsoft.com/office/drawing/2014/main" id="{B14A5FF5-4611-3B7A-F5DD-677B2F928EFB}"/>
              </a:ext>
            </a:extLst>
          </p:cNvPr>
          <p:cNvSpPr/>
          <p:nvPr/>
        </p:nvSpPr>
        <p:spPr>
          <a:xfrm>
            <a:off x="9506826" y="29590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1" name="Elipse 70">
            <a:extLst>
              <a:ext uri="{FF2B5EF4-FFF2-40B4-BE49-F238E27FC236}">
                <a16:creationId xmlns:a16="http://schemas.microsoft.com/office/drawing/2014/main" id="{45ABE566-77C6-7FD9-3A2D-24D71FA3026E}"/>
              </a:ext>
            </a:extLst>
          </p:cNvPr>
          <p:cNvSpPr/>
          <p:nvPr/>
        </p:nvSpPr>
        <p:spPr>
          <a:xfrm>
            <a:off x="10438162" y="29590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2" name="Elipse 71">
            <a:extLst>
              <a:ext uri="{FF2B5EF4-FFF2-40B4-BE49-F238E27FC236}">
                <a16:creationId xmlns:a16="http://schemas.microsoft.com/office/drawing/2014/main" id="{4C357258-81A2-DEA5-177F-2BDB4575EEA9}"/>
              </a:ext>
            </a:extLst>
          </p:cNvPr>
          <p:cNvSpPr/>
          <p:nvPr/>
        </p:nvSpPr>
        <p:spPr>
          <a:xfrm>
            <a:off x="11304748" y="29590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3" name="Elipse 72">
            <a:extLst>
              <a:ext uri="{FF2B5EF4-FFF2-40B4-BE49-F238E27FC236}">
                <a16:creationId xmlns:a16="http://schemas.microsoft.com/office/drawing/2014/main" id="{B9F8D43A-E342-2B78-F2F7-4B961FCB4A27}"/>
              </a:ext>
            </a:extLst>
          </p:cNvPr>
          <p:cNvSpPr/>
          <p:nvPr/>
        </p:nvSpPr>
        <p:spPr>
          <a:xfrm>
            <a:off x="6824133" y="35686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4" name="Elipse 73">
            <a:extLst>
              <a:ext uri="{FF2B5EF4-FFF2-40B4-BE49-F238E27FC236}">
                <a16:creationId xmlns:a16="http://schemas.microsoft.com/office/drawing/2014/main" id="{1AABA5DB-0C5E-DFBD-BAA9-F9A5177F99BA}"/>
              </a:ext>
            </a:extLst>
          </p:cNvPr>
          <p:cNvSpPr/>
          <p:nvPr/>
        </p:nvSpPr>
        <p:spPr>
          <a:xfrm>
            <a:off x="7751232" y="35686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5" name="Elipse 74">
            <a:extLst>
              <a:ext uri="{FF2B5EF4-FFF2-40B4-BE49-F238E27FC236}">
                <a16:creationId xmlns:a16="http://schemas.microsoft.com/office/drawing/2014/main" id="{7D21D1D9-33D9-8DF5-D8E4-E7DBF544AA47}"/>
              </a:ext>
            </a:extLst>
          </p:cNvPr>
          <p:cNvSpPr/>
          <p:nvPr/>
        </p:nvSpPr>
        <p:spPr>
          <a:xfrm>
            <a:off x="8629879" y="35686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6" name="Elipse 75">
            <a:extLst>
              <a:ext uri="{FF2B5EF4-FFF2-40B4-BE49-F238E27FC236}">
                <a16:creationId xmlns:a16="http://schemas.microsoft.com/office/drawing/2014/main" id="{C675680B-7141-161D-2C69-65B5DD7DC69B}"/>
              </a:ext>
            </a:extLst>
          </p:cNvPr>
          <p:cNvSpPr/>
          <p:nvPr/>
        </p:nvSpPr>
        <p:spPr>
          <a:xfrm>
            <a:off x="9506826" y="35686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7" name="Elipse 76">
            <a:extLst>
              <a:ext uri="{FF2B5EF4-FFF2-40B4-BE49-F238E27FC236}">
                <a16:creationId xmlns:a16="http://schemas.microsoft.com/office/drawing/2014/main" id="{522A39A9-4389-C7CF-3749-A687DA5096F1}"/>
              </a:ext>
            </a:extLst>
          </p:cNvPr>
          <p:cNvSpPr/>
          <p:nvPr/>
        </p:nvSpPr>
        <p:spPr>
          <a:xfrm>
            <a:off x="10438162" y="35686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8" name="Elipse 77">
            <a:extLst>
              <a:ext uri="{FF2B5EF4-FFF2-40B4-BE49-F238E27FC236}">
                <a16:creationId xmlns:a16="http://schemas.microsoft.com/office/drawing/2014/main" id="{EC95EE20-3F84-CD3F-7317-858A64F543A4}"/>
              </a:ext>
            </a:extLst>
          </p:cNvPr>
          <p:cNvSpPr/>
          <p:nvPr/>
        </p:nvSpPr>
        <p:spPr>
          <a:xfrm>
            <a:off x="11304748" y="35686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9" name="Elipse 78">
            <a:extLst>
              <a:ext uri="{FF2B5EF4-FFF2-40B4-BE49-F238E27FC236}">
                <a16:creationId xmlns:a16="http://schemas.microsoft.com/office/drawing/2014/main" id="{58C5D561-6676-5A0C-77A8-ED451B37EAAE}"/>
              </a:ext>
            </a:extLst>
          </p:cNvPr>
          <p:cNvSpPr/>
          <p:nvPr/>
        </p:nvSpPr>
        <p:spPr>
          <a:xfrm>
            <a:off x="6824133" y="42163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0" name="Elipse 79">
            <a:extLst>
              <a:ext uri="{FF2B5EF4-FFF2-40B4-BE49-F238E27FC236}">
                <a16:creationId xmlns:a16="http://schemas.microsoft.com/office/drawing/2014/main" id="{42EAC529-BD29-5B37-77C1-8E1C260BB215}"/>
              </a:ext>
            </a:extLst>
          </p:cNvPr>
          <p:cNvSpPr/>
          <p:nvPr/>
        </p:nvSpPr>
        <p:spPr>
          <a:xfrm>
            <a:off x="7751232" y="42163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1" name="Elipse 80">
            <a:extLst>
              <a:ext uri="{FF2B5EF4-FFF2-40B4-BE49-F238E27FC236}">
                <a16:creationId xmlns:a16="http://schemas.microsoft.com/office/drawing/2014/main" id="{3F74435F-601C-47B8-7783-6E64148AECEA}"/>
              </a:ext>
            </a:extLst>
          </p:cNvPr>
          <p:cNvSpPr/>
          <p:nvPr/>
        </p:nvSpPr>
        <p:spPr>
          <a:xfrm>
            <a:off x="8629879" y="42163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2" name="Elipse 81">
            <a:extLst>
              <a:ext uri="{FF2B5EF4-FFF2-40B4-BE49-F238E27FC236}">
                <a16:creationId xmlns:a16="http://schemas.microsoft.com/office/drawing/2014/main" id="{64D4FAE1-B2CA-51C8-0E87-AA5BB3A99D09}"/>
              </a:ext>
            </a:extLst>
          </p:cNvPr>
          <p:cNvSpPr/>
          <p:nvPr/>
        </p:nvSpPr>
        <p:spPr>
          <a:xfrm>
            <a:off x="9506826" y="42163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3" name="Elipse 82">
            <a:extLst>
              <a:ext uri="{FF2B5EF4-FFF2-40B4-BE49-F238E27FC236}">
                <a16:creationId xmlns:a16="http://schemas.microsoft.com/office/drawing/2014/main" id="{48AFD95D-C006-EC58-E0D3-E0DFDA787773}"/>
              </a:ext>
            </a:extLst>
          </p:cNvPr>
          <p:cNvSpPr/>
          <p:nvPr/>
        </p:nvSpPr>
        <p:spPr>
          <a:xfrm>
            <a:off x="10438162" y="42163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4" name="Elipse 83">
            <a:extLst>
              <a:ext uri="{FF2B5EF4-FFF2-40B4-BE49-F238E27FC236}">
                <a16:creationId xmlns:a16="http://schemas.microsoft.com/office/drawing/2014/main" id="{C9339C24-DB07-35A7-F7A4-F343D9172DBA}"/>
              </a:ext>
            </a:extLst>
          </p:cNvPr>
          <p:cNvSpPr/>
          <p:nvPr/>
        </p:nvSpPr>
        <p:spPr>
          <a:xfrm>
            <a:off x="11304748" y="42163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5" name="Elipse 84">
            <a:extLst>
              <a:ext uri="{FF2B5EF4-FFF2-40B4-BE49-F238E27FC236}">
                <a16:creationId xmlns:a16="http://schemas.microsoft.com/office/drawing/2014/main" id="{22951F96-3E68-CDF6-277A-D1B067F068B0}"/>
              </a:ext>
            </a:extLst>
          </p:cNvPr>
          <p:cNvSpPr/>
          <p:nvPr/>
        </p:nvSpPr>
        <p:spPr>
          <a:xfrm>
            <a:off x="6824133" y="48640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6" name="Elipse 85">
            <a:extLst>
              <a:ext uri="{FF2B5EF4-FFF2-40B4-BE49-F238E27FC236}">
                <a16:creationId xmlns:a16="http://schemas.microsoft.com/office/drawing/2014/main" id="{BA15976F-9854-A254-0A87-F48CADFBAE00}"/>
              </a:ext>
            </a:extLst>
          </p:cNvPr>
          <p:cNvSpPr/>
          <p:nvPr/>
        </p:nvSpPr>
        <p:spPr>
          <a:xfrm>
            <a:off x="7751232" y="48640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7" name="Elipse 86">
            <a:extLst>
              <a:ext uri="{FF2B5EF4-FFF2-40B4-BE49-F238E27FC236}">
                <a16:creationId xmlns:a16="http://schemas.microsoft.com/office/drawing/2014/main" id="{44BDCCF1-AE08-977B-2227-61077B380A91}"/>
              </a:ext>
            </a:extLst>
          </p:cNvPr>
          <p:cNvSpPr/>
          <p:nvPr/>
        </p:nvSpPr>
        <p:spPr>
          <a:xfrm>
            <a:off x="8629879" y="48640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8" name="Elipse 87">
            <a:extLst>
              <a:ext uri="{FF2B5EF4-FFF2-40B4-BE49-F238E27FC236}">
                <a16:creationId xmlns:a16="http://schemas.microsoft.com/office/drawing/2014/main" id="{4B3B950A-A641-4699-E97C-C444D3CDFB3C}"/>
              </a:ext>
            </a:extLst>
          </p:cNvPr>
          <p:cNvSpPr/>
          <p:nvPr/>
        </p:nvSpPr>
        <p:spPr>
          <a:xfrm>
            <a:off x="9506826" y="48640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9" name="Elipse 88">
            <a:extLst>
              <a:ext uri="{FF2B5EF4-FFF2-40B4-BE49-F238E27FC236}">
                <a16:creationId xmlns:a16="http://schemas.microsoft.com/office/drawing/2014/main" id="{12946A91-BA5B-93EF-BB23-7299229F0808}"/>
              </a:ext>
            </a:extLst>
          </p:cNvPr>
          <p:cNvSpPr/>
          <p:nvPr/>
        </p:nvSpPr>
        <p:spPr>
          <a:xfrm>
            <a:off x="10438162" y="48640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0" name="Elipse 89">
            <a:extLst>
              <a:ext uri="{FF2B5EF4-FFF2-40B4-BE49-F238E27FC236}">
                <a16:creationId xmlns:a16="http://schemas.microsoft.com/office/drawing/2014/main" id="{3D0053E3-9879-4100-4048-4EE5AEA7D443}"/>
              </a:ext>
            </a:extLst>
          </p:cNvPr>
          <p:cNvSpPr/>
          <p:nvPr/>
        </p:nvSpPr>
        <p:spPr>
          <a:xfrm>
            <a:off x="11304748" y="48640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1" name="Elipse 90">
            <a:extLst>
              <a:ext uri="{FF2B5EF4-FFF2-40B4-BE49-F238E27FC236}">
                <a16:creationId xmlns:a16="http://schemas.microsoft.com/office/drawing/2014/main" id="{28C06F43-F1B5-F5F4-31C5-AF90BD045785}"/>
              </a:ext>
            </a:extLst>
          </p:cNvPr>
          <p:cNvSpPr/>
          <p:nvPr/>
        </p:nvSpPr>
        <p:spPr>
          <a:xfrm>
            <a:off x="6824133" y="55117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2" name="Elipse 91">
            <a:extLst>
              <a:ext uri="{FF2B5EF4-FFF2-40B4-BE49-F238E27FC236}">
                <a16:creationId xmlns:a16="http://schemas.microsoft.com/office/drawing/2014/main" id="{7E24B2E4-B15C-EC4A-663B-6EC3E03A07A0}"/>
              </a:ext>
            </a:extLst>
          </p:cNvPr>
          <p:cNvSpPr/>
          <p:nvPr/>
        </p:nvSpPr>
        <p:spPr>
          <a:xfrm>
            <a:off x="7751232" y="5511799"/>
            <a:ext cx="313636" cy="300567"/>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3" name="Elipse 92">
            <a:extLst>
              <a:ext uri="{FF2B5EF4-FFF2-40B4-BE49-F238E27FC236}">
                <a16:creationId xmlns:a16="http://schemas.microsoft.com/office/drawing/2014/main" id="{27304C92-7ED2-1D11-652B-2724254C6B31}"/>
              </a:ext>
            </a:extLst>
          </p:cNvPr>
          <p:cNvSpPr/>
          <p:nvPr/>
        </p:nvSpPr>
        <p:spPr>
          <a:xfrm>
            <a:off x="8629879" y="55117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4" name="Elipse 93">
            <a:extLst>
              <a:ext uri="{FF2B5EF4-FFF2-40B4-BE49-F238E27FC236}">
                <a16:creationId xmlns:a16="http://schemas.microsoft.com/office/drawing/2014/main" id="{1C697166-649D-3D6C-E79B-E121205D3773}"/>
              </a:ext>
            </a:extLst>
          </p:cNvPr>
          <p:cNvSpPr/>
          <p:nvPr/>
        </p:nvSpPr>
        <p:spPr>
          <a:xfrm>
            <a:off x="9506826" y="5511799"/>
            <a:ext cx="313636" cy="3005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5" name="Elipse 94">
            <a:extLst>
              <a:ext uri="{FF2B5EF4-FFF2-40B4-BE49-F238E27FC236}">
                <a16:creationId xmlns:a16="http://schemas.microsoft.com/office/drawing/2014/main" id="{EF703C87-0D66-4D9F-4C82-DCBF389E7921}"/>
              </a:ext>
            </a:extLst>
          </p:cNvPr>
          <p:cNvSpPr/>
          <p:nvPr/>
        </p:nvSpPr>
        <p:spPr>
          <a:xfrm>
            <a:off x="10438162" y="55117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6" name="Elipse 95">
            <a:extLst>
              <a:ext uri="{FF2B5EF4-FFF2-40B4-BE49-F238E27FC236}">
                <a16:creationId xmlns:a16="http://schemas.microsoft.com/office/drawing/2014/main" id="{8E737C6B-A536-353A-D53C-2DB36F3D5E33}"/>
              </a:ext>
            </a:extLst>
          </p:cNvPr>
          <p:cNvSpPr/>
          <p:nvPr/>
        </p:nvSpPr>
        <p:spPr>
          <a:xfrm>
            <a:off x="11304748" y="5511799"/>
            <a:ext cx="313636" cy="3005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76019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Características dos </a:t>
            </a:r>
            <a:r>
              <a:rPr lang="pt-BR" sz="3600" i="1" dirty="0">
                <a:latin typeface="+mn-lt"/>
              </a:rPr>
              <a:t>Clusters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D4EC8E58-3237-0413-4811-697250D41089}"/>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21</a:t>
            </a:r>
          </a:p>
        </p:txBody>
      </p:sp>
      <p:sp>
        <p:nvSpPr>
          <p:cNvPr id="8" name="CaixaDeTexto 7">
            <a:extLst>
              <a:ext uri="{FF2B5EF4-FFF2-40B4-BE49-F238E27FC236}">
                <a16:creationId xmlns:a16="http://schemas.microsoft.com/office/drawing/2014/main" id="{A63D0C02-B290-67A4-05A9-86E296C821C9}"/>
              </a:ext>
            </a:extLst>
          </p:cNvPr>
          <p:cNvSpPr txBox="1"/>
          <p:nvPr/>
        </p:nvSpPr>
        <p:spPr>
          <a:xfrm>
            <a:off x="4232" y="910164"/>
            <a:ext cx="11997267" cy="4770537"/>
          </a:xfrm>
          <a:prstGeom prst="rect">
            <a:avLst/>
          </a:prstGeom>
          <a:noFill/>
        </p:spPr>
        <p:txBody>
          <a:bodyPr wrap="square">
            <a:spAutoFit/>
          </a:bodyPr>
          <a:lstStyle/>
          <a:p>
            <a:pPr algn="just"/>
            <a:r>
              <a:rPr lang="pt-BR" sz="1600" b="1" dirty="0"/>
              <a:t>Cluster 1</a:t>
            </a:r>
            <a:r>
              <a:rPr lang="pt-BR" sz="1600" dirty="0"/>
              <a:t> (</a:t>
            </a:r>
            <a:r>
              <a:rPr lang="pt-BR" sz="1600" b="1" dirty="0"/>
              <a:t>400</a:t>
            </a:r>
            <a:r>
              <a:rPr lang="pt-BR" sz="1600" dirty="0"/>
              <a:t> agências): </a:t>
            </a:r>
            <a:r>
              <a:rPr lang="pt-BR" sz="1600" i="1" dirty="0"/>
              <a:t>benchmark</a:t>
            </a:r>
            <a:r>
              <a:rPr lang="pt-BR" sz="1600" dirty="0"/>
              <a:t>, grandes em tamanho físico, e em quantidade de clientes </a:t>
            </a:r>
            <a:r>
              <a:rPr lang="pt-BR" sz="1600" dirty="0" err="1"/>
              <a:t>pf</a:t>
            </a:r>
            <a:r>
              <a:rPr lang="pt-BR" sz="1600" dirty="0"/>
              <a:t> e </a:t>
            </a:r>
            <a:r>
              <a:rPr lang="pt-BR" sz="1600" dirty="0" err="1"/>
              <a:t>pj</a:t>
            </a:r>
            <a:r>
              <a:rPr lang="pt-BR" sz="1600" dirty="0"/>
              <a:t> (empresas), alto potencial de negócios, alto apetite por crédito, boa saúde financeira, altos níveis transacionais tanto em volume quanto em valores médios, os clientes destas agências possuem também um perfil investidor.</a:t>
            </a:r>
          </a:p>
          <a:p>
            <a:pPr algn="just"/>
            <a:endParaRPr lang="pt-BR" sz="1600" dirty="0"/>
          </a:p>
          <a:p>
            <a:pPr algn="just"/>
            <a:r>
              <a:rPr lang="pt-BR" sz="1600" b="1" dirty="0"/>
              <a:t>Cluster 2</a:t>
            </a:r>
            <a:r>
              <a:rPr lang="pt-BR" sz="1600" dirty="0"/>
              <a:t> (</a:t>
            </a:r>
            <a:r>
              <a:rPr lang="pt-BR" sz="1600" b="1" dirty="0"/>
              <a:t>300</a:t>
            </a:r>
            <a:r>
              <a:rPr lang="pt-BR" sz="1600" dirty="0"/>
              <a:t> agências): perfis similares ao </a:t>
            </a:r>
            <a:r>
              <a:rPr lang="pt-BR" sz="1600" i="1" dirty="0"/>
              <a:t>Cluster</a:t>
            </a:r>
            <a:r>
              <a:rPr lang="pt-BR" sz="1600" dirty="0"/>
              <a:t> 1, alto potencial de negócios, boa saúde financeira, alto apetite por crédito, agências grandes, e possuem altos níveis transacionais em volume e valores, porém os clientes das agências deste </a:t>
            </a:r>
            <a:r>
              <a:rPr lang="pt-BR" sz="1600" i="1" dirty="0"/>
              <a:t>cluster</a:t>
            </a:r>
            <a:r>
              <a:rPr lang="pt-BR" sz="1600" dirty="0"/>
              <a:t> não possuem perfil de investidores.</a:t>
            </a:r>
          </a:p>
          <a:p>
            <a:pPr algn="just"/>
            <a:endParaRPr lang="pt-BR" sz="1600" dirty="0"/>
          </a:p>
          <a:p>
            <a:pPr algn="just"/>
            <a:r>
              <a:rPr lang="pt-BR" sz="1600" b="1" dirty="0"/>
              <a:t>Cluster 3</a:t>
            </a:r>
            <a:r>
              <a:rPr lang="pt-BR" sz="1600" dirty="0"/>
              <a:t> (</a:t>
            </a:r>
            <a:r>
              <a:rPr lang="pt-BR" sz="1600" b="1" dirty="0"/>
              <a:t>2500</a:t>
            </a:r>
            <a:r>
              <a:rPr lang="pt-BR" sz="1600" dirty="0"/>
              <a:t> agências): perfil de agências com baixa saúde financeira, pouco potencial de negócios, são agências de médio porte, possuem pouco apetite por crédito, os níveis transacionais são baixos tanto em volume quanto por valores, e os clientes destas agências não possuem perfil de investidores.</a:t>
            </a:r>
          </a:p>
          <a:p>
            <a:pPr algn="just"/>
            <a:endParaRPr lang="pt-BR" sz="1600" dirty="0"/>
          </a:p>
          <a:p>
            <a:pPr algn="just"/>
            <a:r>
              <a:rPr lang="pt-BR" sz="1600" b="1" dirty="0"/>
              <a:t>Cluster 4</a:t>
            </a:r>
            <a:r>
              <a:rPr lang="pt-BR" sz="1600" dirty="0"/>
              <a:t> (</a:t>
            </a:r>
            <a:r>
              <a:rPr lang="pt-BR" sz="1600" b="1" dirty="0"/>
              <a:t>700</a:t>
            </a:r>
            <a:r>
              <a:rPr lang="pt-BR" sz="1600" dirty="0"/>
              <a:t> agências): perfil mediano quando comparado relativamente com os outros </a:t>
            </a:r>
            <a:r>
              <a:rPr lang="pt-BR" sz="1600" i="1" dirty="0"/>
              <a:t>clusters</a:t>
            </a:r>
            <a:r>
              <a:rPr lang="pt-BR" sz="1600" dirty="0"/>
              <a:t>, todas as suas características são medianas, ou seja são agências de médio porte, com níveis transacionais médios tanto em volume quanto em valores, possuem potencial de negócios, e saúde financeira medianas, os clientes destas agências possuem um perfil conservador em relação à investimentos.</a:t>
            </a:r>
          </a:p>
          <a:p>
            <a:pPr algn="just"/>
            <a:endParaRPr lang="pt-BR" sz="1600" dirty="0"/>
          </a:p>
          <a:p>
            <a:pPr algn="just"/>
            <a:r>
              <a:rPr lang="pt-BR" sz="1600" b="1" dirty="0"/>
              <a:t>Cluster 5</a:t>
            </a:r>
            <a:r>
              <a:rPr lang="pt-BR" sz="1600" dirty="0"/>
              <a:t> (</a:t>
            </a:r>
            <a:r>
              <a:rPr lang="pt-BR" sz="1600" b="1" dirty="0"/>
              <a:t>500</a:t>
            </a:r>
            <a:r>
              <a:rPr lang="pt-BR" sz="1600" dirty="0"/>
              <a:t> agências): agências com os piores perfis, tendo os piores indicadores, com baixa saúde financeira, baixo potencial de negócios, são agências muito pequenas, com pouco apetite por crédito, baixos valores e volumes transacionais, e seus clientes não possuem perfil de investidores.</a:t>
            </a:r>
          </a:p>
        </p:txBody>
      </p:sp>
      <p:sp>
        <p:nvSpPr>
          <p:cNvPr id="10" name="CaixaDeTexto 9">
            <a:extLst>
              <a:ext uri="{FF2B5EF4-FFF2-40B4-BE49-F238E27FC236}">
                <a16:creationId xmlns:a16="http://schemas.microsoft.com/office/drawing/2014/main" id="{8069C037-2C70-58CE-7F02-EA7A61AB513C}"/>
              </a:ext>
            </a:extLst>
          </p:cNvPr>
          <p:cNvSpPr txBox="1"/>
          <p:nvPr/>
        </p:nvSpPr>
        <p:spPr>
          <a:xfrm>
            <a:off x="4232" y="5739966"/>
            <a:ext cx="10524067" cy="830997"/>
          </a:xfrm>
          <a:prstGeom prst="rect">
            <a:avLst/>
          </a:prstGeom>
          <a:noFill/>
        </p:spPr>
        <p:txBody>
          <a:bodyPr wrap="square">
            <a:spAutoFit/>
          </a:bodyPr>
          <a:lstStyle/>
          <a:p>
            <a:pPr algn="just"/>
            <a:r>
              <a:rPr lang="pt-BR" sz="1600" b="1" dirty="0"/>
              <a:t>Cluster 6</a:t>
            </a:r>
            <a:r>
              <a:rPr lang="pt-BR" sz="1600" dirty="0"/>
              <a:t> (</a:t>
            </a:r>
            <a:r>
              <a:rPr lang="pt-BR" sz="1600" b="1" dirty="0"/>
              <a:t>800</a:t>
            </a:r>
            <a:r>
              <a:rPr lang="pt-BR" sz="1600" dirty="0"/>
              <a:t> agências): grande porte em tamanho físico, e em quantidade de clientes, saúde financeira relativamente boa em relação aos piores clusters neste sentido, baixo potencial de negócios, pouco apetite por crédito, clientes não tem perfis de investidores, níveis medianos de transações em volumes, porém possuem baixos valores transacionados em média.</a:t>
            </a:r>
          </a:p>
        </p:txBody>
      </p:sp>
    </p:spTree>
    <p:extLst>
      <p:ext uri="{BB962C8B-B14F-4D97-AF65-F5344CB8AC3E}">
        <p14:creationId xmlns:p14="http://schemas.microsoft.com/office/powerpoint/2010/main" val="2979185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Considerações Finais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2130EDB4-002D-75EF-CCB6-1A85078E7462}"/>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22</a:t>
            </a:r>
          </a:p>
        </p:txBody>
      </p:sp>
      <p:sp>
        <p:nvSpPr>
          <p:cNvPr id="4" name="CaixaDeTexto 3">
            <a:extLst>
              <a:ext uri="{FF2B5EF4-FFF2-40B4-BE49-F238E27FC236}">
                <a16:creationId xmlns:a16="http://schemas.microsoft.com/office/drawing/2014/main" id="{A6A7C555-7899-1820-5F8A-50A82872EA2D}"/>
              </a:ext>
            </a:extLst>
          </p:cNvPr>
          <p:cNvSpPr txBox="1"/>
          <p:nvPr/>
        </p:nvSpPr>
        <p:spPr>
          <a:xfrm>
            <a:off x="258233" y="1008616"/>
            <a:ext cx="11624734" cy="4801314"/>
          </a:xfrm>
          <a:prstGeom prst="rect">
            <a:avLst/>
          </a:prstGeom>
          <a:noFill/>
        </p:spPr>
        <p:txBody>
          <a:bodyPr wrap="square" rtlCol="0">
            <a:spAutoFit/>
          </a:bodyPr>
          <a:lstStyle/>
          <a:p>
            <a:pPr marL="285750" indent="-285750">
              <a:buFont typeface="Arial" panose="020B0604020202020204" pitchFamily="34" charset="0"/>
              <a:buChar char="•"/>
            </a:pPr>
            <a:r>
              <a:rPr lang="pt-BR" dirty="0"/>
              <a:t>Encontrados 6 grupos comparáveis reduzindo a dimensionalidade de 5.200 agências para 6 grupos comparáveis.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Proposta de metodologia de análise de resultado de utilização do algoritmo K-Means (criação de aglomerados).</a:t>
            </a:r>
          </a:p>
          <a:p>
            <a:pPr marL="742950" lvl="1" indent="-285750">
              <a:buFont typeface="Arial" panose="020B0604020202020204" pitchFamily="34" charset="0"/>
              <a:buChar char="•"/>
            </a:pPr>
            <a:r>
              <a:rPr lang="pt-BR" dirty="0"/>
              <a:t>Utilização da dispersão média (desvio/média) como métrica de análise do resultado dos grupos homogêneos.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Proposta de metodologia na criação de grupos homogêneos baseado no resultado do K-Means e em regras de negócio.</a:t>
            </a:r>
          </a:p>
          <a:p>
            <a:pPr marL="742950" lvl="1" indent="-285750">
              <a:buFont typeface="Arial" panose="020B0604020202020204" pitchFamily="34" charset="0"/>
              <a:buChar char="•"/>
            </a:pPr>
            <a:r>
              <a:rPr lang="pt-BR" dirty="0"/>
              <a:t>Utilização de variáveis de resultado de agências como variáveis de clusterização.</a:t>
            </a:r>
          </a:p>
          <a:p>
            <a:pPr marL="742950" lvl="1" indent="-285750">
              <a:buFont typeface="Arial" panose="020B0604020202020204" pitchFamily="34" charset="0"/>
              <a:buChar char="•"/>
            </a:pPr>
            <a:r>
              <a:rPr lang="pt-BR" dirty="0"/>
              <a:t>Agrupamento das variáveis de clusterização em grupos gerais de variáveis (auxílio na análise geral dos grupos).</a:t>
            </a:r>
          </a:p>
          <a:p>
            <a:pPr marL="742950" lvl="1" indent="-285750">
              <a:buFont typeface="Arial" panose="020B0604020202020204" pitchFamily="34" charset="0"/>
              <a:buChar char="•"/>
            </a:pPr>
            <a:r>
              <a:rPr lang="pt-BR" dirty="0"/>
              <a:t>Utilização do z-score (média, desvio) como métrica de análise geral entre os grupos.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Proposta de análise dos valores “benchmark” na criação dos grupos homogêneos</a:t>
            </a:r>
          </a:p>
          <a:p>
            <a:pPr marL="742950" lvl="1" indent="-285750">
              <a:buFont typeface="Arial" panose="020B0604020202020204" pitchFamily="34" charset="0"/>
              <a:buChar char="•"/>
            </a:pPr>
            <a:r>
              <a:rPr lang="pt-BR" dirty="0"/>
              <a:t>Valores de dispersão média </a:t>
            </a:r>
            <a:r>
              <a:rPr lang="pt-BR" b="1" dirty="0"/>
              <a:t>17%</a:t>
            </a:r>
            <a:r>
              <a:rPr lang="pt-BR" dirty="0"/>
              <a:t> dentro dos grupos homogêneos.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Grupos homogêneos apresentaram perfis destacados, com características de resultado características.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57731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Bibliografia</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AB637B2B-4AFC-55A5-6B29-3C132E054223}"/>
              </a:ext>
            </a:extLst>
          </p:cNvPr>
          <p:cNvSpPr txBox="1"/>
          <p:nvPr/>
        </p:nvSpPr>
        <p:spPr>
          <a:xfrm>
            <a:off x="630767" y="986367"/>
            <a:ext cx="10401300" cy="4964308"/>
          </a:xfrm>
          <a:prstGeom prst="rect">
            <a:avLst/>
          </a:prstGeom>
          <a:noFill/>
        </p:spPr>
        <p:txBody>
          <a:bodyPr wrap="square">
            <a:spAutoFit/>
          </a:bodyPr>
          <a:lstStyle/>
          <a:p>
            <a:pPr algn="just">
              <a:lnSpc>
                <a:spcPct val="115000"/>
              </a:lnSpc>
            </a:pPr>
            <a:r>
              <a:rPr lang="en-US" sz="1200" dirty="0">
                <a:solidFill>
                  <a:srgbClr val="202122"/>
                </a:solidFill>
                <a:effectLst/>
                <a:latin typeface="+mj-lt"/>
                <a:ea typeface="Calibri" panose="020F0502020204030204" pitchFamily="34" charset="0"/>
              </a:rPr>
              <a:t>MacQueen, J.B. (1967). Some Methods for classification and Analysis of Multivariate Observations. Proceedings of 5th Berkeley Symposium on Mathematical Statistics and Probability. Vol. 1. University of California Press. pp. 281–297. </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a:solidFill>
                  <a:srgbClr val="202122"/>
                </a:solidFill>
                <a:effectLst/>
                <a:latin typeface="+mj-lt"/>
                <a:ea typeface="Calibri" panose="020F0502020204030204" pitchFamily="34" charset="0"/>
              </a:rPr>
              <a:t>Tang, G.;  Tian, R.; Wu, B. (2022). An Overview of Clustering Methods in The Financial World. Proceedings of the 2022 7th International Conference on Financial Innovation and Economic Development Atlantis Press.</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a:solidFill>
                  <a:srgbClr val="202122"/>
                </a:solidFill>
                <a:effectLst/>
                <a:latin typeface="+mj-lt"/>
                <a:ea typeface="Calibri" panose="020F0502020204030204" pitchFamily="34" charset="0"/>
              </a:rPr>
              <a:t>Herrera-Restrepo, O.; Triantis, K.; </a:t>
            </a:r>
            <a:r>
              <a:rPr lang="en-US" sz="1200" dirty="0" err="1">
                <a:solidFill>
                  <a:srgbClr val="202122"/>
                </a:solidFill>
                <a:effectLst/>
                <a:latin typeface="+mj-lt"/>
                <a:ea typeface="Calibri" panose="020F0502020204030204" pitchFamily="34" charset="0"/>
              </a:rPr>
              <a:t>Seaver</a:t>
            </a:r>
            <a:r>
              <a:rPr lang="en-US" sz="1200" dirty="0">
                <a:solidFill>
                  <a:srgbClr val="202122"/>
                </a:solidFill>
                <a:effectLst/>
                <a:latin typeface="+mj-lt"/>
                <a:ea typeface="Calibri" panose="020F0502020204030204" pitchFamily="34" charset="0"/>
              </a:rPr>
              <a:t>, W.L.; </a:t>
            </a:r>
            <a:r>
              <a:rPr lang="en-US" sz="1200" dirty="0" err="1">
                <a:solidFill>
                  <a:srgbClr val="202122"/>
                </a:solidFill>
                <a:effectLst/>
                <a:latin typeface="+mj-lt"/>
                <a:ea typeface="Calibri" panose="020F0502020204030204" pitchFamily="34" charset="0"/>
              </a:rPr>
              <a:t>Paradi</a:t>
            </a:r>
            <a:r>
              <a:rPr lang="en-US" sz="1200" dirty="0">
                <a:solidFill>
                  <a:srgbClr val="202122"/>
                </a:solidFill>
                <a:effectLst/>
                <a:latin typeface="+mj-lt"/>
                <a:ea typeface="Calibri" panose="020F0502020204030204" pitchFamily="34" charset="0"/>
              </a:rPr>
              <a:t>, J.C.; Zhu, H.; Bank branch operational performance: A robust multivariate and clustering approach, Expert Systems with Applications, Volume 50, 2016, Pages 107-119, ISSN 0957-4174.</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a:solidFill>
                  <a:srgbClr val="202122"/>
                </a:solidFill>
                <a:effectLst/>
                <a:latin typeface="+mj-lt"/>
                <a:ea typeface="Calibri" panose="020F0502020204030204" pitchFamily="34" charset="0"/>
              </a:rPr>
              <a:t>Marques, B.P.; </a:t>
            </a:r>
            <a:r>
              <a:rPr lang="en-US" sz="1200" dirty="0" err="1">
                <a:solidFill>
                  <a:srgbClr val="202122"/>
                </a:solidFill>
                <a:effectLst/>
                <a:latin typeface="+mj-lt"/>
                <a:ea typeface="Calibri" panose="020F0502020204030204" pitchFamily="34" charset="0"/>
              </a:rPr>
              <a:t>Alves,C.F</a:t>
            </a:r>
            <a:r>
              <a:rPr lang="en-US" sz="1200" dirty="0">
                <a:solidFill>
                  <a:srgbClr val="202122"/>
                </a:solidFill>
                <a:effectLst/>
                <a:latin typeface="+mj-lt"/>
                <a:ea typeface="Calibri" panose="020F0502020204030204" pitchFamily="34" charset="0"/>
              </a:rPr>
              <a:t>. (2020) Using clustering ensemble to identify banking business models. </a:t>
            </a:r>
            <a:r>
              <a:rPr lang="en-US" sz="1200" dirty="0" err="1">
                <a:solidFill>
                  <a:srgbClr val="202122"/>
                </a:solidFill>
                <a:effectLst/>
                <a:latin typeface="+mj-lt"/>
                <a:ea typeface="Calibri" panose="020F0502020204030204" pitchFamily="34" charset="0"/>
              </a:rPr>
              <a:t>Intell</a:t>
            </a:r>
            <a:r>
              <a:rPr lang="en-US" sz="1200" dirty="0">
                <a:solidFill>
                  <a:srgbClr val="202122"/>
                </a:solidFill>
                <a:effectLst/>
                <a:latin typeface="+mj-lt"/>
                <a:ea typeface="Calibri" panose="020F0502020204030204" pitchFamily="34" charset="0"/>
              </a:rPr>
              <a:t> Sys Acc Fin Mgmt. 27: 66– 94.  </a:t>
            </a:r>
            <a:endParaRPr lang="pt-BR" sz="1200" dirty="0">
              <a:effectLst/>
              <a:latin typeface="+mj-lt"/>
              <a:ea typeface="Calibri" panose="020F0502020204030204" pitchFamily="34" charset="0"/>
            </a:endParaRPr>
          </a:p>
          <a:p>
            <a:pPr marL="228600" algn="just">
              <a:lnSpc>
                <a:spcPct val="115000"/>
              </a:lnSpc>
            </a:pPr>
            <a:r>
              <a:rPr lang="en-US" sz="1200" u="none" strike="noStrike" dirty="0">
                <a:solidFill>
                  <a:srgbClr val="000080"/>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err="1">
                <a:solidFill>
                  <a:srgbClr val="202122"/>
                </a:solidFill>
                <a:effectLst/>
                <a:latin typeface="+mj-lt"/>
                <a:ea typeface="Calibri" panose="020F0502020204030204" pitchFamily="34" charset="0"/>
              </a:rPr>
              <a:t>Domeniconi</a:t>
            </a:r>
            <a:r>
              <a:rPr lang="en-US" sz="1200" dirty="0">
                <a:solidFill>
                  <a:srgbClr val="202122"/>
                </a:solidFill>
                <a:effectLst/>
                <a:latin typeface="+mj-lt"/>
                <a:ea typeface="Calibri" panose="020F0502020204030204" pitchFamily="34" charset="0"/>
              </a:rPr>
              <a:t>, C.; </a:t>
            </a:r>
            <a:r>
              <a:rPr lang="en-US" sz="1200" dirty="0" err="1">
                <a:solidFill>
                  <a:srgbClr val="202122"/>
                </a:solidFill>
                <a:effectLst/>
                <a:latin typeface="+mj-lt"/>
                <a:ea typeface="Calibri" panose="020F0502020204030204" pitchFamily="34" charset="0"/>
              </a:rPr>
              <a:t>Gunopulos</a:t>
            </a:r>
            <a:r>
              <a:rPr lang="en-US" sz="1200" dirty="0">
                <a:solidFill>
                  <a:srgbClr val="202122"/>
                </a:solidFill>
                <a:effectLst/>
                <a:latin typeface="+mj-lt"/>
                <a:ea typeface="Calibri" panose="020F0502020204030204" pitchFamily="34" charset="0"/>
              </a:rPr>
              <a:t>, D.; Ma, S.; Papadopoulos, D.; Yan, B. (2007) Locally adaptive metrics for clustering high dimensional data. Data Mining and Knowledge Discovery, Volume 14, Issue 1, pp 63–97. </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err="1">
                <a:solidFill>
                  <a:srgbClr val="202122"/>
                </a:solidFill>
                <a:effectLst/>
                <a:latin typeface="+mj-lt"/>
                <a:ea typeface="Calibri" panose="020F0502020204030204" pitchFamily="34" charset="0"/>
              </a:rPr>
              <a:t>Sharahi</a:t>
            </a:r>
            <a:r>
              <a:rPr lang="en-US" sz="1200" dirty="0">
                <a:solidFill>
                  <a:srgbClr val="202122"/>
                </a:solidFill>
                <a:effectLst/>
                <a:latin typeface="+mj-lt"/>
                <a:ea typeface="Calibri" panose="020F0502020204030204" pitchFamily="34" charset="0"/>
              </a:rPr>
              <a:t>, M.; </a:t>
            </a:r>
            <a:r>
              <a:rPr lang="en-US" sz="1200" dirty="0" err="1">
                <a:solidFill>
                  <a:srgbClr val="202122"/>
                </a:solidFill>
                <a:effectLst/>
                <a:latin typeface="+mj-lt"/>
                <a:ea typeface="Calibri" panose="020F0502020204030204" pitchFamily="34" charset="0"/>
              </a:rPr>
              <a:t>Aligholi</a:t>
            </a:r>
            <a:r>
              <a:rPr lang="en-US" sz="1200" dirty="0">
                <a:solidFill>
                  <a:srgbClr val="202122"/>
                </a:solidFill>
                <a:effectLst/>
                <a:latin typeface="+mj-lt"/>
                <a:ea typeface="Calibri" panose="020F0502020204030204" pitchFamily="34" charset="0"/>
              </a:rPr>
              <a:t>, M. (2015) Classify the Data of Bank Customers Using Data Mining and   Clustering Techniques (Case Study: </a:t>
            </a:r>
            <a:r>
              <a:rPr lang="en-US" sz="1200" dirty="0" err="1">
                <a:solidFill>
                  <a:srgbClr val="202122"/>
                </a:solidFill>
                <a:effectLst/>
                <a:latin typeface="+mj-lt"/>
                <a:ea typeface="Calibri" panose="020F0502020204030204" pitchFamily="34" charset="0"/>
              </a:rPr>
              <a:t>Sepah</a:t>
            </a:r>
            <a:r>
              <a:rPr lang="en-US" sz="1200" dirty="0">
                <a:solidFill>
                  <a:srgbClr val="202122"/>
                </a:solidFill>
                <a:effectLst/>
                <a:latin typeface="+mj-lt"/>
                <a:ea typeface="Calibri" panose="020F0502020204030204" pitchFamily="34" charset="0"/>
              </a:rPr>
              <a:t> Bank Branches Tehran), J. Appl. Environ. Biol. Sci., 5(5) 458-464.</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a:solidFill>
                  <a:srgbClr val="202122"/>
                </a:solidFill>
                <a:effectLst/>
                <a:latin typeface="+mj-lt"/>
                <a:ea typeface="Calibri" panose="020F0502020204030204" pitchFamily="34" charset="0"/>
              </a:rPr>
              <a:t>T. E. Raghunathan, Synthetic data, Annual Review of Statistics and Its Application, 8, 129-140, 2021.</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err="1">
                <a:solidFill>
                  <a:srgbClr val="202122"/>
                </a:solidFill>
                <a:effectLst/>
                <a:latin typeface="+mj-lt"/>
                <a:ea typeface="Calibri" panose="020F0502020204030204" pitchFamily="34" charset="0"/>
              </a:rPr>
              <a:t>Dankar</a:t>
            </a:r>
            <a:r>
              <a:rPr lang="en-US" sz="1200" dirty="0">
                <a:solidFill>
                  <a:srgbClr val="202122"/>
                </a:solidFill>
                <a:effectLst/>
                <a:latin typeface="+mj-lt"/>
                <a:ea typeface="Calibri" panose="020F0502020204030204" pitchFamily="34" charset="0"/>
              </a:rPr>
              <a:t>, K.; Mahmoud, I. (2021) Fake it till you make it: guidelines for effective synthetic data generation, Applied Sciences 11.5: 2158.</a:t>
            </a:r>
            <a:endParaRPr lang="pt-BR" sz="1200" dirty="0">
              <a:effectLst/>
              <a:latin typeface="+mj-lt"/>
              <a:ea typeface="Calibri" panose="020F0502020204030204" pitchFamily="34" charset="0"/>
            </a:endParaRPr>
          </a:p>
          <a:p>
            <a:pPr marL="228600" algn="just">
              <a:lnSpc>
                <a:spcPct val="115000"/>
              </a:lnSpc>
            </a:pPr>
            <a:r>
              <a:rPr lang="en-US" sz="1200" dirty="0">
                <a:solidFill>
                  <a:srgbClr val="202122"/>
                </a:solidFill>
                <a:effectLst/>
                <a:latin typeface="+mj-lt"/>
                <a:ea typeface="Calibri" panose="020F0502020204030204" pitchFamily="34" charset="0"/>
              </a:rPr>
              <a:t> </a:t>
            </a:r>
            <a:endParaRPr lang="pt-BR" sz="1200" dirty="0">
              <a:effectLst/>
              <a:latin typeface="+mj-lt"/>
              <a:ea typeface="Calibri" panose="020F0502020204030204" pitchFamily="34" charset="0"/>
            </a:endParaRPr>
          </a:p>
          <a:p>
            <a:pPr algn="just">
              <a:lnSpc>
                <a:spcPct val="115000"/>
              </a:lnSpc>
            </a:pPr>
            <a:r>
              <a:rPr lang="en-US" sz="1200" dirty="0">
                <a:solidFill>
                  <a:srgbClr val="202122"/>
                </a:solidFill>
                <a:effectLst/>
                <a:latin typeface="+mj-lt"/>
                <a:ea typeface="Calibri" panose="020F0502020204030204" pitchFamily="34" charset="0"/>
              </a:rPr>
              <a:t>Hradec, J.; </a:t>
            </a:r>
            <a:r>
              <a:rPr lang="en-US" sz="1200" dirty="0" err="1">
                <a:solidFill>
                  <a:srgbClr val="202122"/>
                </a:solidFill>
                <a:effectLst/>
                <a:latin typeface="+mj-lt"/>
                <a:ea typeface="Calibri" panose="020F0502020204030204" pitchFamily="34" charset="0"/>
              </a:rPr>
              <a:t>Craglia</a:t>
            </a:r>
            <a:r>
              <a:rPr lang="en-US" sz="1200" dirty="0">
                <a:solidFill>
                  <a:srgbClr val="202122"/>
                </a:solidFill>
                <a:effectLst/>
                <a:latin typeface="+mj-lt"/>
                <a:ea typeface="Calibri" panose="020F0502020204030204" pitchFamily="34" charset="0"/>
              </a:rPr>
              <a:t>, M.; Di Leo, M.; De </a:t>
            </a:r>
            <a:r>
              <a:rPr lang="en-US" sz="1200" dirty="0" err="1">
                <a:solidFill>
                  <a:srgbClr val="202122"/>
                </a:solidFill>
                <a:effectLst/>
                <a:latin typeface="+mj-lt"/>
                <a:ea typeface="Calibri" panose="020F0502020204030204" pitchFamily="34" charset="0"/>
              </a:rPr>
              <a:t>Nigris</a:t>
            </a:r>
            <a:r>
              <a:rPr lang="en-US" sz="1200" dirty="0">
                <a:solidFill>
                  <a:srgbClr val="202122"/>
                </a:solidFill>
                <a:effectLst/>
                <a:latin typeface="+mj-lt"/>
                <a:ea typeface="Calibri" panose="020F0502020204030204" pitchFamily="34" charset="0"/>
              </a:rPr>
              <a:t>, S.; </a:t>
            </a:r>
            <a:r>
              <a:rPr lang="en-US" sz="1200" dirty="0" err="1">
                <a:solidFill>
                  <a:srgbClr val="202122"/>
                </a:solidFill>
                <a:effectLst/>
                <a:latin typeface="+mj-lt"/>
                <a:ea typeface="Calibri" panose="020F0502020204030204" pitchFamily="34" charset="0"/>
              </a:rPr>
              <a:t>Ostlaender</a:t>
            </a:r>
            <a:r>
              <a:rPr lang="en-US" sz="1200" dirty="0">
                <a:solidFill>
                  <a:srgbClr val="202122"/>
                </a:solidFill>
                <a:effectLst/>
                <a:latin typeface="+mj-lt"/>
                <a:ea typeface="Calibri" panose="020F0502020204030204" pitchFamily="34" charset="0"/>
              </a:rPr>
              <a:t>, N.; Nicholson, N. (2022) </a:t>
            </a:r>
            <a:r>
              <a:rPr lang="en-US" sz="1200" u="none" strike="noStrike" dirty="0">
                <a:solidFill>
                  <a:srgbClr val="202122"/>
                </a:solidFill>
                <a:effectLst/>
                <a:latin typeface="+mj-lt"/>
                <a:ea typeface="Calibri" panose="020F0502020204030204" pitchFamily="34" charset="0"/>
                <a:hlinkClick r:id="rId2"/>
              </a:rPr>
              <a:t>Multipurpose synthetic population for policy applications</a:t>
            </a:r>
            <a:r>
              <a:rPr lang="en-US" sz="1200" dirty="0">
                <a:solidFill>
                  <a:srgbClr val="202122"/>
                </a:solidFill>
                <a:effectLst/>
                <a:latin typeface="+mj-lt"/>
                <a:ea typeface="Calibri" panose="020F0502020204030204" pitchFamily="34" charset="0"/>
              </a:rPr>
              <a:t>, EUR 31116 EN, Publications Office of the European Union, Luxembourg, ISBN 978-92-76-53478-5.</a:t>
            </a:r>
            <a:endParaRPr lang="pt-BR" sz="1200" dirty="0">
              <a:effectLst/>
              <a:latin typeface="+mj-lt"/>
              <a:ea typeface="Calibri" panose="020F0502020204030204" pitchFamily="34" charset="0"/>
            </a:endParaRPr>
          </a:p>
        </p:txBody>
      </p:sp>
    </p:spTree>
    <p:extLst>
      <p:ext uri="{BB962C8B-B14F-4D97-AF65-F5344CB8AC3E}">
        <p14:creationId xmlns:p14="http://schemas.microsoft.com/office/powerpoint/2010/main" val="274620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3208867" y="187326"/>
            <a:ext cx="5528733" cy="617008"/>
          </a:xfrm>
        </p:spPr>
        <p:txBody>
          <a:bodyPr>
            <a:normAutofit/>
          </a:bodyPr>
          <a:lstStyle/>
          <a:p>
            <a:pPr algn="ctr"/>
            <a:r>
              <a:rPr lang="pt-BR" sz="3600" dirty="0">
                <a:latin typeface="+mn-lt"/>
              </a:rPr>
              <a:t>Algoritmo K-Means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0997C490-AF71-4D6E-AD96-498BDE6049D3}"/>
              </a:ext>
            </a:extLst>
          </p:cNvPr>
          <p:cNvSpPr txBox="1"/>
          <p:nvPr/>
        </p:nvSpPr>
        <p:spPr>
          <a:xfrm>
            <a:off x="711200" y="1375833"/>
            <a:ext cx="11116733" cy="3785652"/>
          </a:xfrm>
          <a:prstGeom prst="rect">
            <a:avLst/>
          </a:prstGeom>
          <a:noFill/>
        </p:spPr>
        <p:txBody>
          <a:bodyPr wrap="square" rtlCol="0">
            <a:spAutoFit/>
          </a:bodyPr>
          <a:lstStyle/>
          <a:p>
            <a:pPr marL="285750" indent="-285750">
              <a:buFont typeface="Arial" panose="020B0604020202020204" pitchFamily="34" charset="0"/>
              <a:buChar char="•"/>
            </a:pPr>
            <a:r>
              <a:rPr lang="pt-BR" sz="2400" dirty="0"/>
              <a:t>Método de quantização vetorial. Originalmente desenvolvido na década de 1960 para processamento de sinais por </a:t>
            </a:r>
            <a:r>
              <a:rPr lang="pt-BR" sz="2400" dirty="0" err="1"/>
              <a:t>MacQueen</a:t>
            </a:r>
            <a:r>
              <a:rPr lang="pt-BR" sz="2400" dirty="0"/>
              <a:t>, 1967. Processamento de sinais.</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Particiona o dataset em K aglomerados (clusters) com as distâncias mais próximas dos centroides. Minimiza variância dentro dos aglomerados. Maximiza a variância fora dos aglomerados. Distâncias quadráticas Euclidianas como métrica.</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Problema computacionalmente complexo (NP-Hard) com alta dimensionalidade.</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Modelo de machine </a:t>
            </a:r>
            <a:r>
              <a:rPr lang="pt-BR" sz="2400" dirty="0" err="1"/>
              <a:t>learning</a:t>
            </a:r>
            <a:r>
              <a:rPr lang="pt-BR" sz="2400" dirty="0"/>
              <a:t> não supervisionado.</a:t>
            </a:r>
          </a:p>
        </p:txBody>
      </p:sp>
      <p:sp>
        <p:nvSpPr>
          <p:cNvPr id="12" name="CaixaDeTexto 11">
            <a:extLst>
              <a:ext uri="{FF2B5EF4-FFF2-40B4-BE49-F238E27FC236}">
                <a16:creationId xmlns:a16="http://schemas.microsoft.com/office/drawing/2014/main" id="{9D799A7C-70EF-FCDC-EBD0-FE007F3C6C46}"/>
              </a:ext>
            </a:extLst>
          </p:cNvPr>
          <p:cNvSpPr txBox="1"/>
          <p:nvPr/>
        </p:nvSpPr>
        <p:spPr>
          <a:xfrm>
            <a:off x="118533" y="5968136"/>
            <a:ext cx="10202334" cy="584775"/>
          </a:xfrm>
          <a:prstGeom prst="rect">
            <a:avLst/>
          </a:prstGeom>
          <a:noFill/>
        </p:spPr>
        <p:txBody>
          <a:bodyPr wrap="square">
            <a:spAutoFit/>
          </a:bodyPr>
          <a:lstStyle/>
          <a:p>
            <a:r>
              <a:rPr lang="en-US" sz="1600" dirty="0">
                <a:solidFill>
                  <a:srgbClr val="222222"/>
                </a:solidFill>
              </a:rPr>
              <a:t>J.B., MacQueen. </a:t>
            </a:r>
            <a:r>
              <a:rPr lang="en-US" sz="1600" i="1" dirty="0">
                <a:solidFill>
                  <a:srgbClr val="222222"/>
                </a:solidFill>
              </a:rPr>
              <a:t>Some Methods for classification and Analysis of Multivariate Observations</a:t>
            </a:r>
            <a:r>
              <a:rPr lang="en-US" sz="1600" dirty="0">
                <a:solidFill>
                  <a:srgbClr val="222222"/>
                </a:solidFill>
              </a:rPr>
              <a:t>. Proceedings of 5th Berkeley Symposium on Mathematical Statistics and Probability. Vol. 1. University of California Press. pp. 281–297, 1967.</a:t>
            </a:r>
            <a:endParaRPr lang="pt-BR" sz="1600" dirty="0">
              <a:solidFill>
                <a:srgbClr val="222222"/>
              </a:solidFill>
            </a:endParaRPr>
          </a:p>
        </p:txBody>
      </p:sp>
      <p:sp>
        <p:nvSpPr>
          <p:cNvPr id="13" name="Retângulo 12">
            <a:extLst>
              <a:ext uri="{FF2B5EF4-FFF2-40B4-BE49-F238E27FC236}">
                <a16:creationId xmlns:a16="http://schemas.microsoft.com/office/drawing/2014/main" id="{98F7F9E2-C0BB-0FB1-3BAA-C2A9F50FF0BE}"/>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02</a:t>
            </a:r>
          </a:p>
        </p:txBody>
      </p:sp>
    </p:spTree>
    <p:extLst>
      <p:ext uri="{BB962C8B-B14F-4D97-AF65-F5344CB8AC3E}">
        <p14:creationId xmlns:p14="http://schemas.microsoft.com/office/powerpoint/2010/main" val="19342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3208867" y="187326"/>
            <a:ext cx="5528733" cy="617008"/>
          </a:xfrm>
        </p:spPr>
        <p:txBody>
          <a:bodyPr>
            <a:normAutofit/>
          </a:bodyPr>
          <a:lstStyle/>
          <a:p>
            <a:pPr algn="ctr"/>
            <a:r>
              <a:rPr lang="pt-BR" sz="3600" dirty="0">
                <a:latin typeface="+mn-lt"/>
              </a:rPr>
              <a:t>Algoritmo K-Means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0997C490-AF71-4D6E-AD96-498BDE6049D3}"/>
              </a:ext>
            </a:extLst>
          </p:cNvPr>
          <p:cNvSpPr txBox="1"/>
          <p:nvPr/>
        </p:nvSpPr>
        <p:spPr>
          <a:xfrm>
            <a:off x="262468" y="839083"/>
            <a:ext cx="11700932" cy="923330"/>
          </a:xfrm>
          <a:prstGeom prst="rect">
            <a:avLst/>
          </a:prstGeom>
          <a:noFill/>
        </p:spPr>
        <p:txBody>
          <a:bodyPr wrap="square" rtlCol="0">
            <a:spAutoFit/>
          </a:bodyPr>
          <a:lstStyle/>
          <a:p>
            <a:r>
              <a:rPr lang="pt-BR" dirty="0">
                <a:latin typeface="+mj-lt"/>
              </a:rPr>
              <a:t>Dado um conjunto de dados com observações </a:t>
            </a:r>
            <a:r>
              <a:rPr lang="pt-BR" b="0" i="0" dirty="0">
                <a:solidFill>
                  <a:srgbClr val="202122"/>
                </a:solidFill>
                <a:effectLst/>
                <a:latin typeface="+mj-lt"/>
              </a:rPr>
              <a:t>(</a:t>
            </a:r>
            <a:r>
              <a:rPr lang="pt-BR" b="1" i="0" dirty="0">
                <a:solidFill>
                  <a:srgbClr val="202122"/>
                </a:solidFill>
                <a:effectLst/>
                <a:latin typeface="+mj-lt"/>
              </a:rPr>
              <a:t>x</a:t>
            </a:r>
            <a:r>
              <a:rPr lang="pt-BR" b="0" i="0" baseline="-25000" dirty="0">
                <a:solidFill>
                  <a:srgbClr val="202122"/>
                </a:solidFill>
                <a:effectLst/>
                <a:latin typeface="+mj-lt"/>
              </a:rPr>
              <a:t>1</a:t>
            </a:r>
            <a:r>
              <a:rPr lang="pt-BR" b="0" i="0" dirty="0">
                <a:solidFill>
                  <a:srgbClr val="202122"/>
                </a:solidFill>
                <a:effectLst/>
                <a:latin typeface="+mj-lt"/>
              </a:rPr>
              <a:t>, </a:t>
            </a:r>
            <a:r>
              <a:rPr lang="pt-BR" b="1" i="0" dirty="0">
                <a:solidFill>
                  <a:srgbClr val="202122"/>
                </a:solidFill>
                <a:effectLst/>
                <a:latin typeface="+mj-lt"/>
              </a:rPr>
              <a:t>x</a:t>
            </a:r>
            <a:r>
              <a:rPr lang="pt-BR" b="0" i="0" baseline="-25000" dirty="0">
                <a:solidFill>
                  <a:srgbClr val="202122"/>
                </a:solidFill>
                <a:effectLst/>
                <a:latin typeface="+mj-lt"/>
              </a:rPr>
              <a:t>2</a:t>
            </a:r>
            <a:r>
              <a:rPr lang="pt-BR" b="0" i="0" dirty="0">
                <a:solidFill>
                  <a:srgbClr val="202122"/>
                </a:solidFill>
                <a:effectLst/>
                <a:latin typeface="+mj-lt"/>
              </a:rPr>
              <a:t>, ..., </a:t>
            </a:r>
            <a:r>
              <a:rPr lang="pt-BR" b="1" i="0" dirty="0" err="1">
                <a:solidFill>
                  <a:srgbClr val="202122"/>
                </a:solidFill>
                <a:effectLst/>
                <a:latin typeface="+mj-lt"/>
              </a:rPr>
              <a:t>x</a:t>
            </a:r>
            <a:r>
              <a:rPr lang="pt-BR" b="0" i="1" baseline="-25000" dirty="0" err="1">
                <a:solidFill>
                  <a:srgbClr val="202122"/>
                </a:solidFill>
                <a:effectLst/>
                <a:latin typeface="+mj-lt"/>
              </a:rPr>
              <a:t>n</a:t>
            </a:r>
            <a:r>
              <a:rPr lang="pt-BR" b="0" i="0" dirty="0">
                <a:solidFill>
                  <a:srgbClr val="202122"/>
                </a:solidFill>
                <a:effectLst/>
                <a:latin typeface="+mj-lt"/>
              </a:rPr>
              <a:t>) sendo cada observação um vetor </a:t>
            </a:r>
            <a:r>
              <a:rPr lang="pt-BR" b="0" i="0" dirty="0" err="1">
                <a:solidFill>
                  <a:srgbClr val="202122"/>
                </a:solidFill>
                <a:effectLst/>
                <a:latin typeface="+mj-lt"/>
              </a:rPr>
              <a:t>d-dimensional</a:t>
            </a:r>
            <a:r>
              <a:rPr lang="pt-BR" b="0" i="0" dirty="0">
                <a:solidFill>
                  <a:srgbClr val="202122"/>
                </a:solidFill>
                <a:effectLst/>
                <a:latin typeface="+mj-lt"/>
              </a:rPr>
              <a:t>, k-</a:t>
            </a:r>
            <a:r>
              <a:rPr lang="pt-BR" b="0" i="0" dirty="0" err="1">
                <a:solidFill>
                  <a:srgbClr val="202122"/>
                </a:solidFill>
                <a:effectLst/>
                <a:latin typeface="+mj-lt"/>
              </a:rPr>
              <a:t>means</a:t>
            </a:r>
            <a:r>
              <a:rPr lang="pt-BR" b="0" i="0" dirty="0">
                <a:solidFill>
                  <a:srgbClr val="202122"/>
                </a:solidFill>
                <a:effectLst/>
                <a:latin typeface="+mj-lt"/>
              </a:rPr>
              <a:t> aglomera n observações em k partições no conjunto </a:t>
            </a:r>
            <a:r>
              <a:rPr lang="pt-BR" b="1" i="0" dirty="0">
                <a:solidFill>
                  <a:srgbClr val="202122"/>
                </a:solidFill>
                <a:effectLst/>
                <a:latin typeface="+mj-lt"/>
              </a:rPr>
              <a:t>S</a:t>
            </a:r>
            <a:r>
              <a:rPr lang="pt-BR" b="0" i="0" dirty="0">
                <a:solidFill>
                  <a:srgbClr val="202122"/>
                </a:solidFill>
                <a:effectLst/>
                <a:latin typeface="+mj-lt"/>
              </a:rPr>
              <a:t> = {</a:t>
            </a:r>
            <a:r>
              <a:rPr lang="pt-BR" b="0" i="1" dirty="0">
                <a:solidFill>
                  <a:srgbClr val="202122"/>
                </a:solidFill>
                <a:effectLst/>
                <a:latin typeface="+mj-lt"/>
              </a:rPr>
              <a:t>S</a:t>
            </a:r>
            <a:r>
              <a:rPr lang="pt-BR" b="0" i="0" baseline="-25000" dirty="0">
                <a:solidFill>
                  <a:srgbClr val="202122"/>
                </a:solidFill>
                <a:effectLst/>
                <a:latin typeface="+mj-lt"/>
              </a:rPr>
              <a:t>1</a:t>
            </a:r>
            <a:r>
              <a:rPr lang="pt-BR" b="0" i="0" dirty="0">
                <a:solidFill>
                  <a:srgbClr val="202122"/>
                </a:solidFill>
                <a:effectLst/>
                <a:latin typeface="+mj-lt"/>
              </a:rPr>
              <a:t>, </a:t>
            </a:r>
            <a:r>
              <a:rPr lang="pt-BR" b="0" i="1" dirty="0">
                <a:solidFill>
                  <a:srgbClr val="202122"/>
                </a:solidFill>
                <a:effectLst/>
                <a:latin typeface="+mj-lt"/>
              </a:rPr>
              <a:t>S</a:t>
            </a:r>
            <a:r>
              <a:rPr lang="pt-BR" b="0" i="0" baseline="-25000" dirty="0">
                <a:solidFill>
                  <a:srgbClr val="202122"/>
                </a:solidFill>
                <a:effectLst/>
                <a:latin typeface="+mj-lt"/>
              </a:rPr>
              <a:t>2</a:t>
            </a:r>
            <a:r>
              <a:rPr lang="pt-BR" b="0" i="0" dirty="0">
                <a:solidFill>
                  <a:srgbClr val="202122"/>
                </a:solidFill>
                <a:effectLst/>
                <a:latin typeface="+mj-lt"/>
              </a:rPr>
              <a:t>, ..., </a:t>
            </a:r>
            <a:r>
              <a:rPr lang="pt-BR" b="0" i="1" dirty="0" err="1">
                <a:solidFill>
                  <a:srgbClr val="202122"/>
                </a:solidFill>
                <a:effectLst/>
                <a:latin typeface="+mj-lt"/>
              </a:rPr>
              <a:t>S</a:t>
            </a:r>
            <a:r>
              <a:rPr lang="pt-BR" b="0" i="1" baseline="-25000" dirty="0" err="1">
                <a:solidFill>
                  <a:srgbClr val="202122"/>
                </a:solidFill>
                <a:effectLst/>
                <a:latin typeface="+mj-lt"/>
              </a:rPr>
              <a:t>k</a:t>
            </a:r>
            <a:r>
              <a:rPr lang="pt-BR" b="0" i="0" dirty="0">
                <a:solidFill>
                  <a:srgbClr val="202122"/>
                </a:solidFill>
                <a:effectLst/>
                <a:latin typeface="+mj-lt"/>
              </a:rPr>
              <a:t>}</a:t>
            </a:r>
            <a:r>
              <a:rPr lang="pt-BR" dirty="0">
                <a:solidFill>
                  <a:srgbClr val="202122"/>
                </a:solidFill>
                <a:latin typeface="+mj-lt"/>
              </a:rPr>
              <a:t> minimizando a soma dos quadrados das distâncias dentro de cada aglomerado (</a:t>
            </a:r>
            <a:r>
              <a:rPr lang="pt-BR" i="1" dirty="0" err="1">
                <a:solidFill>
                  <a:srgbClr val="202122"/>
                </a:solidFill>
                <a:latin typeface="+mj-lt"/>
              </a:rPr>
              <a:t>Within</a:t>
            </a:r>
            <a:r>
              <a:rPr lang="pt-BR" i="1" dirty="0">
                <a:solidFill>
                  <a:srgbClr val="202122"/>
                </a:solidFill>
                <a:latin typeface="+mj-lt"/>
              </a:rPr>
              <a:t> Cluster Sum </a:t>
            </a:r>
            <a:r>
              <a:rPr lang="pt-BR" i="1" dirty="0" err="1">
                <a:solidFill>
                  <a:srgbClr val="202122"/>
                </a:solidFill>
                <a:latin typeface="+mj-lt"/>
              </a:rPr>
              <a:t>of</a:t>
            </a:r>
            <a:r>
              <a:rPr lang="pt-BR" i="1" dirty="0">
                <a:solidFill>
                  <a:srgbClr val="202122"/>
                </a:solidFill>
                <a:latin typeface="+mj-lt"/>
              </a:rPr>
              <a:t> </a:t>
            </a:r>
            <a:r>
              <a:rPr lang="pt-BR" i="1" dirty="0" err="1">
                <a:solidFill>
                  <a:srgbClr val="202122"/>
                </a:solidFill>
                <a:latin typeface="+mj-lt"/>
              </a:rPr>
              <a:t>Squares</a:t>
            </a:r>
            <a:r>
              <a:rPr lang="pt-BR" i="1" dirty="0">
                <a:solidFill>
                  <a:srgbClr val="202122"/>
                </a:solidFill>
                <a:latin typeface="+mj-lt"/>
              </a:rPr>
              <a:t>,</a:t>
            </a:r>
            <a:r>
              <a:rPr lang="pt-BR" dirty="0">
                <a:solidFill>
                  <a:srgbClr val="202122"/>
                </a:solidFill>
                <a:latin typeface="+mj-lt"/>
              </a:rPr>
              <a:t> WCSS do inglês)</a:t>
            </a:r>
            <a:endParaRPr lang="pt-BR" dirty="0">
              <a:latin typeface="+mj-lt"/>
            </a:endParaRPr>
          </a:p>
        </p:txBody>
      </p:sp>
      <p:sp>
        <p:nvSpPr>
          <p:cNvPr id="12" name="CaixaDeTexto 11">
            <a:extLst>
              <a:ext uri="{FF2B5EF4-FFF2-40B4-BE49-F238E27FC236}">
                <a16:creationId xmlns:a16="http://schemas.microsoft.com/office/drawing/2014/main" id="{9D799A7C-70EF-FCDC-EBD0-FE007F3C6C46}"/>
              </a:ext>
            </a:extLst>
          </p:cNvPr>
          <p:cNvSpPr txBox="1"/>
          <p:nvPr/>
        </p:nvSpPr>
        <p:spPr>
          <a:xfrm>
            <a:off x="118533" y="5968136"/>
            <a:ext cx="10202334" cy="584775"/>
          </a:xfrm>
          <a:prstGeom prst="rect">
            <a:avLst/>
          </a:prstGeom>
          <a:noFill/>
        </p:spPr>
        <p:txBody>
          <a:bodyPr wrap="square">
            <a:spAutoFit/>
          </a:bodyPr>
          <a:lstStyle/>
          <a:p>
            <a:r>
              <a:rPr lang="en-US" sz="1600" dirty="0">
                <a:solidFill>
                  <a:srgbClr val="222222"/>
                </a:solidFill>
              </a:rPr>
              <a:t>J.B., MacQueen. </a:t>
            </a:r>
            <a:r>
              <a:rPr lang="en-US" sz="1600" i="1" dirty="0">
                <a:solidFill>
                  <a:srgbClr val="222222"/>
                </a:solidFill>
              </a:rPr>
              <a:t>Some Methods for classification and Analysis of Multivariate Observations</a:t>
            </a:r>
            <a:r>
              <a:rPr lang="en-US" sz="1600" dirty="0">
                <a:solidFill>
                  <a:srgbClr val="222222"/>
                </a:solidFill>
              </a:rPr>
              <a:t>. Proceedings of 5th Berkeley Symposium on Mathematical Statistics and Probability. Vol. 1. University of California Press. pp. 281–297, 1967.</a:t>
            </a:r>
            <a:endParaRPr lang="pt-BR" sz="1600" dirty="0">
              <a:solidFill>
                <a:srgbClr val="222222"/>
              </a:solidFill>
            </a:endParaRPr>
          </a:p>
        </p:txBody>
      </p:sp>
      <p:pic>
        <p:nvPicPr>
          <p:cNvPr id="4" name="Imagem 3">
            <a:extLst>
              <a:ext uri="{FF2B5EF4-FFF2-40B4-BE49-F238E27FC236}">
                <a16:creationId xmlns:a16="http://schemas.microsoft.com/office/drawing/2014/main" id="{B794DD59-66D4-71C9-436F-348EB1C7C63B}"/>
              </a:ext>
            </a:extLst>
          </p:cNvPr>
          <p:cNvPicPr>
            <a:picLocks noChangeAspect="1"/>
          </p:cNvPicPr>
          <p:nvPr/>
        </p:nvPicPr>
        <p:blipFill>
          <a:blip r:embed="rId2"/>
          <a:stretch>
            <a:fillRect/>
          </a:stretch>
        </p:blipFill>
        <p:spPr>
          <a:xfrm>
            <a:off x="3136899" y="1721443"/>
            <a:ext cx="4792321" cy="746163"/>
          </a:xfrm>
          <a:prstGeom prst="rect">
            <a:avLst/>
          </a:prstGeom>
        </p:spPr>
      </p:pic>
      <p:sp>
        <p:nvSpPr>
          <p:cNvPr id="6" name="CaixaDeTexto 5">
            <a:extLst>
              <a:ext uri="{FF2B5EF4-FFF2-40B4-BE49-F238E27FC236}">
                <a16:creationId xmlns:a16="http://schemas.microsoft.com/office/drawing/2014/main" id="{A34A288E-A3B0-E728-F105-D42A8DD524D5}"/>
              </a:ext>
            </a:extLst>
          </p:cNvPr>
          <p:cNvSpPr txBox="1"/>
          <p:nvPr/>
        </p:nvSpPr>
        <p:spPr>
          <a:xfrm>
            <a:off x="10028158" y="1784391"/>
            <a:ext cx="585417" cy="523220"/>
          </a:xfrm>
          <a:prstGeom prst="rect">
            <a:avLst/>
          </a:prstGeom>
          <a:noFill/>
        </p:spPr>
        <p:txBody>
          <a:bodyPr wrap="none" rtlCol="0">
            <a:spAutoFit/>
          </a:bodyPr>
          <a:lstStyle/>
          <a:p>
            <a:r>
              <a:rPr lang="pt-BR" sz="2800" dirty="0"/>
              <a:t>(1)</a:t>
            </a:r>
          </a:p>
        </p:txBody>
      </p:sp>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EF0361A4-DA4A-B989-8E0F-39568FB667A3}"/>
                  </a:ext>
                </a:extLst>
              </p:cNvPr>
              <p:cNvSpPr txBox="1"/>
              <p:nvPr/>
            </p:nvSpPr>
            <p:spPr>
              <a:xfrm>
                <a:off x="262468" y="2473516"/>
                <a:ext cx="11700932" cy="369332"/>
              </a:xfrm>
              <a:prstGeom prst="rect">
                <a:avLst/>
              </a:prstGeom>
              <a:noFill/>
            </p:spPr>
            <p:txBody>
              <a:bodyPr wrap="square" rtlCol="0">
                <a:spAutoFit/>
              </a:bodyPr>
              <a:lstStyle/>
              <a:p>
                <a:r>
                  <a:rPr lang="pt-BR" dirty="0">
                    <a:latin typeface="+mj-lt"/>
                  </a:rPr>
                  <a:t>Sendo </a:t>
                </a:r>
                <a14:m>
                  <m:oMath xmlns:m="http://schemas.openxmlformats.org/officeDocument/2006/math">
                    <m:sSub>
                      <m:sSubPr>
                        <m:ctrlPr>
                          <a:rPr lang="pt-BR" b="0" i="1" smtClean="0">
                            <a:latin typeface="+mj-lt"/>
                          </a:rPr>
                        </m:ctrlPr>
                      </m:sSubPr>
                      <m:e>
                        <m:r>
                          <a:rPr lang="pt-BR" b="0" i="1" smtClean="0">
                            <a:latin typeface="+mj-lt"/>
                          </a:rPr>
                          <m:t>𝜇</m:t>
                        </m:r>
                      </m:e>
                      <m:sub>
                        <m:r>
                          <a:rPr lang="pt-BR" b="0" i="1" smtClean="0">
                            <a:latin typeface="+mj-lt"/>
                          </a:rPr>
                          <m:t>𝑖</m:t>
                        </m:r>
                      </m:sub>
                    </m:sSub>
                  </m:oMath>
                </a14:m>
                <a:r>
                  <a:rPr lang="pt-BR" dirty="0">
                    <a:latin typeface="+mj-lt"/>
                  </a:rPr>
                  <a:t> </a:t>
                </a:r>
                <a:r>
                  <a:rPr lang="pt-BR" b="0" i="0" dirty="0">
                    <a:solidFill>
                      <a:srgbClr val="202122"/>
                    </a:solidFill>
                    <a:effectLst/>
                    <a:latin typeface="+mj-lt"/>
                  </a:rPr>
                  <a:t>a média dos pontos de cada subconjunto </a:t>
                </a:r>
                <a14:m>
                  <m:oMath xmlns:m="http://schemas.openxmlformats.org/officeDocument/2006/math">
                    <m:sSub>
                      <m:sSubPr>
                        <m:ctrlPr>
                          <a:rPr lang="pt-BR" i="1">
                            <a:latin typeface="+mj-lt"/>
                          </a:rPr>
                        </m:ctrlPr>
                      </m:sSubPr>
                      <m:e>
                        <m:r>
                          <a:rPr lang="pt-BR" b="0" i="1" smtClean="0">
                            <a:latin typeface="+mj-lt"/>
                          </a:rPr>
                          <m:t>𝑆</m:t>
                        </m:r>
                      </m:e>
                      <m:sub>
                        <m:r>
                          <a:rPr lang="pt-BR" i="1">
                            <a:latin typeface="+mj-lt"/>
                          </a:rPr>
                          <m:t>𝑖</m:t>
                        </m:r>
                      </m:sub>
                    </m:sSub>
                  </m:oMath>
                </a14:m>
                <a:r>
                  <a:rPr lang="pt-BR" dirty="0">
                    <a:latin typeface="+mj-lt"/>
                  </a:rPr>
                  <a:t>, ou seja</a:t>
                </a:r>
              </a:p>
            </p:txBody>
          </p:sp>
        </mc:Choice>
        <mc:Fallback>
          <p:sp>
            <p:nvSpPr>
              <p:cNvPr id="7" name="CaixaDeTexto 6">
                <a:extLst>
                  <a:ext uri="{FF2B5EF4-FFF2-40B4-BE49-F238E27FC236}">
                    <a16:creationId xmlns:a16="http://schemas.microsoft.com/office/drawing/2014/main" id="{EF0361A4-DA4A-B989-8E0F-39568FB667A3}"/>
                  </a:ext>
                </a:extLst>
              </p:cNvPr>
              <p:cNvSpPr txBox="1">
                <a:spLocks noRot="1" noChangeAspect="1" noMove="1" noResize="1" noEditPoints="1" noAdjustHandles="1" noChangeArrowheads="1" noChangeShapeType="1" noTextEdit="1"/>
              </p:cNvSpPr>
              <p:nvPr/>
            </p:nvSpPr>
            <p:spPr>
              <a:xfrm>
                <a:off x="262468" y="2473516"/>
                <a:ext cx="11700932" cy="369332"/>
              </a:xfrm>
              <a:prstGeom prst="rect">
                <a:avLst/>
              </a:prstGeom>
              <a:blipFill>
                <a:blip r:embed="rId3"/>
                <a:stretch>
                  <a:fillRect l="-417" t="-10000" b="-26667"/>
                </a:stretch>
              </a:blipFill>
            </p:spPr>
            <p:txBody>
              <a:bodyPr/>
              <a:lstStyle/>
              <a:p>
                <a:r>
                  <a:rPr lang="pt-BR">
                    <a:noFill/>
                  </a:rPr>
                  <a:t> </a:t>
                </a:r>
              </a:p>
            </p:txBody>
          </p:sp>
        </mc:Fallback>
      </mc:AlternateContent>
      <p:pic>
        <p:nvPicPr>
          <p:cNvPr id="13" name="Imagem 12">
            <a:extLst>
              <a:ext uri="{FF2B5EF4-FFF2-40B4-BE49-F238E27FC236}">
                <a16:creationId xmlns:a16="http://schemas.microsoft.com/office/drawing/2014/main" id="{758132E4-61EB-26BC-AF1A-300CAFE07302}"/>
              </a:ext>
            </a:extLst>
          </p:cNvPr>
          <p:cNvPicPr>
            <a:picLocks noChangeAspect="1"/>
          </p:cNvPicPr>
          <p:nvPr/>
        </p:nvPicPr>
        <p:blipFill>
          <a:blip r:embed="rId4"/>
          <a:stretch>
            <a:fillRect/>
          </a:stretch>
        </p:blipFill>
        <p:spPr>
          <a:xfrm>
            <a:off x="4650019" y="2872065"/>
            <a:ext cx="1766080" cy="707369"/>
          </a:xfrm>
          <a:prstGeom prst="rect">
            <a:avLst/>
          </a:prstGeom>
        </p:spPr>
      </p:pic>
      <p:sp>
        <p:nvSpPr>
          <p:cNvPr id="14" name="CaixaDeTexto 13">
            <a:extLst>
              <a:ext uri="{FF2B5EF4-FFF2-40B4-BE49-F238E27FC236}">
                <a16:creationId xmlns:a16="http://schemas.microsoft.com/office/drawing/2014/main" id="{DDA12DE1-B102-5F68-D34F-4BC61087E891}"/>
              </a:ext>
            </a:extLst>
          </p:cNvPr>
          <p:cNvSpPr txBox="1"/>
          <p:nvPr/>
        </p:nvSpPr>
        <p:spPr>
          <a:xfrm>
            <a:off x="10028158" y="2791632"/>
            <a:ext cx="585417" cy="523220"/>
          </a:xfrm>
          <a:prstGeom prst="rect">
            <a:avLst/>
          </a:prstGeom>
          <a:noFill/>
        </p:spPr>
        <p:txBody>
          <a:bodyPr wrap="none" rtlCol="0">
            <a:spAutoFit/>
          </a:bodyPr>
          <a:lstStyle/>
          <a:p>
            <a:r>
              <a:rPr lang="pt-BR" sz="2800" dirty="0"/>
              <a:t>(2)</a:t>
            </a:r>
          </a:p>
        </p:txBody>
      </p:sp>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8FA8BB6D-1D95-A9D7-80B6-83B9B4AE2DE1}"/>
                  </a:ext>
                </a:extLst>
              </p:cNvPr>
              <p:cNvSpPr txBox="1"/>
              <p:nvPr/>
            </p:nvSpPr>
            <p:spPr>
              <a:xfrm>
                <a:off x="262468" y="3505428"/>
                <a:ext cx="11700932" cy="646331"/>
              </a:xfrm>
              <a:prstGeom prst="rect">
                <a:avLst/>
              </a:prstGeom>
              <a:noFill/>
            </p:spPr>
            <p:txBody>
              <a:bodyPr wrap="square" rtlCol="0">
                <a:spAutoFit/>
              </a:bodyPr>
              <a:lstStyle/>
              <a:p>
                <a:r>
                  <a:rPr lang="pt-BR" dirty="0">
                    <a:latin typeface="+mj-lt"/>
                  </a:rPr>
                  <a:t>Sendo </a:t>
                </a:r>
                <a14:m>
                  <m:oMath xmlns:m="http://schemas.openxmlformats.org/officeDocument/2006/math">
                    <m:sSub>
                      <m:sSubPr>
                        <m:ctrlPr>
                          <a:rPr lang="pt-BR" i="1">
                            <a:latin typeface="+mj-lt"/>
                          </a:rPr>
                        </m:ctrlPr>
                      </m:sSubPr>
                      <m:e>
                        <m:r>
                          <a:rPr lang="pt-BR" b="0" i="1" smtClean="0">
                            <a:latin typeface="+mj-lt"/>
                          </a:rPr>
                          <m:t>|</m:t>
                        </m:r>
                        <m:r>
                          <a:rPr lang="pt-BR" i="1">
                            <a:latin typeface="+mj-lt"/>
                          </a:rPr>
                          <m:t>𝑆</m:t>
                        </m:r>
                      </m:e>
                      <m:sub>
                        <m:r>
                          <a:rPr lang="pt-BR" i="1">
                            <a:latin typeface="+mj-lt"/>
                          </a:rPr>
                          <m:t>𝑖</m:t>
                        </m:r>
                      </m:sub>
                    </m:sSub>
                    <m:r>
                      <a:rPr lang="pt-BR" b="0" i="1" smtClean="0">
                        <a:latin typeface="+mj-lt"/>
                      </a:rPr>
                      <m:t>|</m:t>
                    </m:r>
                    <m:r>
                      <a:rPr lang="pt-BR" i="1">
                        <a:latin typeface="+mj-lt"/>
                      </a:rPr>
                      <m:t> </m:t>
                    </m:r>
                  </m:oMath>
                </a14:m>
                <a:r>
                  <a:rPr lang="pt-BR" b="0" i="0" dirty="0">
                    <a:solidFill>
                      <a:srgbClr val="202122"/>
                    </a:solidFill>
                    <a:effectLst/>
                    <a:latin typeface="+mj-lt"/>
                  </a:rPr>
                  <a:t> o tamanho de </a:t>
                </a:r>
                <a14:m>
                  <m:oMath xmlns:m="http://schemas.openxmlformats.org/officeDocument/2006/math">
                    <m:sSub>
                      <m:sSubPr>
                        <m:ctrlPr>
                          <a:rPr lang="pt-BR" i="1">
                            <a:latin typeface="+mj-lt"/>
                          </a:rPr>
                        </m:ctrlPr>
                      </m:sSubPr>
                      <m:e>
                        <m:r>
                          <a:rPr lang="pt-BR" b="0" i="1" smtClean="0">
                            <a:latin typeface="+mj-lt"/>
                          </a:rPr>
                          <m:t>𝑆</m:t>
                        </m:r>
                      </m:e>
                      <m:sub>
                        <m:r>
                          <a:rPr lang="pt-BR" i="1">
                            <a:latin typeface="+mj-lt"/>
                          </a:rPr>
                          <m:t>𝑖</m:t>
                        </m:r>
                      </m:sub>
                    </m:sSub>
                  </m:oMath>
                </a14:m>
                <a:r>
                  <a:rPr lang="pt-BR" dirty="0">
                    <a:latin typeface="+mj-lt"/>
                  </a:rPr>
                  <a:t>, e </a:t>
                </a:r>
                <a14:m>
                  <m:oMath xmlns:m="http://schemas.openxmlformats.org/officeDocument/2006/math">
                    <m:r>
                      <a:rPr lang="pt-BR" b="0" i="0" smtClean="0">
                        <a:latin typeface="Cambria Math" panose="02040503050406030204" pitchFamily="18" charset="0"/>
                      </a:rPr>
                      <m:t>||.||</m:t>
                    </m:r>
                  </m:oMath>
                </a14:m>
                <a:r>
                  <a:rPr lang="pt-BR" dirty="0">
                    <a:latin typeface="+mj-lt"/>
                  </a:rPr>
                  <a:t> é a norma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𝐿</m:t>
                        </m:r>
                      </m:e>
                      <m:sup>
                        <m:r>
                          <a:rPr lang="pt-BR" b="0" i="1" smtClean="0">
                            <a:latin typeface="Cambria Math" panose="02040503050406030204" pitchFamily="18" charset="0"/>
                          </a:rPr>
                          <m:t>2</m:t>
                        </m:r>
                      </m:sup>
                    </m:sSup>
                  </m:oMath>
                </a14:m>
                <a:r>
                  <a:rPr lang="pt-BR" dirty="0">
                    <a:latin typeface="+mj-lt"/>
                  </a:rPr>
                  <a:t>. É equivalente a minimizar a variância quadrática pareada dos pontos no mesmo aglomerado. De forma equivalente, podemos afirmar matematicamente:</a:t>
                </a:r>
              </a:p>
            </p:txBody>
          </p:sp>
        </mc:Choice>
        <mc:Fallback>
          <p:sp>
            <p:nvSpPr>
              <p:cNvPr id="15" name="CaixaDeTexto 14">
                <a:extLst>
                  <a:ext uri="{FF2B5EF4-FFF2-40B4-BE49-F238E27FC236}">
                    <a16:creationId xmlns:a16="http://schemas.microsoft.com/office/drawing/2014/main" id="{8FA8BB6D-1D95-A9D7-80B6-83B9B4AE2DE1}"/>
                  </a:ext>
                </a:extLst>
              </p:cNvPr>
              <p:cNvSpPr txBox="1">
                <a:spLocks noRot="1" noChangeAspect="1" noMove="1" noResize="1" noEditPoints="1" noAdjustHandles="1" noChangeArrowheads="1" noChangeShapeType="1" noTextEdit="1"/>
              </p:cNvSpPr>
              <p:nvPr/>
            </p:nvSpPr>
            <p:spPr>
              <a:xfrm>
                <a:off x="262468" y="3505428"/>
                <a:ext cx="11700932" cy="646331"/>
              </a:xfrm>
              <a:prstGeom prst="rect">
                <a:avLst/>
              </a:prstGeom>
              <a:blipFill>
                <a:blip r:embed="rId5"/>
                <a:stretch>
                  <a:fillRect l="-417" t="-4717" b="-14151"/>
                </a:stretch>
              </a:blipFill>
            </p:spPr>
            <p:txBody>
              <a:bodyPr/>
              <a:lstStyle/>
              <a:p>
                <a:r>
                  <a:rPr lang="pt-BR">
                    <a:noFill/>
                  </a:rPr>
                  <a:t> </a:t>
                </a:r>
              </a:p>
            </p:txBody>
          </p:sp>
        </mc:Fallback>
      </mc:AlternateContent>
      <p:pic>
        <p:nvPicPr>
          <p:cNvPr id="17" name="Imagem 16">
            <a:extLst>
              <a:ext uri="{FF2B5EF4-FFF2-40B4-BE49-F238E27FC236}">
                <a16:creationId xmlns:a16="http://schemas.microsoft.com/office/drawing/2014/main" id="{C45ACD18-7EF5-B203-8E98-02C5DC9E30B0}"/>
              </a:ext>
            </a:extLst>
          </p:cNvPr>
          <p:cNvPicPr>
            <a:picLocks noChangeAspect="1"/>
          </p:cNvPicPr>
          <p:nvPr/>
        </p:nvPicPr>
        <p:blipFill>
          <a:blip r:embed="rId6"/>
          <a:stretch>
            <a:fillRect/>
          </a:stretch>
        </p:blipFill>
        <p:spPr>
          <a:xfrm>
            <a:off x="6146801" y="4068681"/>
            <a:ext cx="3160676" cy="789023"/>
          </a:xfrm>
          <a:prstGeom prst="rect">
            <a:avLst/>
          </a:prstGeom>
        </p:spPr>
      </p:pic>
      <p:sp>
        <p:nvSpPr>
          <p:cNvPr id="18" name="CaixaDeTexto 17">
            <a:extLst>
              <a:ext uri="{FF2B5EF4-FFF2-40B4-BE49-F238E27FC236}">
                <a16:creationId xmlns:a16="http://schemas.microsoft.com/office/drawing/2014/main" id="{EA10887C-73AF-EB07-680F-4D5E7B97E102}"/>
              </a:ext>
            </a:extLst>
          </p:cNvPr>
          <p:cNvSpPr txBox="1"/>
          <p:nvPr/>
        </p:nvSpPr>
        <p:spPr>
          <a:xfrm>
            <a:off x="10028158" y="4226012"/>
            <a:ext cx="585417" cy="523220"/>
          </a:xfrm>
          <a:prstGeom prst="rect">
            <a:avLst/>
          </a:prstGeom>
          <a:noFill/>
        </p:spPr>
        <p:txBody>
          <a:bodyPr wrap="none" rtlCol="0">
            <a:spAutoFit/>
          </a:bodyPr>
          <a:lstStyle/>
          <a:p>
            <a:r>
              <a:rPr lang="pt-BR" sz="2800" dirty="0"/>
              <a:t>(3)</a:t>
            </a:r>
          </a:p>
        </p:txBody>
      </p:sp>
      <p:sp>
        <p:nvSpPr>
          <p:cNvPr id="19" name="CaixaDeTexto 18">
            <a:extLst>
              <a:ext uri="{FF2B5EF4-FFF2-40B4-BE49-F238E27FC236}">
                <a16:creationId xmlns:a16="http://schemas.microsoft.com/office/drawing/2014/main" id="{8AA3764B-B467-EFD2-55F1-D1767B9C6A6D}"/>
              </a:ext>
            </a:extLst>
          </p:cNvPr>
          <p:cNvSpPr txBox="1"/>
          <p:nvPr/>
        </p:nvSpPr>
        <p:spPr>
          <a:xfrm>
            <a:off x="262468" y="5035518"/>
            <a:ext cx="11700932" cy="646331"/>
          </a:xfrm>
          <a:prstGeom prst="rect">
            <a:avLst/>
          </a:prstGeom>
          <a:noFill/>
        </p:spPr>
        <p:txBody>
          <a:bodyPr wrap="square" rtlCol="0">
            <a:spAutoFit/>
          </a:bodyPr>
          <a:lstStyle/>
          <a:p>
            <a:r>
              <a:rPr lang="pt-BR" dirty="0">
                <a:latin typeface="+mj-lt"/>
              </a:rPr>
              <a:t>Como a variância total é constante, é equivalente a maximizar a soma do quadrado das distâncias (desvios) entre diferentes pontos dentro do mesmo aglomerado (</a:t>
            </a:r>
            <a:r>
              <a:rPr lang="pt-BR" i="1" dirty="0" err="1">
                <a:latin typeface="+mj-lt"/>
              </a:rPr>
              <a:t>Between</a:t>
            </a:r>
            <a:r>
              <a:rPr lang="pt-BR" i="1" dirty="0">
                <a:latin typeface="+mj-lt"/>
              </a:rPr>
              <a:t> Clusters Sum </a:t>
            </a:r>
            <a:r>
              <a:rPr lang="pt-BR" i="1" dirty="0" err="1">
                <a:latin typeface="+mj-lt"/>
              </a:rPr>
              <a:t>of</a:t>
            </a:r>
            <a:r>
              <a:rPr lang="pt-BR" i="1" dirty="0">
                <a:latin typeface="+mj-lt"/>
              </a:rPr>
              <a:t> </a:t>
            </a:r>
            <a:r>
              <a:rPr lang="pt-BR" i="1" dirty="0" err="1">
                <a:latin typeface="+mj-lt"/>
              </a:rPr>
              <a:t>Squares</a:t>
            </a:r>
            <a:r>
              <a:rPr lang="pt-BR" dirty="0">
                <a:latin typeface="+mj-lt"/>
              </a:rPr>
              <a:t>, BCSS do inglês).</a:t>
            </a:r>
          </a:p>
        </p:txBody>
      </p:sp>
      <p:pic>
        <p:nvPicPr>
          <p:cNvPr id="21" name="Imagem 20">
            <a:extLst>
              <a:ext uri="{FF2B5EF4-FFF2-40B4-BE49-F238E27FC236}">
                <a16:creationId xmlns:a16="http://schemas.microsoft.com/office/drawing/2014/main" id="{1490B6B5-F313-5625-E412-D625A8BDB64B}"/>
              </a:ext>
            </a:extLst>
          </p:cNvPr>
          <p:cNvPicPr>
            <a:picLocks noChangeAspect="1"/>
          </p:cNvPicPr>
          <p:nvPr/>
        </p:nvPicPr>
        <p:blipFill>
          <a:blip r:embed="rId7"/>
          <a:stretch>
            <a:fillRect/>
          </a:stretch>
        </p:blipFill>
        <p:spPr>
          <a:xfrm>
            <a:off x="1367366" y="4279377"/>
            <a:ext cx="3469210" cy="608324"/>
          </a:xfrm>
          <a:prstGeom prst="rect">
            <a:avLst/>
          </a:prstGeom>
        </p:spPr>
      </p:pic>
      <p:sp>
        <p:nvSpPr>
          <p:cNvPr id="23" name="CaixaDeTexto 22">
            <a:extLst>
              <a:ext uri="{FF2B5EF4-FFF2-40B4-BE49-F238E27FC236}">
                <a16:creationId xmlns:a16="http://schemas.microsoft.com/office/drawing/2014/main" id="{D12582B6-FEF9-14B6-5E44-0DAD4780C7FA}"/>
              </a:ext>
            </a:extLst>
          </p:cNvPr>
          <p:cNvSpPr txBox="1"/>
          <p:nvPr/>
        </p:nvSpPr>
        <p:spPr>
          <a:xfrm>
            <a:off x="5294381" y="4248713"/>
            <a:ext cx="330200" cy="461665"/>
          </a:xfrm>
          <a:prstGeom prst="rect">
            <a:avLst/>
          </a:prstGeom>
          <a:noFill/>
        </p:spPr>
        <p:txBody>
          <a:bodyPr wrap="square" rtlCol="0">
            <a:spAutoFit/>
          </a:bodyPr>
          <a:lstStyle/>
          <a:p>
            <a:r>
              <a:rPr lang="pt-BR" sz="2400" dirty="0"/>
              <a:t>→</a:t>
            </a:r>
          </a:p>
        </p:txBody>
      </p:sp>
      <p:sp>
        <p:nvSpPr>
          <p:cNvPr id="24" name="Retângulo 23">
            <a:extLst>
              <a:ext uri="{FF2B5EF4-FFF2-40B4-BE49-F238E27FC236}">
                <a16:creationId xmlns:a16="http://schemas.microsoft.com/office/drawing/2014/main" id="{1AC38FAE-E6A7-4EE9-E3A9-90BC0D6EBA76}"/>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03</a:t>
            </a:r>
          </a:p>
        </p:txBody>
      </p:sp>
    </p:spTree>
    <p:extLst>
      <p:ext uri="{BB962C8B-B14F-4D97-AF65-F5344CB8AC3E}">
        <p14:creationId xmlns:p14="http://schemas.microsoft.com/office/powerpoint/2010/main" val="345228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3208867" y="187326"/>
            <a:ext cx="5528733" cy="617008"/>
          </a:xfrm>
        </p:spPr>
        <p:txBody>
          <a:bodyPr>
            <a:normAutofit/>
          </a:bodyPr>
          <a:lstStyle/>
          <a:p>
            <a:pPr algn="ctr"/>
            <a:r>
              <a:rPr lang="pt-BR" sz="3600" dirty="0">
                <a:latin typeface="+mn-lt"/>
              </a:rPr>
              <a:t>Algoritmo K-Means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282056C7-C519-1699-B1CC-67263588E912}"/>
              </a:ext>
            </a:extLst>
          </p:cNvPr>
          <p:cNvPicPr>
            <a:picLocks noChangeAspect="1"/>
          </p:cNvPicPr>
          <p:nvPr/>
        </p:nvPicPr>
        <p:blipFill>
          <a:blip r:embed="rId2"/>
          <a:stretch>
            <a:fillRect/>
          </a:stretch>
        </p:blipFill>
        <p:spPr>
          <a:xfrm>
            <a:off x="5548579" y="905933"/>
            <a:ext cx="6558758" cy="4320564"/>
          </a:xfrm>
          <a:prstGeom prst="rect">
            <a:avLst/>
          </a:prstGeom>
        </p:spPr>
      </p:pic>
      <p:pic>
        <p:nvPicPr>
          <p:cNvPr id="7" name="Imagem 6">
            <a:extLst>
              <a:ext uri="{FF2B5EF4-FFF2-40B4-BE49-F238E27FC236}">
                <a16:creationId xmlns:a16="http://schemas.microsoft.com/office/drawing/2014/main" id="{D4AA6CC5-A20A-9370-7AF4-738110FB77E4}"/>
              </a:ext>
            </a:extLst>
          </p:cNvPr>
          <p:cNvPicPr>
            <a:picLocks noChangeAspect="1"/>
          </p:cNvPicPr>
          <p:nvPr/>
        </p:nvPicPr>
        <p:blipFill>
          <a:blip r:embed="rId3"/>
          <a:stretch>
            <a:fillRect/>
          </a:stretch>
        </p:blipFill>
        <p:spPr>
          <a:xfrm>
            <a:off x="156627" y="905933"/>
            <a:ext cx="5240029" cy="4561422"/>
          </a:xfrm>
          <a:prstGeom prst="rect">
            <a:avLst/>
          </a:prstGeom>
        </p:spPr>
      </p:pic>
      <p:sp>
        <p:nvSpPr>
          <p:cNvPr id="9" name="CaixaDeTexto 8">
            <a:extLst>
              <a:ext uri="{FF2B5EF4-FFF2-40B4-BE49-F238E27FC236}">
                <a16:creationId xmlns:a16="http://schemas.microsoft.com/office/drawing/2014/main" id="{E06D8CA4-18AA-02B6-E41E-CB325378C987}"/>
              </a:ext>
            </a:extLst>
          </p:cNvPr>
          <p:cNvSpPr txBox="1"/>
          <p:nvPr/>
        </p:nvSpPr>
        <p:spPr>
          <a:xfrm>
            <a:off x="118533" y="6108701"/>
            <a:ext cx="10126134" cy="461665"/>
          </a:xfrm>
          <a:prstGeom prst="rect">
            <a:avLst/>
          </a:prstGeom>
          <a:noFill/>
        </p:spPr>
        <p:txBody>
          <a:bodyPr wrap="square">
            <a:spAutoFit/>
          </a:bodyPr>
          <a:lstStyle/>
          <a:p>
            <a:r>
              <a:rPr lang="pt-BR" sz="1200" b="0" i="0" dirty="0">
                <a:effectLst/>
                <a:hlinkClick r:id="rId4"/>
              </a:rPr>
              <a:t>Christopher D. Manning</a:t>
            </a:r>
            <a:r>
              <a:rPr lang="pt-BR" sz="1200" b="0" i="0" dirty="0">
                <a:solidFill>
                  <a:srgbClr val="404040"/>
                </a:solidFill>
                <a:effectLst/>
              </a:rPr>
              <a:t>, </a:t>
            </a:r>
            <a:r>
              <a:rPr lang="pt-BR" sz="1200" b="0" i="0" dirty="0" err="1">
                <a:effectLst/>
                <a:hlinkClick r:id="rId5"/>
              </a:rPr>
              <a:t>Prabhakar</a:t>
            </a:r>
            <a:r>
              <a:rPr lang="pt-BR" sz="1200" b="0" i="0" dirty="0">
                <a:effectLst/>
                <a:hlinkClick r:id="rId5"/>
              </a:rPr>
              <a:t> </a:t>
            </a:r>
            <a:r>
              <a:rPr lang="pt-BR" sz="1200" b="0" i="0" dirty="0" err="1">
                <a:effectLst/>
                <a:hlinkClick r:id="rId5"/>
              </a:rPr>
              <a:t>Raghavan</a:t>
            </a:r>
            <a:r>
              <a:rPr lang="pt-BR" sz="1200" b="0" i="0" dirty="0">
                <a:solidFill>
                  <a:srgbClr val="404040"/>
                </a:solidFill>
                <a:effectLst/>
              </a:rPr>
              <a:t> </a:t>
            </a:r>
            <a:r>
              <a:rPr lang="pt-BR" sz="1200" b="0" i="0" dirty="0" err="1">
                <a:solidFill>
                  <a:srgbClr val="404040"/>
                </a:solidFill>
                <a:effectLst/>
              </a:rPr>
              <a:t>and</a:t>
            </a:r>
            <a:r>
              <a:rPr lang="pt-BR" sz="1200" b="0" i="0" dirty="0">
                <a:solidFill>
                  <a:srgbClr val="404040"/>
                </a:solidFill>
                <a:effectLst/>
              </a:rPr>
              <a:t> </a:t>
            </a:r>
            <a:r>
              <a:rPr lang="pt-BR" sz="1200" b="0" i="0" dirty="0" err="1">
                <a:effectLst/>
                <a:hlinkClick r:id="rId6"/>
              </a:rPr>
              <a:t>Hinrich</a:t>
            </a:r>
            <a:r>
              <a:rPr lang="pt-BR" sz="1200" b="0" i="0" dirty="0">
                <a:effectLst/>
                <a:hlinkClick r:id="rId6"/>
              </a:rPr>
              <a:t> </a:t>
            </a:r>
            <a:r>
              <a:rPr lang="pt-BR" sz="1200" b="0" i="0" dirty="0" err="1">
                <a:effectLst/>
                <a:hlinkClick r:id="rId6"/>
              </a:rPr>
              <a:t>Schütze</a:t>
            </a:r>
            <a:r>
              <a:rPr lang="pt-BR" sz="1200" b="0" i="0" dirty="0">
                <a:solidFill>
                  <a:srgbClr val="404040"/>
                </a:solidFill>
                <a:effectLst/>
              </a:rPr>
              <a:t>, </a:t>
            </a:r>
            <a:r>
              <a:rPr lang="pt-BR" sz="1200" b="0" i="1" dirty="0" err="1">
                <a:solidFill>
                  <a:srgbClr val="404040"/>
                </a:solidFill>
                <a:effectLst/>
              </a:rPr>
              <a:t>Introduction</a:t>
            </a:r>
            <a:r>
              <a:rPr lang="pt-BR" sz="1200" b="0" i="1" dirty="0">
                <a:solidFill>
                  <a:srgbClr val="404040"/>
                </a:solidFill>
                <a:effectLst/>
              </a:rPr>
              <a:t> </a:t>
            </a:r>
            <a:r>
              <a:rPr lang="pt-BR" sz="1200" b="0" i="1" dirty="0" err="1">
                <a:solidFill>
                  <a:srgbClr val="404040"/>
                </a:solidFill>
                <a:effectLst/>
              </a:rPr>
              <a:t>to</a:t>
            </a:r>
            <a:r>
              <a:rPr lang="pt-BR" sz="1200" b="0" i="1" dirty="0">
                <a:solidFill>
                  <a:srgbClr val="404040"/>
                </a:solidFill>
                <a:effectLst/>
              </a:rPr>
              <a:t> </a:t>
            </a:r>
            <a:r>
              <a:rPr lang="pt-BR" sz="1200" b="0" i="1" dirty="0" err="1">
                <a:solidFill>
                  <a:srgbClr val="404040"/>
                </a:solidFill>
                <a:effectLst/>
              </a:rPr>
              <a:t>Information</a:t>
            </a:r>
            <a:r>
              <a:rPr lang="pt-BR" sz="1200" b="0" i="1" dirty="0">
                <a:solidFill>
                  <a:srgbClr val="404040"/>
                </a:solidFill>
                <a:effectLst/>
              </a:rPr>
              <a:t> </a:t>
            </a:r>
            <a:r>
              <a:rPr lang="pt-BR" sz="1200" b="0" i="1" dirty="0" err="1">
                <a:solidFill>
                  <a:srgbClr val="404040"/>
                </a:solidFill>
                <a:effectLst/>
              </a:rPr>
              <a:t>Retrieval</a:t>
            </a:r>
            <a:r>
              <a:rPr lang="pt-BR" sz="1200" b="0" i="0" dirty="0">
                <a:solidFill>
                  <a:srgbClr val="404040"/>
                </a:solidFill>
                <a:effectLst/>
              </a:rPr>
              <a:t>, Cambridge </a:t>
            </a:r>
            <a:r>
              <a:rPr lang="pt-BR" sz="1200" b="0" i="0" dirty="0" err="1">
                <a:solidFill>
                  <a:srgbClr val="404040"/>
                </a:solidFill>
                <a:effectLst/>
              </a:rPr>
              <a:t>University</a:t>
            </a:r>
            <a:r>
              <a:rPr lang="pt-BR" sz="1200" b="0" i="0" dirty="0">
                <a:solidFill>
                  <a:srgbClr val="404040"/>
                </a:solidFill>
                <a:effectLst/>
              </a:rPr>
              <a:t> Press. 2008. </a:t>
            </a:r>
            <a:r>
              <a:rPr lang="pt-BR" sz="1200" b="0" i="0" dirty="0">
                <a:solidFill>
                  <a:srgbClr val="404040"/>
                </a:solidFill>
                <a:effectLst/>
                <a:latin typeface="Lucida"/>
              </a:rPr>
              <a:t>ISBN: </a:t>
            </a:r>
            <a:r>
              <a:rPr lang="pt-BR" sz="1200" b="0" i="0" dirty="0">
                <a:effectLst/>
                <a:latin typeface="Lucida"/>
                <a:hlinkClick r:id="rId7"/>
              </a:rPr>
              <a:t>0521865719</a:t>
            </a:r>
            <a:r>
              <a:rPr lang="pt-BR" sz="1200" b="0" i="0" dirty="0">
                <a:solidFill>
                  <a:srgbClr val="404040"/>
                </a:solidFill>
                <a:effectLst/>
                <a:latin typeface="Lucida"/>
              </a:rPr>
              <a:t>.</a:t>
            </a:r>
            <a:endParaRPr lang="pt-BR" sz="1200" dirty="0"/>
          </a:p>
          <a:p>
            <a:r>
              <a:rPr lang="pt-BR" sz="1200" dirty="0"/>
              <a:t>Link: </a:t>
            </a:r>
            <a:r>
              <a:rPr lang="pt-BR" sz="1200" dirty="0">
                <a:hlinkClick r:id="rId8"/>
              </a:rPr>
              <a:t>https://nlp.stanford.edu/</a:t>
            </a:r>
            <a:r>
              <a:rPr lang="pt-BR" sz="1200" dirty="0" err="1">
                <a:hlinkClick r:id="rId8"/>
              </a:rPr>
              <a:t>IR-book</a:t>
            </a:r>
            <a:r>
              <a:rPr lang="pt-BR" sz="1200" dirty="0">
                <a:hlinkClick r:id="rId8"/>
              </a:rPr>
              <a:t>/</a:t>
            </a:r>
            <a:r>
              <a:rPr lang="pt-BR" sz="1200" dirty="0"/>
              <a:t>, PDF: </a:t>
            </a:r>
            <a:r>
              <a:rPr lang="pt-BR" sz="1200" dirty="0">
                <a:hlinkClick r:id="rId9"/>
              </a:rPr>
              <a:t>https://nlp.stanford.edu/IR-book/pdf/irbookprint.pdf</a:t>
            </a:r>
            <a:endParaRPr lang="pt-BR" sz="1200" dirty="0"/>
          </a:p>
        </p:txBody>
      </p:sp>
      <p:sp>
        <p:nvSpPr>
          <p:cNvPr id="3" name="Retângulo 2">
            <a:extLst>
              <a:ext uri="{FF2B5EF4-FFF2-40B4-BE49-F238E27FC236}">
                <a16:creationId xmlns:a16="http://schemas.microsoft.com/office/drawing/2014/main" id="{D4A670AC-C5F5-7307-1C86-7299F1B47E45}"/>
              </a:ext>
            </a:extLst>
          </p:cNvPr>
          <p:cNvSpPr/>
          <p:nvPr/>
        </p:nvSpPr>
        <p:spPr>
          <a:xfrm>
            <a:off x="5540112" y="905934"/>
            <a:ext cx="6558758" cy="4631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600" dirty="0">
              <a:solidFill>
                <a:schemeClr val="tx1"/>
              </a:solidFill>
            </a:endParaRPr>
          </a:p>
        </p:txBody>
      </p:sp>
      <p:sp>
        <p:nvSpPr>
          <p:cNvPr id="6" name="Retângulo 5">
            <a:extLst>
              <a:ext uri="{FF2B5EF4-FFF2-40B4-BE49-F238E27FC236}">
                <a16:creationId xmlns:a16="http://schemas.microsoft.com/office/drawing/2014/main" id="{6A7AA0C4-DFF3-0AB3-1509-456F12E660D3}"/>
              </a:ext>
            </a:extLst>
          </p:cNvPr>
          <p:cNvSpPr/>
          <p:nvPr/>
        </p:nvSpPr>
        <p:spPr>
          <a:xfrm>
            <a:off x="100269" y="905934"/>
            <a:ext cx="5343792" cy="4631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600" dirty="0">
              <a:solidFill>
                <a:schemeClr val="tx1"/>
              </a:solidFill>
            </a:endParaRPr>
          </a:p>
        </p:txBody>
      </p:sp>
      <p:sp>
        <p:nvSpPr>
          <p:cNvPr id="8" name="Retângulo 7">
            <a:extLst>
              <a:ext uri="{FF2B5EF4-FFF2-40B4-BE49-F238E27FC236}">
                <a16:creationId xmlns:a16="http://schemas.microsoft.com/office/drawing/2014/main" id="{407CF931-325A-3320-BF57-B7AD2EC9BE53}"/>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04</a:t>
            </a:r>
          </a:p>
        </p:txBody>
      </p:sp>
    </p:spTree>
    <p:extLst>
      <p:ext uri="{BB962C8B-B14F-4D97-AF65-F5344CB8AC3E}">
        <p14:creationId xmlns:p14="http://schemas.microsoft.com/office/powerpoint/2010/main" val="10243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Problema de negócios</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84A1EF51-20C5-025A-3F4D-5D64C46F0755}"/>
              </a:ext>
            </a:extLst>
          </p:cNvPr>
          <p:cNvSpPr txBox="1"/>
          <p:nvPr/>
        </p:nvSpPr>
        <p:spPr>
          <a:xfrm>
            <a:off x="266700" y="897467"/>
            <a:ext cx="10676467" cy="5262979"/>
          </a:xfrm>
          <a:prstGeom prst="rect">
            <a:avLst/>
          </a:prstGeom>
          <a:noFill/>
        </p:spPr>
        <p:txBody>
          <a:bodyPr wrap="square" rtlCol="0">
            <a:spAutoFit/>
          </a:bodyPr>
          <a:lstStyle/>
          <a:p>
            <a:pPr marL="285750" indent="-285750">
              <a:buFont typeface="Arial" panose="020B0604020202020204" pitchFamily="34" charset="0"/>
              <a:buChar char="•"/>
            </a:pPr>
            <a:r>
              <a:rPr lang="pt-BR" sz="2400" dirty="0"/>
              <a:t>Banco de varejo com 5.200 agências em sua rede.</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Atribuição e apuração de metas (mensal, trimestral, semestral, anual).</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Incapacidade de avaliar 5.200 metas mensalmente.</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Variáveis de performance (características das agências).</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Agrupamento de variáveis: Tamanho, Potencial de negócios, Apetite por crédito, Perfil de investimento, Volume transacionado, Valor médio transacionado.</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i="1" dirty="0"/>
              <a:t>“Benchmark”</a:t>
            </a:r>
            <a:r>
              <a:rPr lang="pt-BR" sz="2400" dirty="0"/>
              <a:t> das variáveis de agrupamento (</a:t>
            </a:r>
            <a:r>
              <a:rPr lang="pt-BR" sz="2400" i="1" dirty="0"/>
              <a:t>clusterização</a:t>
            </a:r>
            <a:r>
              <a:rPr lang="pt-BR" sz="2400" dirty="0"/>
              <a:t>).</a:t>
            </a:r>
          </a:p>
          <a:p>
            <a:pPr marL="285750" indent="-285750">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a:t>Metodologia de comparação entre os resultados médios por grupo homogêneo.</a:t>
            </a:r>
          </a:p>
        </p:txBody>
      </p:sp>
      <p:sp>
        <p:nvSpPr>
          <p:cNvPr id="4" name="Retângulo 3">
            <a:extLst>
              <a:ext uri="{FF2B5EF4-FFF2-40B4-BE49-F238E27FC236}">
                <a16:creationId xmlns:a16="http://schemas.microsoft.com/office/drawing/2014/main" id="{F1B01D90-CE9B-0170-7BB3-F32FFFD95309}"/>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05</a:t>
            </a:r>
          </a:p>
        </p:txBody>
      </p:sp>
    </p:spTree>
    <p:extLst>
      <p:ext uri="{BB962C8B-B14F-4D97-AF65-F5344CB8AC3E}">
        <p14:creationId xmlns:p14="http://schemas.microsoft.com/office/powerpoint/2010/main" val="329590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Tamanho (Size)</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Potencial de Negócios </a:t>
            </a:r>
          </a:p>
          <a:p>
            <a:pPr algn="ctr"/>
            <a:r>
              <a:rPr lang="pt-BR" dirty="0"/>
              <a:t>(Business </a:t>
            </a:r>
            <a:r>
              <a:rPr lang="pt-BR" dirty="0" err="1"/>
              <a:t>Potential</a:t>
            </a:r>
            <a:r>
              <a:rPr lang="pt-BR"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Crédito (</a:t>
            </a:r>
            <a:r>
              <a:rPr lang="pt-BR" dirty="0" err="1"/>
              <a:t>Credit</a:t>
            </a:r>
            <a:r>
              <a:rPr lang="pt-BR"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Investimentos </a:t>
            </a:r>
          </a:p>
          <a:p>
            <a:pPr algn="ctr"/>
            <a:r>
              <a:rPr lang="pt-BR" dirty="0"/>
              <a:t>(</a:t>
            </a:r>
            <a:r>
              <a:rPr lang="pt-BR" dirty="0" err="1"/>
              <a:t>Investiment</a:t>
            </a:r>
            <a:r>
              <a:rPr lang="pt-BR"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Saúde Financeira</a:t>
            </a:r>
          </a:p>
          <a:p>
            <a:pPr algn="ctr"/>
            <a:r>
              <a:rPr lang="pt-BR"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Volume de Transações</a:t>
            </a:r>
          </a:p>
          <a:p>
            <a:pPr algn="ctr"/>
            <a:r>
              <a:rPr lang="pt-BR" dirty="0"/>
              <a:t>(</a:t>
            </a:r>
            <a:r>
              <a:rPr lang="pt-BR" dirty="0" err="1"/>
              <a:t>Transaction</a:t>
            </a:r>
            <a:r>
              <a:rPr lang="pt-BR"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 Médio de Transações</a:t>
            </a:r>
          </a:p>
          <a:p>
            <a:pPr algn="ctr"/>
            <a:r>
              <a:rPr lang="pt-BR" dirty="0"/>
              <a:t>(</a:t>
            </a:r>
            <a:r>
              <a:rPr lang="pt-BR" dirty="0" err="1"/>
              <a:t>Transaction</a:t>
            </a:r>
            <a:r>
              <a:rPr lang="pt-BR" dirty="0"/>
              <a:t> </a:t>
            </a:r>
            <a:r>
              <a:rPr lang="pt-BR" dirty="0" err="1"/>
              <a:t>Value</a:t>
            </a:r>
            <a:r>
              <a:rPr lang="pt-BR" dirty="0"/>
              <a:t>)</a:t>
            </a:r>
          </a:p>
        </p:txBody>
      </p:sp>
      <p:sp>
        <p:nvSpPr>
          <p:cNvPr id="19" name="Retângulo 18">
            <a:extLst>
              <a:ext uri="{FF2B5EF4-FFF2-40B4-BE49-F238E27FC236}">
                <a16:creationId xmlns:a16="http://schemas.microsoft.com/office/drawing/2014/main" id="{20B59E6A-D564-1914-C7E7-84C44D82870B}"/>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err="1">
                <a:solidFill>
                  <a:schemeClr val="tx1"/>
                </a:solidFill>
              </a:rPr>
              <a:t>NumberTellerCapacity</a:t>
            </a:r>
            <a:r>
              <a:rPr lang="pt-BR" sz="1600" dirty="0">
                <a:solidFill>
                  <a:schemeClr val="tx1"/>
                </a:solidFill>
              </a:rPr>
              <a:t>: número de caixas humanos da agência</a:t>
            </a:r>
          </a:p>
          <a:p>
            <a:r>
              <a:rPr lang="pt-BR" sz="1600" b="1" dirty="0" err="1">
                <a:solidFill>
                  <a:schemeClr val="tx1"/>
                </a:solidFill>
              </a:rPr>
              <a:t>NumberManagerPersonalCapacity</a:t>
            </a:r>
            <a:r>
              <a:rPr lang="pt-BR" sz="1600" dirty="0">
                <a:solidFill>
                  <a:schemeClr val="tx1"/>
                </a:solidFill>
              </a:rPr>
              <a:t>: número de gerentes que atendem pessoa física</a:t>
            </a:r>
          </a:p>
          <a:p>
            <a:r>
              <a:rPr lang="pt-BR" sz="1600" b="1" dirty="0" err="1">
                <a:solidFill>
                  <a:schemeClr val="tx1"/>
                </a:solidFill>
              </a:rPr>
              <a:t>NumberManagerBusinessCapacity</a:t>
            </a:r>
            <a:r>
              <a:rPr lang="pt-BR" sz="1600" dirty="0">
                <a:solidFill>
                  <a:schemeClr val="tx1"/>
                </a:solidFill>
              </a:rPr>
              <a:t>: número de gerentes que atendem pessoa jurídica</a:t>
            </a:r>
          </a:p>
          <a:p>
            <a:r>
              <a:rPr lang="pt-BR" sz="1600" b="1" dirty="0" err="1">
                <a:solidFill>
                  <a:schemeClr val="tx1"/>
                </a:solidFill>
              </a:rPr>
              <a:t>NumberATM</a:t>
            </a:r>
            <a:r>
              <a:rPr lang="pt-BR" sz="1600" dirty="0">
                <a:solidFill>
                  <a:schemeClr val="tx1"/>
                </a:solidFill>
              </a:rPr>
              <a:t>: número de caixas eletrônicos</a:t>
            </a:r>
          </a:p>
          <a:p>
            <a:r>
              <a:rPr lang="pt-BR" sz="1600" b="1" dirty="0" err="1">
                <a:solidFill>
                  <a:schemeClr val="tx1"/>
                </a:solidFill>
              </a:rPr>
              <a:t>NumberPersonalClientsTierA</a:t>
            </a:r>
            <a:r>
              <a:rPr lang="pt-BR" sz="1600" dirty="0">
                <a:solidFill>
                  <a:schemeClr val="tx1"/>
                </a:solidFill>
              </a:rPr>
              <a:t>: número total de clientes pessoa física do </a:t>
            </a:r>
            <a:r>
              <a:rPr lang="pt-BR" sz="1600" dirty="0" err="1">
                <a:solidFill>
                  <a:schemeClr val="tx1"/>
                </a:solidFill>
              </a:rPr>
              <a:t>tier</a:t>
            </a:r>
            <a:r>
              <a:rPr lang="pt-BR" sz="1600" dirty="0">
                <a:solidFill>
                  <a:schemeClr val="tx1"/>
                </a:solidFill>
              </a:rPr>
              <a:t> A</a:t>
            </a:r>
          </a:p>
          <a:p>
            <a:r>
              <a:rPr lang="pt-BR" sz="1600" b="1" dirty="0" err="1">
                <a:solidFill>
                  <a:schemeClr val="tx1"/>
                </a:solidFill>
              </a:rPr>
              <a:t>NumberPersonalClientsTierB</a:t>
            </a:r>
            <a:r>
              <a:rPr lang="pt-BR" sz="1600" dirty="0">
                <a:solidFill>
                  <a:schemeClr val="tx1"/>
                </a:solidFill>
              </a:rPr>
              <a:t>: número total de clientes pessoa física do </a:t>
            </a:r>
            <a:r>
              <a:rPr lang="pt-BR" sz="1600" dirty="0" err="1">
                <a:solidFill>
                  <a:schemeClr val="tx1"/>
                </a:solidFill>
              </a:rPr>
              <a:t>tier</a:t>
            </a:r>
            <a:r>
              <a:rPr lang="pt-BR" sz="1600" dirty="0">
                <a:solidFill>
                  <a:schemeClr val="tx1"/>
                </a:solidFill>
              </a:rPr>
              <a:t> B</a:t>
            </a:r>
          </a:p>
          <a:p>
            <a:r>
              <a:rPr lang="pt-BR" sz="1600" b="1" dirty="0" err="1">
                <a:solidFill>
                  <a:schemeClr val="tx1"/>
                </a:solidFill>
              </a:rPr>
              <a:t>NumberPersonalClientsTierC</a:t>
            </a:r>
            <a:r>
              <a:rPr lang="pt-BR" sz="1600" dirty="0">
                <a:solidFill>
                  <a:schemeClr val="tx1"/>
                </a:solidFill>
              </a:rPr>
              <a:t>: número total de clientes pessoa física do </a:t>
            </a:r>
            <a:r>
              <a:rPr lang="pt-BR" sz="1600" dirty="0" err="1">
                <a:solidFill>
                  <a:schemeClr val="tx1"/>
                </a:solidFill>
              </a:rPr>
              <a:t>tier</a:t>
            </a:r>
            <a:r>
              <a:rPr lang="pt-BR" sz="1600" dirty="0">
                <a:solidFill>
                  <a:schemeClr val="tx1"/>
                </a:solidFill>
              </a:rPr>
              <a:t> C</a:t>
            </a:r>
          </a:p>
          <a:p>
            <a:r>
              <a:rPr lang="pt-BR" sz="1600" b="1" dirty="0" err="1">
                <a:solidFill>
                  <a:schemeClr val="tx1"/>
                </a:solidFill>
              </a:rPr>
              <a:t>NumberPersonalClientsTierD</a:t>
            </a:r>
            <a:r>
              <a:rPr lang="pt-BR" sz="1600" dirty="0">
                <a:solidFill>
                  <a:schemeClr val="tx1"/>
                </a:solidFill>
              </a:rPr>
              <a:t>: número total de clientes pessoa física do </a:t>
            </a:r>
            <a:r>
              <a:rPr lang="pt-BR" sz="1600" dirty="0" err="1">
                <a:solidFill>
                  <a:schemeClr val="tx1"/>
                </a:solidFill>
              </a:rPr>
              <a:t>tier</a:t>
            </a:r>
            <a:r>
              <a:rPr lang="pt-BR" sz="1600" dirty="0">
                <a:solidFill>
                  <a:schemeClr val="tx1"/>
                </a:solidFill>
              </a:rPr>
              <a:t> D</a:t>
            </a:r>
          </a:p>
          <a:p>
            <a:r>
              <a:rPr lang="pt-BR" sz="1600" b="1" dirty="0" err="1">
                <a:solidFill>
                  <a:schemeClr val="tx1"/>
                </a:solidFill>
              </a:rPr>
              <a:t>NumberINSSClients</a:t>
            </a:r>
            <a:r>
              <a:rPr lang="pt-BR" sz="1600" dirty="0">
                <a:solidFill>
                  <a:schemeClr val="tx1"/>
                </a:solidFill>
              </a:rPr>
              <a:t>: número de clientes INSS</a:t>
            </a:r>
          </a:p>
          <a:p>
            <a:r>
              <a:rPr lang="pt-BR" sz="1600" b="1" dirty="0" err="1">
                <a:solidFill>
                  <a:schemeClr val="tx1"/>
                </a:solidFill>
              </a:rPr>
              <a:t>NumberSalaryAccounts</a:t>
            </a:r>
            <a:r>
              <a:rPr lang="pt-BR" sz="1600" dirty="0">
                <a:solidFill>
                  <a:schemeClr val="tx1"/>
                </a:solidFill>
              </a:rPr>
              <a:t>: número total de clientes com conta salário</a:t>
            </a:r>
          </a:p>
          <a:p>
            <a:r>
              <a:rPr lang="pt-BR" sz="1600" b="1" dirty="0" err="1">
                <a:solidFill>
                  <a:schemeClr val="tx1"/>
                </a:solidFill>
              </a:rPr>
              <a:t>NBusinessClientsTierA</a:t>
            </a:r>
            <a:r>
              <a:rPr lang="pt-BR" sz="1600" dirty="0">
                <a:solidFill>
                  <a:schemeClr val="tx1"/>
                </a:solidFill>
              </a:rPr>
              <a:t>: número de contas pessoa jurídica do </a:t>
            </a:r>
            <a:r>
              <a:rPr lang="pt-BR" sz="1600" dirty="0" err="1">
                <a:solidFill>
                  <a:schemeClr val="tx1"/>
                </a:solidFill>
              </a:rPr>
              <a:t>tier</a:t>
            </a:r>
            <a:r>
              <a:rPr lang="pt-BR" sz="1600" dirty="0">
                <a:solidFill>
                  <a:schemeClr val="tx1"/>
                </a:solidFill>
              </a:rPr>
              <a:t> A</a:t>
            </a:r>
          </a:p>
          <a:p>
            <a:r>
              <a:rPr lang="pt-BR" sz="1600" b="1" dirty="0" err="1">
                <a:solidFill>
                  <a:schemeClr val="tx1"/>
                </a:solidFill>
              </a:rPr>
              <a:t>NBusinessClientsTierB</a:t>
            </a:r>
            <a:r>
              <a:rPr lang="pt-BR" sz="1600" dirty="0">
                <a:solidFill>
                  <a:schemeClr val="tx1"/>
                </a:solidFill>
              </a:rPr>
              <a:t>: número de contas pessoa jurídica do </a:t>
            </a:r>
            <a:r>
              <a:rPr lang="pt-BR" sz="1600" dirty="0" err="1">
                <a:solidFill>
                  <a:schemeClr val="tx1"/>
                </a:solidFill>
              </a:rPr>
              <a:t>tier</a:t>
            </a:r>
            <a:r>
              <a:rPr lang="pt-BR" sz="1600" dirty="0">
                <a:solidFill>
                  <a:schemeClr val="tx1"/>
                </a:solidFill>
              </a:rPr>
              <a:t> B</a:t>
            </a:r>
          </a:p>
          <a:p>
            <a:r>
              <a:rPr lang="pt-BR" sz="1600" b="1" dirty="0" err="1">
                <a:solidFill>
                  <a:schemeClr val="tx1"/>
                </a:solidFill>
              </a:rPr>
              <a:t>NBusinessClientsTierC</a:t>
            </a:r>
            <a:r>
              <a:rPr lang="pt-BR" sz="1600" dirty="0">
                <a:solidFill>
                  <a:schemeClr val="tx1"/>
                </a:solidFill>
              </a:rPr>
              <a:t>: número de contas pessoa jurídica do </a:t>
            </a:r>
            <a:r>
              <a:rPr lang="pt-BR" sz="1600" dirty="0" err="1">
                <a:solidFill>
                  <a:schemeClr val="tx1"/>
                </a:solidFill>
              </a:rPr>
              <a:t>tier</a:t>
            </a:r>
            <a:r>
              <a:rPr lang="pt-BR" sz="1600" dirty="0">
                <a:solidFill>
                  <a:schemeClr val="tx1"/>
                </a:solidFill>
              </a:rPr>
              <a:t> C</a:t>
            </a:r>
          </a:p>
          <a:p>
            <a:r>
              <a:rPr lang="pt-BR" sz="1600" b="1" dirty="0" err="1">
                <a:solidFill>
                  <a:schemeClr val="tx1"/>
                </a:solidFill>
              </a:rPr>
              <a:t>NBusinessClientsTierD</a:t>
            </a:r>
            <a:r>
              <a:rPr lang="pt-BR" sz="1600" dirty="0">
                <a:solidFill>
                  <a:schemeClr val="tx1"/>
                </a:solidFill>
              </a:rPr>
              <a:t>: número de contas pessoa jurídica do </a:t>
            </a:r>
            <a:r>
              <a:rPr lang="pt-BR" sz="1600" dirty="0" err="1">
                <a:solidFill>
                  <a:schemeClr val="tx1"/>
                </a:solidFill>
              </a:rPr>
              <a:t>tier</a:t>
            </a:r>
            <a:r>
              <a:rPr lang="pt-BR" sz="1600" dirty="0">
                <a:solidFill>
                  <a:schemeClr val="tx1"/>
                </a:solidFill>
              </a:rPr>
              <a:t> D</a:t>
            </a:r>
          </a:p>
          <a:p>
            <a:r>
              <a:rPr lang="pt-BR" sz="1600" b="1" dirty="0" err="1">
                <a:solidFill>
                  <a:schemeClr val="tx1"/>
                </a:solidFill>
              </a:rPr>
              <a:t>BranchSizeSquareMeters</a:t>
            </a:r>
            <a:r>
              <a:rPr lang="pt-BR" sz="1600" dirty="0">
                <a:solidFill>
                  <a:schemeClr val="tx1"/>
                </a:solidFill>
              </a:rPr>
              <a:t>: tamanho da agência em metros quadrados</a:t>
            </a:r>
          </a:p>
          <a:p>
            <a:endParaRPr lang="pt-BR" sz="1600" dirty="0">
              <a:solidFill>
                <a:schemeClr val="tx1"/>
              </a:solidFill>
            </a:endParaRPr>
          </a:p>
        </p:txBody>
      </p:sp>
      <p:sp>
        <p:nvSpPr>
          <p:cNvPr id="20" name="Retângulo 19">
            <a:extLst>
              <a:ext uri="{FF2B5EF4-FFF2-40B4-BE49-F238E27FC236}">
                <a16:creationId xmlns:a16="http://schemas.microsoft.com/office/drawing/2014/main" id="{0805DE4E-6DD9-1923-502C-5849A44DDCF5}"/>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21" name="Retângulo 20">
            <a:extLst>
              <a:ext uri="{FF2B5EF4-FFF2-40B4-BE49-F238E27FC236}">
                <a16:creationId xmlns:a16="http://schemas.microsoft.com/office/drawing/2014/main" id="{E433C864-26F0-819F-2570-E0E4A8998988}"/>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06</a:t>
            </a:r>
          </a:p>
        </p:txBody>
      </p:sp>
    </p:spTree>
    <p:extLst>
      <p:ext uri="{BB962C8B-B14F-4D97-AF65-F5344CB8AC3E}">
        <p14:creationId xmlns:p14="http://schemas.microsoft.com/office/powerpoint/2010/main" val="44420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Tamanho (Size)</a:t>
            </a:r>
          </a:p>
        </p:txBody>
      </p:sp>
      <p:sp>
        <p:nvSpPr>
          <p:cNvPr id="4" name="Retângulo 3">
            <a:extLst>
              <a:ext uri="{FF2B5EF4-FFF2-40B4-BE49-F238E27FC236}">
                <a16:creationId xmlns:a16="http://schemas.microsoft.com/office/drawing/2014/main" id="{AEE716FD-4C49-5FA9-B51E-6252BE5753DD}"/>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err="1">
                <a:solidFill>
                  <a:schemeClr val="tx1"/>
                </a:solidFill>
              </a:rPr>
              <a:t>AvgMonthlyIncomePersonalClientTierA</a:t>
            </a:r>
            <a:r>
              <a:rPr lang="pt-BR" sz="1600" dirty="0">
                <a:solidFill>
                  <a:schemeClr val="tx1"/>
                </a:solidFill>
              </a:rPr>
              <a:t>: valor médio de renda mensal de clientes do </a:t>
            </a:r>
            <a:r>
              <a:rPr lang="pt-BR" sz="1600" dirty="0" err="1">
                <a:solidFill>
                  <a:schemeClr val="tx1"/>
                </a:solidFill>
              </a:rPr>
              <a:t>tier</a:t>
            </a:r>
            <a:r>
              <a:rPr lang="pt-BR" sz="1600" dirty="0">
                <a:solidFill>
                  <a:schemeClr val="tx1"/>
                </a:solidFill>
              </a:rPr>
              <a:t> A</a:t>
            </a:r>
          </a:p>
          <a:p>
            <a:r>
              <a:rPr lang="pt-BR" sz="1600" b="1" dirty="0" err="1">
                <a:solidFill>
                  <a:schemeClr val="tx1"/>
                </a:solidFill>
              </a:rPr>
              <a:t>AvgMonthlyIncomePersonalClientTierB</a:t>
            </a:r>
            <a:r>
              <a:rPr lang="pt-BR" sz="1600" dirty="0">
                <a:solidFill>
                  <a:schemeClr val="tx1"/>
                </a:solidFill>
              </a:rPr>
              <a:t>: valor médio de renda mensal de clientes </a:t>
            </a:r>
            <a:r>
              <a:rPr lang="pt-BR" sz="1600" dirty="0" err="1">
                <a:solidFill>
                  <a:schemeClr val="tx1"/>
                </a:solidFill>
              </a:rPr>
              <a:t>tier</a:t>
            </a:r>
            <a:r>
              <a:rPr lang="pt-BR" sz="1600" dirty="0">
                <a:solidFill>
                  <a:schemeClr val="tx1"/>
                </a:solidFill>
              </a:rPr>
              <a:t> B</a:t>
            </a:r>
          </a:p>
          <a:p>
            <a:r>
              <a:rPr lang="pt-BR" sz="1600" b="1" dirty="0" err="1">
                <a:solidFill>
                  <a:schemeClr val="tx1"/>
                </a:solidFill>
              </a:rPr>
              <a:t>AvgMonthlyIncomePersonalClientTierC</a:t>
            </a:r>
            <a:r>
              <a:rPr lang="pt-BR" sz="1600" dirty="0">
                <a:solidFill>
                  <a:schemeClr val="tx1"/>
                </a:solidFill>
              </a:rPr>
              <a:t>: valor médio de renda mensal de clientes </a:t>
            </a:r>
            <a:r>
              <a:rPr lang="pt-BR" sz="1600" dirty="0" err="1">
                <a:solidFill>
                  <a:schemeClr val="tx1"/>
                </a:solidFill>
              </a:rPr>
              <a:t>tier</a:t>
            </a:r>
            <a:r>
              <a:rPr lang="pt-BR" sz="1600" dirty="0">
                <a:solidFill>
                  <a:schemeClr val="tx1"/>
                </a:solidFill>
              </a:rPr>
              <a:t> C</a:t>
            </a:r>
          </a:p>
          <a:p>
            <a:r>
              <a:rPr lang="pt-BR" sz="1600" b="1" dirty="0" err="1">
                <a:solidFill>
                  <a:schemeClr val="tx1"/>
                </a:solidFill>
              </a:rPr>
              <a:t>AvgMonthlyIncomePersonalClientTierD</a:t>
            </a:r>
            <a:r>
              <a:rPr lang="pt-BR" sz="1600" dirty="0">
                <a:solidFill>
                  <a:schemeClr val="tx1"/>
                </a:solidFill>
              </a:rPr>
              <a:t>: valor médio de renda mensal de clientes </a:t>
            </a:r>
            <a:r>
              <a:rPr lang="pt-BR" sz="1600" dirty="0" err="1">
                <a:solidFill>
                  <a:schemeClr val="tx1"/>
                </a:solidFill>
              </a:rPr>
              <a:t>tier</a:t>
            </a:r>
            <a:r>
              <a:rPr lang="pt-BR" sz="1600" dirty="0">
                <a:solidFill>
                  <a:schemeClr val="tx1"/>
                </a:solidFill>
              </a:rPr>
              <a:t> D</a:t>
            </a:r>
          </a:p>
          <a:p>
            <a:r>
              <a:rPr lang="pt-BR" sz="1600" b="1" dirty="0" err="1">
                <a:solidFill>
                  <a:schemeClr val="tx1"/>
                </a:solidFill>
              </a:rPr>
              <a:t>AvgMonthlyINSSBenefitsAmount</a:t>
            </a:r>
            <a:r>
              <a:rPr lang="pt-BR" sz="1600" dirty="0">
                <a:solidFill>
                  <a:schemeClr val="tx1"/>
                </a:solidFill>
              </a:rPr>
              <a:t>: valor médio do benefício recebido por clientes INSS</a:t>
            </a:r>
          </a:p>
          <a:p>
            <a:r>
              <a:rPr lang="pt-BR" sz="1600" b="1" dirty="0" err="1">
                <a:solidFill>
                  <a:schemeClr val="tx1"/>
                </a:solidFill>
              </a:rPr>
              <a:t>AvgMonthlySalaryValue</a:t>
            </a:r>
            <a:r>
              <a:rPr lang="pt-BR" sz="1600" dirty="0">
                <a:solidFill>
                  <a:schemeClr val="tx1"/>
                </a:solidFill>
              </a:rPr>
              <a:t>: valor médio da renda mensal de clientes pessoa física</a:t>
            </a:r>
          </a:p>
          <a:p>
            <a:r>
              <a:rPr lang="pt-BR" sz="1600" b="1" dirty="0" err="1">
                <a:solidFill>
                  <a:schemeClr val="tx1"/>
                </a:solidFill>
              </a:rPr>
              <a:t>AvgMonthlyEBITDABusinessClientTierA</a:t>
            </a:r>
            <a:r>
              <a:rPr lang="pt-BR" sz="1600" dirty="0">
                <a:solidFill>
                  <a:schemeClr val="tx1"/>
                </a:solidFill>
              </a:rPr>
              <a:t>: faturamento mensal pessoa jurídica do </a:t>
            </a:r>
            <a:r>
              <a:rPr lang="pt-BR" sz="1600" dirty="0" err="1">
                <a:solidFill>
                  <a:schemeClr val="tx1"/>
                </a:solidFill>
              </a:rPr>
              <a:t>tier</a:t>
            </a:r>
            <a:r>
              <a:rPr lang="pt-BR" sz="1600" dirty="0">
                <a:solidFill>
                  <a:schemeClr val="tx1"/>
                </a:solidFill>
              </a:rPr>
              <a:t> A</a:t>
            </a:r>
          </a:p>
          <a:p>
            <a:r>
              <a:rPr lang="pt-BR" sz="1600" b="1" dirty="0" err="1">
                <a:solidFill>
                  <a:schemeClr val="tx1"/>
                </a:solidFill>
              </a:rPr>
              <a:t>AvgMonthlyEBITDABusinessClientTierB</a:t>
            </a:r>
            <a:r>
              <a:rPr lang="pt-BR" sz="1600" dirty="0">
                <a:solidFill>
                  <a:schemeClr val="tx1"/>
                </a:solidFill>
              </a:rPr>
              <a:t>: faturamento mensal pessoa jurídica do </a:t>
            </a:r>
            <a:r>
              <a:rPr lang="pt-BR" sz="1600" dirty="0" err="1">
                <a:solidFill>
                  <a:schemeClr val="tx1"/>
                </a:solidFill>
              </a:rPr>
              <a:t>tier</a:t>
            </a:r>
            <a:r>
              <a:rPr lang="pt-BR" sz="1600" dirty="0">
                <a:solidFill>
                  <a:schemeClr val="tx1"/>
                </a:solidFill>
              </a:rPr>
              <a:t> B</a:t>
            </a:r>
          </a:p>
          <a:p>
            <a:r>
              <a:rPr lang="pt-BR" sz="1600" b="1" dirty="0" err="1">
                <a:solidFill>
                  <a:schemeClr val="tx1"/>
                </a:solidFill>
              </a:rPr>
              <a:t>AvgMonthlyEBITDABusinessClientTierC</a:t>
            </a:r>
            <a:r>
              <a:rPr lang="pt-BR" sz="1600" dirty="0">
                <a:solidFill>
                  <a:schemeClr val="tx1"/>
                </a:solidFill>
              </a:rPr>
              <a:t>: faturamento mensal pessoa jurídica do </a:t>
            </a:r>
            <a:r>
              <a:rPr lang="pt-BR" sz="1600" dirty="0" err="1">
                <a:solidFill>
                  <a:schemeClr val="tx1"/>
                </a:solidFill>
              </a:rPr>
              <a:t>tier</a:t>
            </a:r>
            <a:r>
              <a:rPr lang="pt-BR" sz="1600" dirty="0">
                <a:solidFill>
                  <a:schemeClr val="tx1"/>
                </a:solidFill>
              </a:rPr>
              <a:t> C</a:t>
            </a:r>
          </a:p>
          <a:p>
            <a:r>
              <a:rPr lang="pt-BR" sz="1600" b="1" dirty="0" err="1">
                <a:solidFill>
                  <a:schemeClr val="tx1"/>
                </a:solidFill>
              </a:rPr>
              <a:t>AvgMonthlyEBITDABusinessClientTierD</a:t>
            </a:r>
            <a:r>
              <a:rPr lang="pt-BR" sz="1600" dirty="0">
                <a:solidFill>
                  <a:schemeClr val="tx1"/>
                </a:solidFill>
              </a:rPr>
              <a:t>: faturamento mensal pessoa jurídica do </a:t>
            </a:r>
            <a:r>
              <a:rPr lang="pt-BR" sz="1600" dirty="0" err="1">
                <a:solidFill>
                  <a:schemeClr val="tx1"/>
                </a:solidFill>
              </a:rPr>
              <a:t>tier</a:t>
            </a:r>
            <a:r>
              <a:rPr lang="pt-BR" sz="1600" dirty="0">
                <a:solidFill>
                  <a:schemeClr val="tx1"/>
                </a:solidFill>
              </a:rPr>
              <a:t> D</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Potencial de Negócios </a:t>
            </a:r>
          </a:p>
          <a:p>
            <a:pPr algn="ctr"/>
            <a:r>
              <a:rPr lang="pt-BR" sz="2400" dirty="0"/>
              <a:t>(Business </a:t>
            </a:r>
            <a:r>
              <a:rPr lang="pt-BR" sz="2400" dirty="0" err="1"/>
              <a:t>Potential</a:t>
            </a:r>
            <a:r>
              <a:rPr lang="pt-BR" sz="2400"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Crédito (</a:t>
            </a:r>
            <a:r>
              <a:rPr lang="pt-BR" dirty="0" err="1"/>
              <a:t>Credit</a:t>
            </a:r>
            <a:r>
              <a:rPr lang="pt-BR"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Investimentos </a:t>
            </a:r>
          </a:p>
          <a:p>
            <a:pPr algn="ctr"/>
            <a:r>
              <a:rPr lang="pt-BR" dirty="0"/>
              <a:t>(</a:t>
            </a:r>
            <a:r>
              <a:rPr lang="pt-BR" dirty="0" err="1"/>
              <a:t>Investiment</a:t>
            </a:r>
            <a:r>
              <a:rPr lang="pt-BR"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Saúde Financeira</a:t>
            </a:r>
          </a:p>
          <a:p>
            <a:pPr algn="ctr"/>
            <a:r>
              <a:rPr lang="pt-BR"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Volume de Transações</a:t>
            </a:r>
          </a:p>
          <a:p>
            <a:pPr algn="ctr"/>
            <a:r>
              <a:rPr lang="pt-BR" dirty="0"/>
              <a:t>(</a:t>
            </a:r>
            <a:r>
              <a:rPr lang="pt-BR" dirty="0" err="1"/>
              <a:t>Transaction</a:t>
            </a:r>
            <a:r>
              <a:rPr lang="pt-BR"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 Médio de Transações</a:t>
            </a:r>
          </a:p>
          <a:p>
            <a:pPr algn="ctr"/>
            <a:r>
              <a:rPr lang="pt-BR" dirty="0"/>
              <a:t>(</a:t>
            </a:r>
            <a:r>
              <a:rPr lang="pt-BR" dirty="0" err="1"/>
              <a:t>Transaction</a:t>
            </a:r>
            <a:r>
              <a:rPr lang="pt-BR" dirty="0"/>
              <a:t> </a:t>
            </a:r>
            <a:r>
              <a:rPr lang="pt-BR" dirty="0" err="1"/>
              <a:t>Value</a:t>
            </a:r>
            <a:r>
              <a:rPr lang="pt-BR" dirty="0"/>
              <a:t>)</a:t>
            </a:r>
          </a:p>
        </p:txBody>
      </p:sp>
      <p:sp>
        <p:nvSpPr>
          <p:cNvPr id="18" name="Retângulo 17">
            <a:extLst>
              <a:ext uri="{FF2B5EF4-FFF2-40B4-BE49-F238E27FC236}">
                <a16:creationId xmlns:a16="http://schemas.microsoft.com/office/drawing/2014/main" id="{4BD39A71-9197-6F33-63E4-B716990A753A}"/>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10" name="Retângulo 9">
            <a:extLst>
              <a:ext uri="{FF2B5EF4-FFF2-40B4-BE49-F238E27FC236}">
                <a16:creationId xmlns:a16="http://schemas.microsoft.com/office/drawing/2014/main" id="{84104D3A-B421-1E5C-2B96-4EB457423E9C}"/>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07</a:t>
            </a:r>
          </a:p>
        </p:txBody>
      </p:sp>
    </p:spTree>
    <p:extLst>
      <p:ext uri="{BB962C8B-B14F-4D97-AF65-F5344CB8AC3E}">
        <p14:creationId xmlns:p14="http://schemas.microsoft.com/office/powerpoint/2010/main" val="419468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AE684-D6CA-4DA5-9F71-C63A77ABED75}"/>
              </a:ext>
            </a:extLst>
          </p:cNvPr>
          <p:cNvSpPr>
            <a:spLocks noGrp="1"/>
          </p:cNvSpPr>
          <p:nvPr>
            <p:ph type="title"/>
          </p:nvPr>
        </p:nvSpPr>
        <p:spPr>
          <a:xfrm>
            <a:off x="2570547" y="187326"/>
            <a:ext cx="7050907" cy="617008"/>
          </a:xfrm>
        </p:spPr>
        <p:txBody>
          <a:bodyPr>
            <a:normAutofit/>
          </a:bodyPr>
          <a:lstStyle/>
          <a:p>
            <a:pPr algn="ctr"/>
            <a:r>
              <a:rPr lang="pt-BR" sz="3600" dirty="0">
                <a:latin typeface="+mn-lt"/>
              </a:rPr>
              <a:t>Variáveis de perfil</a:t>
            </a:r>
          </a:p>
        </p:txBody>
      </p:sp>
      <p:cxnSp>
        <p:nvCxnSpPr>
          <p:cNvPr id="5" name="Conector reto 4">
            <a:extLst>
              <a:ext uri="{FF2B5EF4-FFF2-40B4-BE49-F238E27FC236}">
                <a16:creationId xmlns:a16="http://schemas.microsoft.com/office/drawing/2014/main" id="{4ECA2BE8-F081-B1EC-B9DB-7625B32E1954}"/>
              </a:ext>
            </a:extLst>
          </p:cNvPr>
          <p:cNvCxnSpPr/>
          <p:nvPr/>
        </p:nvCxnSpPr>
        <p:spPr>
          <a:xfrm>
            <a:off x="2230967" y="749299"/>
            <a:ext cx="8293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A38D4C55-7098-7340-AC5D-0ECC7EB48C43}"/>
              </a:ext>
            </a:extLst>
          </p:cNvPr>
          <p:cNvSpPr/>
          <p:nvPr/>
        </p:nvSpPr>
        <p:spPr>
          <a:xfrm>
            <a:off x="262469" y="89958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Tamanho (Size)</a:t>
            </a:r>
          </a:p>
        </p:txBody>
      </p:sp>
      <p:sp>
        <p:nvSpPr>
          <p:cNvPr id="9" name="Retângulo 8">
            <a:extLst>
              <a:ext uri="{FF2B5EF4-FFF2-40B4-BE49-F238E27FC236}">
                <a16:creationId xmlns:a16="http://schemas.microsoft.com/office/drawing/2014/main" id="{DFB9AE16-EB09-0474-92DC-B2BB6BC7F85B}"/>
              </a:ext>
            </a:extLst>
          </p:cNvPr>
          <p:cNvSpPr/>
          <p:nvPr/>
        </p:nvSpPr>
        <p:spPr>
          <a:xfrm>
            <a:off x="262469" y="1637066"/>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Potencial de Negócios </a:t>
            </a:r>
          </a:p>
          <a:p>
            <a:pPr algn="ctr"/>
            <a:r>
              <a:rPr lang="pt-BR" dirty="0"/>
              <a:t>(Business </a:t>
            </a:r>
            <a:r>
              <a:rPr lang="pt-BR" dirty="0" err="1"/>
              <a:t>Potential</a:t>
            </a:r>
            <a:r>
              <a:rPr lang="pt-BR" dirty="0"/>
              <a:t>)</a:t>
            </a:r>
          </a:p>
        </p:txBody>
      </p:sp>
      <p:sp>
        <p:nvSpPr>
          <p:cNvPr id="11" name="Retângulo 10">
            <a:extLst>
              <a:ext uri="{FF2B5EF4-FFF2-40B4-BE49-F238E27FC236}">
                <a16:creationId xmlns:a16="http://schemas.microsoft.com/office/drawing/2014/main" id="{D30C15AF-224B-557E-36D7-55283494C3A3}"/>
              </a:ext>
            </a:extLst>
          </p:cNvPr>
          <p:cNvSpPr/>
          <p:nvPr/>
        </p:nvSpPr>
        <p:spPr>
          <a:xfrm>
            <a:off x="262468" y="2374548"/>
            <a:ext cx="3733799"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Crédito (</a:t>
            </a:r>
            <a:r>
              <a:rPr lang="pt-BR" sz="2400" dirty="0" err="1"/>
              <a:t>Credit</a:t>
            </a:r>
            <a:r>
              <a:rPr lang="pt-BR" sz="2400" dirty="0"/>
              <a:t>)</a:t>
            </a:r>
          </a:p>
        </p:txBody>
      </p:sp>
      <p:sp>
        <p:nvSpPr>
          <p:cNvPr id="13" name="Retângulo 12">
            <a:extLst>
              <a:ext uri="{FF2B5EF4-FFF2-40B4-BE49-F238E27FC236}">
                <a16:creationId xmlns:a16="http://schemas.microsoft.com/office/drawing/2014/main" id="{DA355D08-6824-2BC6-A3D8-1612E0D1C23B}"/>
              </a:ext>
            </a:extLst>
          </p:cNvPr>
          <p:cNvSpPr/>
          <p:nvPr/>
        </p:nvSpPr>
        <p:spPr>
          <a:xfrm>
            <a:off x="262468" y="3112030"/>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Investimentos </a:t>
            </a:r>
          </a:p>
          <a:p>
            <a:pPr algn="ctr"/>
            <a:r>
              <a:rPr lang="pt-BR" dirty="0"/>
              <a:t>(</a:t>
            </a:r>
            <a:r>
              <a:rPr lang="pt-BR" dirty="0" err="1"/>
              <a:t>Investiment</a:t>
            </a:r>
            <a:r>
              <a:rPr lang="pt-BR" dirty="0"/>
              <a:t>)</a:t>
            </a:r>
          </a:p>
        </p:txBody>
      </p:sp>
      <p:sp>
        <p:nvSpPr>
          <p:cNvPr id="15" name="Retângulo 14">
            <a:extLst>
              <a:ext uri="{FF2B5EF4-FFF2-40B4-BE49-F238E27FC236}">
                <a16:creationId xmlns:a16="http://schemas.microsoft.com/office/drawing/2014/main" id="{ACBC0815-E455-3FC0-31C9-788416A8FF1A}"/>
              </a:ext>
            </a:extLst>
          </p:cNvPr>
          <p:cNvSpPr/>
          <p:nvPr/>
        </p:nvSpPr>
        <p:spPr>
          <a:xfrm>
            <a:off x="262468" y="3849512"/>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Saúde Financeira</a:t>
            </a:r>
          </a:p>
          <a:p>
            <a:pPr algn="ctr"/>
            <a:r>
              <a:rPr lang="pt-BR" dirty="0"/>
              <a:t>(Financial Health)</a:t>
            </a:r>
          </a:p>
        </p:txBody>
      </p:sp>
      <p:sp>
        <p:nvSpPr>
          <p:cNvPr id="16" name="Retângulo 15">
            <a:extLst>
              <a:ext uri="{FF2B5EF4-FFF2-40B4-BE49-F238E27FC236}">
                <a16:creationId xmlns:a16="http://schemas.microsoft.com/office/drawing/2014/main" id="{7E900064-3AB4-BAB9-26CB-354046BB1D9C}"/>
              </a:ext>
            </a:extLst>
          </p:cNvPr>
          <p:cNvSpPr/>
          <p:nvPr/>
        </p:nvSpPr>
        <p:spPr>
          <a:xfrm>
            <a:off x="262468" y="4586994"/>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Volume de Transações</a:t>
            </a:r>
          </a:p>
          <a:p>
            <a:pPr algn="ctr"/>
            <a:r>
              <a:rPr lang="pt-BR" dirty="0"/>
              <a:t>(</a:t>
            </a:r>
            <a:r>
              <a:rPr lang="pt-BR" dirty="0" err="1"/>
              <a:t>Transaction</a:t>
            </a:r>
            <a:r>
              <a:rPr lang="pt-BR" dirty="0"/>
              <a:t> Volume)</a:t>
            </a:r>
          </a:p>
        </p:txBody>
      </p:sp>
      <p:sp>
        <p:nvSpPr>
          <p:cNvPr id="17" name="Retângulo 16">
            <a:extLst>
              <a:ext uri="{FF2B5EF4-FFF2-40B4-BE49-F238E27FC236}">
                <a16:creationId xmlns:a16="http://schemas.microsoft.com/office/drawing/2014/main" id="{72CB0081-3C80-CD01-C6C1-8698BBE0749E}"/>
              </a:ext>
            </a:extLst>
          </p:cNvPr>
          <p:cNvSpPr/>
          <p:nvPr/>
        </p:nvSpPr>
        <p:spPr>
          <a:xfrm>
            <a:off x="262468" y="5324478"/>
            <a:ext cx="3733799" cy="6783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Valor Médio de Transações</a:t>
            </a:r>
          </a:p>
          <a:p>
            <a:pPr algn="ctr"/>
            <a:r>
              <a:rPr lang="pt-BR" dirty="0"/>
              <a:t>(</a:t>
            </a:r>
            <a:r>
              <a:rPr lang="pt-BR" dirty="0" err="1"/>
              <a:t>Transaction</a:t>
            </a:r>
            <a:r>
              <a:rPr lang="pt-BR" dirty="0"/>
              <a:t> </a:t>
            </a:r>
            <a:r>
              <a:rPr lang="pt-BR" dirty="0" err="1"/>
              <a:t>Value</a:t>
            </a:r>
            <a:r>
              <a:rPr lang="pt-BR" dirty="0"/>
              <a:t>)</a:t>
            </a:r>
          </a:p>
        </p:txBody>
      </p:sp>
      <p:sp>
        <p:nvSpPr>
          <p:cNvPr id="6" name="Retângulo 5">
            <a:extLst>
              <a:ext uri="{FF2B5EF4-FFF2-40B4-BE49-F238E27FC236}">
                <a16:creationId xmlns:a16="http://schemas.microsoft.com/office/drawing/2014/main" id="{9CB1BC23-27BD-4FD9-041E-D83244ECC2EF}"/>
              </a:ext>
            </a:extLst>
          </p:cNvPr>
          <p:cNvSpPr/>
          <p:nvPr/>
        </p:nvSpPr>
        <p:spPr>
          <a:xfrm>
            <a:off x="4135967" y="1644477"/>
            <a:ext cx="7899400" cy="435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600" b="1" dirty="0" err="1">
                <a:solidFill>
                  <a:schemeClr val="tx1"/>
                </a:solidFill>
              </a:rPr>
              <a:t>AvgMonthlyManagerPersonalLoanTransactions</a:t>
            </a:r>
            <a:r>
              <a:rPr lang="pt-BR" sz="1600" dirty="0">
                <a:solidFill>
                  <a:schemeClr val="tx1"/>
                </a:solidFill>
              </a:rPr>
              <a:t>: quantidade média mensal de transações do tipo empréstimo realizadas por gerentes de pessoa física da agência</a:t>
            </a:r>
          </a:p>
          <a:p>
            <a:endParaRPr lang="pt-BR" sz="1600" dirty="0">
              <a:solidFill>
                <a:schemeClr val="tx1"/>
              </a:solidFill>
            </a:endParaRPr>
          </a:p>
          <a:p>
            <a:r>
              <a:rPr lang="pt-BR" sz="1600" b="1" dirty="0" err="1">
                <a:solidFill>
                  <a:schemeClr val="tx1"/>
                </a:solidFill>
              </a:rPr>
              <a:t>AvgMonthlyManagerBusinessLoanTransactions</a:t>
            </a:r>
            <a:r>
              <a:rPr lang="pt-BR" sz="1600" dirty="0">
                <a:solidFill>
                  <a:schemeClr val="tx1"/>
                </a:solidFill>
              </a:rPr>
              <a:t>: quantidade média mensal de transações do tipo empréstimos realizadas por gerentes de pessoa jurídica da agência</a:t>
            </a:r>
          </a:p>
          <a:p>
            <a:endParaRPr lang="pt-BR" sz="1600" dirty="0">
              <a:solidFill>
                <a:schemeClr val="tx1"/>
              </a:solidFill>
            </a:endParaRPr>
          </a:p>
          <a:p>
            <a:r>
              <a:rPr lang="pt-BR" sz="1600" b="1" dirty="0" err="1">
                <a:solidFill>
                  <a:schemeClr val="tx1"/>
                </a:solidFill>
              </a:rPr>
              <a:t>AvgMonthlyPersonalCreditCardPaymentAmount</a:t>
            </a:r>
            <a:r>
              <a:rPr lang="pt-BR" sz="1600" dirty="0">
                <a:solidFill>
                  <a:schemeClr val="tx1"/>
                </a:solidFill>
              </a:rPr>
              <a:t>: valor médio mensal do valor de pagamento de faturas mensais de cartão de crédito por contas corrente pessoa física</a:t>
            </a:r>
          </a:p>
          <a:p>
            <a:endParaRPr lang="pt-BR" sz="1600" dirty="0">
              <a:solidFill>
                <a:schemeClr val="tx1"/>
              </a:solidFill>
            </a:endParaRPr>
          </a:p>
          <a:p>
            <a:r>
              <a:rPr lang="pt-BR" sz="1600" b="1" dirty="0" err="1">
                <a:solidFill>
                  <a:schemeClr val="tx1"/>
                </a:solidFill>
              </a:rPr>
              <a:t>AvgMonthlyBusinessCreditCardPaymentAmount</a:t>
            </a:r>
            <a:r>
              <a:rPr lang="pt-BR" sz="1600" dirty="0">
                <a:solidFill>
                  <a:schemeClr val="tx1"/>
                </a:solidFill>
              </a:rPr>
              <a:t>: valor médio mensal do valor de pagamento de faturas mensais de cartão de crédito por contas corrente pessoa jurídica</a:t>
            </a:r>
          </a:p>
          <a:p>
            <a:endParaRPr lang="pt-BR" sz="1600" dirty="0">
              <a:solidFill>
                <a:schemeClr val="tx1"/>
              </a:solidFill>
            </a:endParaRPr>
          </a:p>
        </p:txBody>
      </p:sp>
      <p:sp>
        <p:nvSpPr>
          <p:cNvPr id="7" name="Retângulo 6">
            <a:extLst>
              <a:ext uri="{FF2B5EF4-FFF2-40B4-BE49-F238E27FC236}">
                <a16:creationId xmlns:a16="http://schemas.microsoft.com/office/drawing/2014/main" id="{246E1612-0283-8A7F-29D4-D5A8B33476B1}"/>
              </a:ext>
            </a:extLst>
          </p:cNvPr>
          <p:cNvSpPr/>
          <p:nvPr/>
        </p:nvSpPr>
        <p:spPr>
          <a:xfrm>
            <a:off x="4135967" y="899584"/>
            <a:ext cx="7899400" cy="6783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Variáveis de Clusterização</a:t>
            </a:r>
          </a:p>
        </p:txBody>
      </p:sp>
      <p:sp>
        <p:nvSpPr>
          <p:cNvPr id="8" name="Retângulo 7">
            <a:extLst>
              <a:ext uri="{FF2B5EF4-FFF2-40B4-BE49-F238E27FC236}">
                <a16:creationId xmlns:a16="http://schemas.microsoft.com/office/drawing/2014/main" id="{C716CF09-72BD-C94B-77E6-AB4CE5F0120A}"/>
              </a:ext>
            </a:extLst>
          </p:cNvPr>
          <p:cNvSpPr/>
          <p:nvPr/>
        </p:nvSpPr>
        <p:spPr>
          <a:xfrm>
            <a:off x="11201401" y="86783"/>
            <a:ext cx="833966" cy="66886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tx1"/>
                </a:solidFill>
              </a:rPr>
              <a:t>08</a:t>
            </a:r>
          </a:p>
        </p:txBody>
      </p:sp>
    </p:spTree>
    <p:extLst>
      <p:ext uri="{BB962C8B-B14F-4D97-AF65-F5344CB8AC3E}">
        <p14:creationId xmlns:p14="http://schemas.microsoft.com/office/powerpoint/2010/main" val="423581123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2861</Words>
  <Application>Microsoft Office PowerPoint</Application>
  <PresentationFormat>Widescreen</PresentationFormat>
  <Paragraphs>333</Paragraphs>
  <Slides>24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Cambria Math</vt:lpstr>
      <vt:lpstr>Lucida</vt:lpstr>
      <vt:lpstr>Tema do Office</vt:lpstr>
      <vt:lpstr>Aplicações pragmáticas de algoritmos de clusterização em instituições financeiras e bancos de varejo</vt:lpstr>
      <vt:lpstr>Introdução</vt:lpstr>
      <vt:lpstr>Algoritmo K-Means</vt:lpstr>
      <vt:lpstr>Algoritmo K-Means</vt:lpstr>
      <vt:lpstr>Algoritmo K-Means</vt:lpstr>
      <vt:lpstr>Problema de negócios</vt:lpstr>
      <vt:lpstr>Variáveis de perfil</vt:lpstr>
      <vt:lpstr>Variáveis de perfil</vt:lpstr>
      <vt:lpstr>Variáveis de perfil</vt:lpstr>
      <vt:lpstr>Variáveis de perfil</vt:lpstr>
      <vt:lpstr>Variáveis de perfil</vt:lpstr>
      <vt:lpstr>Variáveis de perfil</vt:lpstr>
      <vt:lpstr>Variáveis de perfil</vt:lpstr>
      <vt:lpstr>Variáveis de perfil (1/3)</vt:lpstr>
      <vt:lpstr>Variáveis de perfil (2/3)</vt:lpstr>
      <vt:lpstr>Variáveis de perfil (3/3)</vt:lpstr>
      <vt:lpstr>Dispersão Média</vt:lpstr>
      <vt:lpstr>Valores Normalizados (z-score)</vt:lpstr>
      <vt:lpstr>Valores Normalizados (z-score)</vt:lpstr>
      <vt:lpstr>Valores Normalizados (z-score)</vt:lpstr>
      <vt:lpstr>Grupos Homogêneos</vt:lpstr>
      <vt:lpstr>Características dos Clusters</vt:lpstr>
      <vt:lpstr>Considerações Finais</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Kitovsk</dc:creator>
  <cp:lastModifiedBy>Osvaldo Luiz Santos Pereira</cp:lastModifiedBy>
  <cp:revision>14</cp:revision>
  <dcterms:created xsi:type="dcterms:W3CDTF">2018-01-31T14:12:27Z</dcterms:created>
  <dcterms:modified xsi:type="dcterms:W3CDTF">2023-05-02T12:13:12Z</dcterms:modified>
</cp:coreProperties>
</file>