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8" r:id="rId4"/>
    <p:sldId id="262" r:id="rId5"/>
    <p:sldId id="265" r:id="rId6"/>
    <p:sldId id="261" r:id="rId7"/>
    <p:sldId id="263" r:id="rId8"/>
    <p:sldId id="266" r:id="rId9"/>
    <p:sldId id="267" r:id="rId10"/>
    <p:sldId id="268" r:id="rId11"/>
    <p:sldId id="264" r:id="rId12"/>
    <p:sldId id="270" r:id="rId13"/>
    <p:sldId id="269"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4D22ED-39F4-49B6-B397-8EED6DFC4D8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0229E4F-EEB3-4F57-90D1-B7861CAE3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D2F72AC-0CAE-48ED-B048-B7749F6E1546}"/>
              </a:ext>
            </a:extLst>
          </p:cNvPr>
          <p:cNvSpPr>
            <a:spLocks noGrp="1"/>
          </p:cNvSpPr>
          <p:nvPr>
            <p:ph type="dt" sz="half" idx="10"/>
          </p:nvPr>
        </p:nvSpPr>
        <p:spPr/>
        <p:txBody>
          <a:bodyPr/>
          <a:lstStyle/>
          <a:p>
            <a:fld id="{9B8A9A58-677A-4F12-B575-6FA48CDB3F44}" type="datetimeFigureOut">
              <a:rPr lang="pt-BR" smtClean="0"/>
              <a:t>04/05/2021</a:t>
            </a:fld>
            <a:endParaRPr lang="pt-BR"/>
          </a:p>
        </p:txBody>
      </p:sp>
      <p:sp>
        <p:nvSpPr>
          <p:cNvPr id="5" name="Espaço Reservado para Rodapé 4">
            <a:extLst>
              <a:ext uri="{FF2B5EF4-FFF2-40B4-BE49-F238E27FC236}">
                <a16:creationId xmlns:a16="http://schemas.microsoft.com/office/drawing/2014/main" id="{C8AEE20F-539F-4BF1-82F5-7CA249E4C12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5912DF1-2A18-4081-AAE7-78CDD3B1300C}"/>
              </a:ext>
            </a:extLst>
          </p:cNvPr>
          <p:cNvSpPr>
            <a:spLocks noGrp="1"/>
          </p:cNvSpPr>
          <p:nvPr>
            <p:ph type="sldNum" sz="quarter" idx="12"/>
          </p:nvPr>
        </p:nvSpPr>
        <p:spPr/>
        <p:txBody>
          <a:bodyPr/>
          <a:lstStyle/>
          <a:p>
            <a:fld id="{A0A9462A-7DAF-4223-84C3-F046C7C694D8}" type="slidenum">
              <a:rPr lang="pt-BR" smtClean="0"/>
              <a:t>‹nº›</a:t>
            </a:fld>
            <a:endParaRPr lang="pt-BR"/>
          </a:p>
        </p:txBody>
      </p:sp>
    </p:spTree>
    <p:extLst>
      <p:ext uri="{BB962C8B-B14F-4D97-AF65-F5344CB8AC3E}">
        <p14:creationId xmlns:p14="http://schemas.microsoft.com/office/powerpoint/2010/main" val="148797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0FC50-E5CB-4A16-95CD-774215FB9E1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61E5611-E89B-468F-8825-A42E15171BC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250C72A-7AE8-48E8-BEF2-DEF245700A5F}"/>
              </a:ext>
            </a:extLst>
          </p:cNvPr>
          <p:cNvSpPr>
            <a:spLocks noGrp="1"/>
          </p:cNvSpPr>
          <p:nvPr>
            <p:ph type="dt" sz="half" idx="10"/>
          </p:nvPr>
        </p:nvSpPr>
        <p:spPr/>
        <p:txBody>
          <a:bodyPr/>
          <a:lstStyle/>
          <a:p>
            <a:fld id="{9B8A9A58-677A-4F12-B575-6FA48CDB3F44}" type="datetimeFigureOut">
              <a:rPr lang="pt-BR" smtClean="0"/>
              <a:t>04/05/2021</a:t>
            </a:fld>
            <a:endParaRPr lang="pt-BR"/>
          </a:p>
        </p:txBody>
      </p:sp>
      <p:sp>
        <p:nvSpPr>
          <p:cNvPr id="5" name="Espaço Reservado para Rodapé 4">
            <a:extLst>
              <a:ext uri="{FF2B5EF4-FFF2-40B4-BE49-F238E27FC236}">
                <a16:creationId xmlns:a16="http://schemas.microsoft.com/office/drawing/2014/main" id="{E320106B-B130-41EB-981D-3A285B0FECD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9424CDA-7312-4AC4-9CC1-0DB39414B144}"/>
              </a:ext>
            </a:extLst>
          </p:cNvPr>
          <p:cNvSpPr>
            <a:spLocks noGrp="1"/>
          </p:cNvSpPr>
          <p:nvPr>
            <p:ph type="sldNum" sz="quarter" idx="12"/>
          </p:nvPr>
        </p:nvSpPr>
        <p:spPr/>
        <p:txBody>
          <a:bodyPr/>
          <a:lstStyle/>
          <a:p>
            <a:fld id="{A0A9462A-7DAF-4223-84C3-F046C7C694D8}" type="slidenum">
              <a:rPr lang="pt-BR" smtClean="0"/>
              <a:t>‹nº›</a:t>
            </a:fld>
            <a:endParaRPr lang="pt-BR"/>
          </a:p>
        </p:txBody>
      </p:sp>
    </p:spTree>
    <p:extLst>
      <p:ext uri="{BB962C8B-B14F-4D97-AF65-F5344CB8AC3E}">
        <p14:creationId xmlns:p14="http://schemas.microsoft.com/office/powerpoint/2010/main" val="348259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5F6853F-AFF3-4B1E-9943-46871F46D82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962F2D8-00D6-4D56-A8BD-AD5CE42C923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5AE3BFF-164E-4A42-AEB8-4EDA94D561D6}"/>
              </a:ext>
            </a:extLst>
          </p:cNvPr>
          <p:cNvSpPr>
            <a:spLocks noGrp="1"/>
          </p:cNvSpPr>
          <p:nvPr>
            <p:ph type="dt" sz="half" idx="10"/>
          </p:nvPr>
        </p:nvSpPr>
        <p:spPr/>
        <p:txBody>
          <a:bodyPr/>
          <a:lstStyle/>
          <a:p>
            <a:fld id="{9B8A9A58-677A-4F12-B575-6FA48CDB3F44}" type="datetimeFigureOut">
              <a:rPr lang="pt-BR" smtClean="0"/>
              <a:t>04/05/2021</a:t>
            </a:fld>
            <a:endParaRPr lang="pt-BR"/>
          </a:p>
        </p:txBody>
      </p:sp>
      <p:sp>
        <p:nvSpPr>
          <p:cNvPr id="5" name="Espaço Reservado para Rodapé 4">
            <a:extLst>
              <a:ext uri="{FF2B5EF4-FFF2-40B4-BE49-F238E27FC236}">
                <a16:creationId xmlns:a16="http://schemas.microsoft.com/office/drawing/2014/main" id="{EEACBC54-74F2-43AA-A69F-E4F8E446D73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5C3E115-4633-4B6E-9809-97419E7C4FF5}"/>
              </a:ext>
            </a:extLst>
          </p:cNvPr>
          <p:cNvSpPr>
            <a:spLocks noGrp="1"/>
          </p:cNvSpPr>
          <p:nvPr>
            <p:ph type="sldNum" sz="quarter" idx="12"/>
          </p:nvPr>
        </p:nvSpPr>
        <p:spPr/>
        <p:txBody>
          <a:bodyPr/>
          <a:lstStyle/>
          <a:p>
            <a:fld id="{A0A9462A-7DAF-4223-84C3-F046C7C694D8}" type="slidenum">
              <a:rPr lang="pt-BR" smtClean="0"/>
              <a:t>‹nº›</a:t>
            </a:fld>
            <a:endParaRPr lang="pt-BR"/>
          </a:p>
        </p:txBody>
      </p:sp>
    </p:spTree>
    <p:extLst>
      <p:ext uri="{BB962C8B-B14F-4D97-AF65-F5344CB8AC3E}">
        <p14:creationId xmlns:p14="http://schemas.microsoft.com/office/powerpoint/2010/main" val="311686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B7BFF-011D-4D0C-891F-1541364FBA6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006D5D3-3721-4347-9662-B4B10B73CDB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3D5AE7B-175B-4B4D-9364-A0C7284656ED}"/>
              </a:ext>
            </a:extLst>
          </p:cNvPr>
          <p:cNvSpPr>
            <a:spLocks noGrp="1"/>
          </p:cNvSpPr>
          <p:nvPr>
            <p:ph type="dt" sz="half" idx="10"/>
          </p:nvPr>
        </p:nvSpPr>
        <p:spPr/>
        <p:txBody>
          <a:bodyPr/>
          <a:lstStyle/>
          <a:p>
            <a:fld id="{9B8A9A58-677A-4F12-B575-6FA48CDB3F44}" type="datetimeFigureOut">
              <a:rPr lang="pt-BR" smtClean="0"/>
              <a:t>04/05/2021</a:t>
            </a:fld>
            <a:endParaRPr lang="pt-BR"/>
          </a:p>
        </p:txBody>
      </p:sp>
      <p:sp>
        <p:nvSpPr>
          <p:cNvPr id="5" name="Espaço Reservado para Rodapé 4">
            <a:extLst>
              <a:ext uri="{FF2B5EF4-FFF2-40B4-BE49-F238E27FC236}">
                <a16:creationId xmlns:a16="http://schemas.microsoft.com/office/drawing/2014/main" id="{E582715F-A5B1-47B7-B0B7-3399B407C82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A2D7017-3558-40B4-B306-D9FD9BA7971B}"/>
              </a:ext>
            </a:extLst>
          </p:cNvPr>
          <p:cNvSpPr>
            <a:spLocks noGrp="1"/>
          </p:cNvSpPr>
          <p:nvPr>
            <p:ph type="sldNum" sz="quarter" idx="12"/>
          </p:nvPr>
        </p:nvSpPr>
        <p:spPr/>
        <p:txBody>
          <a:bodyPr/>
          <a:lstStyle/>
          <a:p>
            <a:fld id="{A0A9462A-7DAF-4223-84C3-F046C7C694D8}" type="slidenum">
              <a:rPr lang="pt-BR" smtClean="0"/>
              <a:t>‹nº›</a:t>
            </a:fld>
            <a:endParaRPr lang="pt-BR"/>
          </a:p>
        </p:txBody>
      </p:sp>
    </p:spTree>
    <p:extLst>
      <p:ext uri="{BB962C8B-B14F-4D97-AF65-F5344CB8AC3E}">
        <p14:creationId xmlns:p14="http://schemas.microsoft.com/office/powerpoint/2010/main" val="411758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88660-172D-413C-99E5-6739C877E63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ECC4FFB-79CB-4493-99DE-18A91001F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42DB347-1031-407D-AA7B-7783BC9EAD0F}"/>
              </a:ext>
            </a:extLst>
          </p:cNvPr>
          <p:cNvSpPr>
            <a:spLocks noGrp="1"/>
          </p:cNvSpPr>
          <p:nvPr>
            <p:ph type="dt" sz="half" idx="10"/>
          </p:nvPr>
        </p:nvSpPr>
        <p:spPr/>
        <p:txBody>
          <a:bodyPr/>
          <a:lstStyle/>
          <a:p>
            <a:fld id="{9B8A9A58-677A-4F12-B575-6FA48CDB3F44}" type="datetimeFigureOut">
              <a:rPr lang="pt-BR" smtClean="0"/>
              <a:t>04/05/2021</a:t>
            </a:fld>
            <a:endParaRPr lang="pt-BR"/>
          </a:p>
        </p:txBody>
      </p:sp>
      <p:sp>
        <p:nvSpPr>
          <p:cNvPr id="5" name="Espaço Reservado para Rodapé 4">
            <a:extLst>
              <a:ext uri="{FF2B5EF4-FFF2-40B4-BE49-F238E27FC236}">
                <a16:creationId xmlns:a16="http://schemas.microsoft.com/office/drawing/2014/main" id="{F0882778-DCBC-4261-B476-8921D89734B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99F87BF-B929-4FB9-9BF0-2B3AF40300ED}"/>
              </a:ext>
            </a:extLst>
          </p:cNvPr>
          <p:cNvSpPr>
            <a:spLocks noGrp="1"/>
          </p:cNvSpPr>
          <p:nvPr>
            <p:ph type="sldNum" sz="quarter" idx="12"/>
          </p:nvPr>
        </p:nvSpPr>
        <p:spPr/>
        <p:txBody>
          <a:bodyPr/>
          <a:lstStyle/>
          <a:p>
            <a:fld id="{A0A9462A-7DAF-4223-84C3-F046C7C694D8}" type="slidenum">
              <a:rPr lang="pt-BR" smtClean="0"/>
              <a:t>‹nº›</a:t>
            </a:fld>
            <a:endParaRPr lang="pt-BR"/>
          </a:p>
        </p:txBody>
      </p:sp>
    </p:spTree>
    <p:extLst>
      <p:ext uri="{BB962C8B-B14F-4D97-AF65-F5344CB8AC3E}">
        <p14:creationId xmlns:p14="http://schemas.microsoft.com/office/powerpoint/2010/main" val="127972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3FE7A-ECAE-4692-8509-4533982078D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0FD5587-B586-49D1-A6CA-6FE72F1E8B6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8428E55-52C3-4B3F-B306-FDC9AADDF8CA}"/>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FC115E4-8AB1-4F04-B17F-9ED89038374E}"/>
              </a:ext>
            </a:extLst>
          </p:cNvPr>
          <p:cNvSpPr>
            <a:spLocks noGrp="1"/>
          </p:cNvSpPr>
          <p:nvPr>
            <p:ph type="dt" sz="half" idx="10"/>
          </p:nvPr>
        </p:nvSpPr>
        <p:spPr/>
        <p:txBody>
          <a:bodyPr/>
          <a:lstStyle/>
          <a:p>
            <a:fld id="{9B8A9A58-677A-4F12-B575-6FA48CDB3F44}" type="datetimeFigureOut">
              <a:rPr lang="pt-BR" smtClean="0"/>
              <a:t>04/05/2021</a:t>
            </a:fld>
            <a:endParaRPr lang="pt-BR"/>
          </a:p>
        </p:txBody>
      </p:sp>
      <p:sp>
        <p:nvSpPr>
          <p:cNvPr id="6" name="Espaço Reservado para Rodapé 5">
            <a:extLst>
              <a:ext uri="{FF2B5EF4-FFF2-40B4-BE49-F238E27FC236}">
                <a16:creationId xmlns:a16="http://schemas.microsoft.com/office/drawing/2014/main" id="{56F19D8B-8691-4D16-A1F7-14721D5A9CD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D6470A9-69A9-4806-98AE-0FCB292B6024}"/>
              </a:ext>
            </a:extLst>
          </p:cNvPr>
          <p:cNvSpPr>
            <a:spLocks noGrp="1"/>
          </p:cNvSpPr>
          <p:nvPr>
            <p:ph type="sldNum" sz="quarter" idx="12"/>
          </p:nvPr>
        </p:nvSpPr>
        <p:spPr/>
        <p:txBody>
          <a:bodyPr/>
          <a:lstStyle/>
          <a:p>
            <a:fld id="{A0A9462A-7DAF-4223-84C3-F046C7C694D8}" type="slidenum">
              <a:rPr lang="pt-BR" smtClean="0"/>
              <a:t>‹nº›</a:t>
            </a:fld>
            <a:endParaRPr lang="pt-BR"/>
          </a:p>
        </p:txBody>
      </p:sp>
    </p:spTree>
    <p:extLst>
      <p:ext uri="{BB962C8B-B14F-4D97-AF65-F5344CB8AC3E}">
        <p14:creationId xmlns:p14="http://schemas.microsoft.com/office/powerpoint/2010/main" val="256150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2D985-309B-439E-BE0F-78F8893228B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E0CCBF7-585F-4490-B15F-803CAA3AE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B934778-0101-4CBE-8837-32ADE1D0264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0FAF688-F4FA-41C2-BCBC-26B894D18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D56A178E-FE21-47BC-BF8A-E1B0C923CC8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97B2D41-D71F-47B8-9E7B-907520F7E7D5}"/>
              </a:ext>
            </a:extLst>
          </p:cNvPr>
          <p:cNvSpPr>
            <a:spLocks noGrp="1"/>
          </p:cNvSpPr>
          <p:nvPr>
            <p:ph type="dt" sz="half" idx="10"/>
          </p:nvPr>
        </p:nvSpPr>
        <p:spPr/>
        <p:txBody>
          <a:bodyPr/>
          <a:lstStyle/>
          <a:p>
            <a:fld id="{9B8A9A58-677A-4F12-B575-6FA48CDB3F44}" type="datetimeFigureOut">
              <a:rPr lang="pt-BR" smtClean="0"/>
              <a:t>04/05/2021</a:t>
            </a:fld>
            <a:endParaRPr lang="pt-BR"/>
          </a:p>
        </p:txBody>
      </p:sp>
      <p:sp>
        <p:nvSpPr>
          <p:cNvPr id="8" name="Espaço Reservado para Rodapé 7">
            <a:extLst>
              <a:ext uri="{FF2B5EF4-FFF2-40B4-BE49-F238E27FC236}">
                <a16:creationId xmlns:a16="http://schemas.microsoft.com/office/drawing/2014/main" id="{E75B3C7F-8DA6-4767-8823-38BEC36660C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0DC23E0-8E7F-4F0C-9E90-77AB05D8BBF1}"/>
              </a:ext>
            </a:extLst>
          </p:cNvPr>
          <p:cNvSpPr>
            <a:spLocks noGrp="1"/>
          </p:cNvSpPr>
          <p:nvPr>
            <p:ph type="sldNum" sz="quarter" idx="12"/>
          </p:nvPr>
        </p:nvSpPr>
        <p:spPr/>
        <p:txBody>
          <a:bodyPr/>
          <a:lstStyle/>
          <a:p>
            <a:fld id="{A0A9462A-7DAF-4223-84C3-F046C7C694D8}" type="slidenum">
              <a:rPr lang="pt-BR" smtClean="0"/>
              <a:t>‹nº›</a:t>
            </a:fld>
            <a:endParaRPr lang="pt-BR"/>
          </a:p>
        </p:txBody>
      </p:sp>
    </p:spTree>
    <p:extLst>
      <p:ext uri="{BB962C8B-B14F-4D97-AF65-F5344CB8AC3E}">
        <p14:creationId xmlns:p14="http://schemas.microsoft.com/office/powerpoint/2010/main" val="3126761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390CA3-03D7-4995-BCE5-2FAB50B24F3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B2B21672-258B-4639-B4A4-3F646F2ED15C}"/>
              </a:ext>
            </a:extLst>
          </p:cNvPr>
          <p:cNvSpPr>
            <a:spLocks noGrp="1"/>
          </p:cNvSpPr>
          <p:nvPr>
            <p:ph type="dt" sz="half" idx="10"/>
          </p:nvPr>
        </p:nvSpPr>
        <p:spPr/>
        <p:txBody>
          <a:bodyPr/>
          <a:lstStyle/>
          <a:p>
            <a:fld id="{9B8A9A58-677A-4F12-B575-6FA48CDB3F44}" type="datetimeFigureOut">
              <a:rPr lang="pt-BR" smtClean="0"/>
              <a:t>04/05/2021</a:t>
            </a:fld>
            <a:endParaRPr lang="pt-BR"/>
          </a:p>
        </p:txBody>
      </p:sp>
      <p:sp>
        <p:nvSpPr>
          <p:cNvPr id="4" name="Espaço Reservado para Rodapé 3">
            <a:extLst>
              <a:ext uri="{FF2B5EF4-FFF2-40B4-BE49-F238E27FC236}">
                <a16:creationId xmlns:a16="http://schemas.microsoft.com/office/drawing/2014/main" id="{F00AE5AE-9822-489C-9550-5EE65A7A44B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2A7AAD1-69CF-478E-B71F-83A9E6A0ECC5}"/>
              </a:ext>
            </a:extLst>
          </p:cNvPr>
          <p:cNvSpPr>
            <a:spLocks noGrp="1"/>
          </p:cNvSpPr>
          <p:nvPr>
            <p:ph type="sldNum" sz="quarter" idx="12"/>
          </p:nvPr>
        </p:nvSpPr>
        <p:spPr/>
        <p:txBody>
          <a:bodyPr/>
          <a:lstStyle/>
          <a:p>
            <a:fld id="{A0A9462A-7DAF-4223-84C3-F046C7C694D8}" type="slidenum">
              <a:rPr lang="pt-BR" smtClean="0"/>
              <a:t>‹nº›</a:t>
            </a:fld>
            <a:endParaRPr lang="pt-BR"/>
          </a:p>
        </p:txBody>
      </p:sp>
    </p:spTree>
    <p:extLst>
      <p:ext uri="{BB962C8B-B14F-4D97-AF65-F5344CB8AC3E}">
        <p14:creationId xmlns:p14="http://schemas.microsoft.com/office/powerpoint/2010/main" val="287403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5D25954-7896-4D62-AE4D-13C83D26281F}"/>
              </a:ext>
            </a:extLst>
          </p:cNvPr>
          <p:cNvSpPr>
            <a:spLocks noGrp="1"/>
          </p:cNvSpPr>
          <p:nvPr>
            <p:ph type="dt" sz="half" idx="10"/>
          </p:nvPr>
        </p:nvSpPr>
        <p:spPr/>
        <p:txBody>
          <a:bodyPr/>
          <a:lstStyle/>
          <a:p>
            <a:fld id="{9B8A9A58-677A-4F12-B575-6FA48CDB3F44}" type="datetimeFigureOut">
              <a:rPr lang="pt-BR" smtClean="0"/>
              <a:t>04/05/2021</a:t>
            </a:fld>
            <a:endParaRPr lang="pt-BR"/>
          </a:p>
        </p:txBody>
      </p:sp>
      <p:sp>
        <p:nvSpPr>
          <p:cNvPr id="3" name="Espaço Reservado para Rodapé 2">
            <a:extLst>
              <a:ext uri="{FF2B5EF4-FFF2-40B4-BE49-F238E27FC236}">
                <a16:creationId xmlns:a16="http://schemas.microsoft.com/office/drawing/2014/main" id="{352D142A-3A54-4E0E-9A14-C6953BC1861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DE0AD59F-651B-4ADD-BA78-9BF43AA9F8EA}"/>
              </a:ext>
            </a:extLst>
          </p:cNvPr>
          <p:cNvSpPr>
            <a:spLocks noGrp="1"/>
          </p:cNvSpPr>
          <p:nvPr>
            <p:ph type="sldNum" sz="quarter" idx="12"/>
          </p:nvPr>
        </p:nvSpPr>
        <p:spPr/>
        <p:txBody>
          <a:bodyPr/>
          <a:lstStyle/>
          <a:p>
            <a:fld id="{A0A9462A-7DAF-4223-84C3-F046C7C694D8}" type="slidenum">
              <a:rPr lang="pt-BR" smtClean="0"/>
              <a:t>‹nº›</a:t>
            </a:fld>
            <a:endParaRPr lang="pt-BR"/>
          </a:p>
        </p:txBody>
      </p:sp>
    </p:spTree>
    <p:extLst>
      <p:ext uri="{BB962C8B-B14F-4D97-AF65-F5344CB8AC3E}">
        <p14:creationId xmlns:p14="http://schemas.microsoft.com/office/powerpoint/2010/main" val="400071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7968D-960C-427A-9DF2-33D728C87DE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CBEB815-4B1E-42EB-AE25-86B74C65C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AB35A178-CA56-483D-B874-534614486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7114F01-CA6C-4FE3-AAF8-FD7F17B1D067}"/>
              </a:ext>
            </a:extLst>
          </p:cNvPr>
          <p:cNvSpPr>
            <a:spLocks noGrp="1"/>
          </p:cNvSpPr>
          <p:nvPr>
            <p:ph type="dt" sz="half" idx="10"/>
          </p:nvPr>
        </p:nvSpPr>
        <p:spPr/>
        <p:txBody>
          <a:bodyPr/>
          <a:lstStyle/>
          <a:p>
            <a:fld id="{9B8A9A58-677A-4F12-B575-6FA48CDB3F44}" type="datetimeFigureOut">
              <a:rPr lang="pt-BR" smtClean="0"/>
              <a:t>04/05/2021</a:t>
            </a:fld>
            <a:endParaRPr lang="pt-BR"/>
          </a:p>
        </p:txBody>
      </p:sp>
      <p:sp>
        <p:nvSpPr>
          <p:cNvPr id="6" name="Espaço Reservado para Rodapé 5">
            <a:extLst>
              <a:ext uri="{FF2B5EF4-FFF2-40B4-BE49-F238E27FC236}">
                <a16:creationId xmlns:a16="http://schemas.microsoft.com/office/drawing/2014/main" id="{61A999D3-B60D-4B04-8EA4-9151C37A0C0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60D3C33-6C43-4FFC-9759-DA44389AFBF3}"/>
              </a:ext>
            </a:extLst>
          </p:cNvPr>
          <p:cNvSpPr>
            <a:spLocks noGrp="1"/>
          </p:cNvSpPr>
          <p:nvPr>
            <p:ph type="sldNum" sz="quarter" idx="12"/>
          </p:nvPr>
        </p:nvSpPr>
        <p:spPr/>
        <p:txBody>
          <a:bodyPr/>
          <a:lstStyle/>
          <a:p>
            <a:fld id="{A0A9462A-7DAF-4223-84C3-F046C7C694D8}" type="slidenum">
              <a:rPr lang="pt-BR" smtClean="0"/>
              <a:t>‹nº›</a:t>
            </a:fld>
            <a:endParaRPr lang="pt-BR"/>
          </a:p>
        </p:txBody>
      </p:sp>
    </p:spTree>
    <p:extLst>
      <p:ext uri="{BB962C8B-B14F-4D97-AF65-F5344CB8AC3E}">
        <p14:creationId xmlns:p14="http://schemas.microsoft.com/office/powerpoint/2010/main" val="51570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FB918-1F16-49E4-B8C8-1FDB8A458C9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87325A7-C117-490C-A54D-7F66BA4CE4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D06C1B9-F30B-4D11-B01B-E281ECF1F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2A9B3BA-B16E-46AD-AECE-5929273466B6}"/>
              </a:ext>
            </a:extLst>
          </p:cNvPr>
          <p:cNvSpPr>
            <a:spLocks noGrp="1"/>
          </p:cNvSpPr>
          <p:nvPr>
            <p:ph type="dt" sz="half" idx="10"/>
          </p:nvPr>
        </p:nvSpPr>
        <p:spPr/>
        <p:txBody>
          <a:bodyPr/>
          <a:lstStyle/>
          <a:p>
            <a:fld id="{9B8A9A58-677A-4F12-B575-6FA48CDB3F44}" type="datetimeFigureOut">
              <a:rPr lang="pt-BR" smtClean="0"/>
              <a:t>04/05/2021</a:t>
            </a:fld>
            <a:endParaRPr lang="pt-BR"/>
          </a:p>
        </p:txBody>
      </p:sp>
      <p:sp>
        <p:nvSpPr>
          <p:cNvPr id="6" name="Espaço Reservado para Rodapé 5">
            <a:extLst>
              <a:ext uri="{FF2B5EF4-FFF2-40B4-BE49-F238E27FC236}">
                <a16:creationId xmlns:a16="http://schemas.microsoft.com/office/drawing/2014/main" id="{42781FD5-72E0-4116-9F85-630E5441075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AA0C237-1929-44CD-92C0-036D7BDB16CA}"/>
              </a:ext>
            </a:extLst>
          </p:cNvPr>
          <p:cNvSpPr>
            <a:spLocks noGrp="1"/>
          </p:cNvSpPr>
          <p:nvPr>
            <p:ph type="sldNum" sz="quarter" idx="12"/>
          </p:nvPr>
        </p:nvSpPr>
        <p:spPr/>
        <p:txBody>
          <a:bodyPr/>
          <a:lstStyle/>
          <a:p>
            <a:fld id="{A0A9462A-7DAF-4223-84C3-F046C7C694D8}" type="slidenum">
              <a:rPr lang="pt-BR" smtClean="0"/>
              <a:t>‹nº›</a:t>
            </a:fld>
            <a:endParaRPr lang="pt-BR"/>
          </a:p>
        </p:txBody>
      </p:sp>
    </p:spTree>
    <p:extLst>
      <p:ext uri="{BB962C8B-B14F-4D97-AF65-F5344CB8AC3E}">
        <p14:creationId xmlns:p14="http://schemas.microsoft.com/office/powerpoint/2010/main" val="115784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DBCDCC7-D421-4079-964D-01D6F5E393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259A9D5-796D-44EB-BCCA-D63D786BC2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0B05C18-1977-4695-A3CC-1E0B8143A5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A9A58-677A-4F12-B575-6FA48CDB3F44}" type="datetimeFigureOut">
              <a:rPr lang="pt-BR" smtClean="0"/>
              <a:t>04/05/2021</a:t>
            </a:fld>
            <a:endParaRPr lang="pt-BR"/>
          </a:p>
        </p:txBody>
      </p:sp>
      <p:sp>
        <p:nvSpPr>
          <p:cNvPr id="5" name="Espaço Reservado para Rodapé 4">
            <a:extLst>
              <a:ext uri="{FF2B5EF4-FFF2-40B4-BE49-F238E27FC236}">
                <a16:creationId xmlns:a16="http://schemas.microsoft.com/office/drawing/2014/main" id="{F15CDFFA-E752-4F5E-BC24-D84E59A97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89A9785-796A-42E4-A8C7-18ADEFEBE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9462A-7DAF-4223-84C3-F046C7C694D8}" type="slidenum">
              <a:rPr lang="pt-BR" smtClean="0"/>
              <a:t>‹nº›</a:t>
            </a:fld>
            <a:endParaRPr lang="pt-BR"/>
          </a:p>
        </p:txBody>
      </p:sp>
    </p:spTree>
    <p:extLst>
      <p:ext uri="{BB962C8B-B14F-4D97-AF65-F5344CB8AC3E}">
        <p14:creationId xmlns:p14="http://schemas.microsoft.com/office/powerpoint/2010/main" val="3587782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xiv.org/abs/2008.06560"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1.xml"/><Relationship Id="rId4" Type="http://schemas.openxmlformats.org/officeDocument/2006/relationships/image" Target="../media/image19.gif"/></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2008.06560" TargetMode="External"/><Relationship Id="rId2" Type="http://schemas.openxmlformats.org/officeDocument/2006/relationships/hyperlink" Target="https://arxiv.org/abs/2101.11467"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abs/2102.05119"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3.emf"/><Relationship Id="rId7" Type="http://schemas.openxmlformats.org/officeDocument/2006/relationships/image" Target="../media/image15.emf"/><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CEF73144-4716-4884-89D7-3FABEADEB0C6}"/>
              </a:ext>
            </a:extLst>
          </p:cNvPr>
          <p:cNvPicPr>
            <a:picLocks noChangeAspect="1"/>
          </p:cNvPicPr>
          <p:nvPr/>
        </p:nvPicPr>
        <p:blipFill>
          <a:blip r:embed="rId2"/>
          <a:stretch>
            <a:fillRect/>
          </a:stretch>
        </p:blipFill>
        <p:spPr>
          <a:xfrm>
            <a:off x="2107005" y="457200"/>
            <a:ext cx="7977989" cy="5943600"/>
          </a:xfrm>
          <a:prstGeom prst="rect">
            <a:avLst/>
          </a:prstGeom>
        </p:spPr>
      </p:pic>
    </p:spTree>
    <p:extLst>
      <p:ext uri="{BB962C8B-B14F-4D97-AF65-F5344CB8AC3E}">
        <p14:creationId xmlns:p14="http://schemas.microsoft.com/office/powerpoint/2010/main" val="2054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777249D3-00EA-4601-B841-6C85CA117DE1}"/>
              </a:ext>
            </a:extLst>
          </p:cNvPr>
          <p:cNvSpPr txBox="1"/>
          <p:nvPr/>
        </p:nvSpPr>
        <p:spPr>
          <a:xfrm>
            <a:off x="432046" y="638270"/>
            <a:ext cx="11327907" cy="4462760"/>
          </a:xfrm>
          <a:prstGeom prst="rect">
            <a:avLst/>
          </a:prstGeom>
          <a:noFill/>
        </p:spPr>
        <p:txBody>
          <a:bodyPr wrap="square">
            <a:spAutoFit/>
          </a:bodyPr>
          <a:lstStyle/>
          <a:p>
            <a:pPr algn="l"/>
            <a:r>
              <a:rPr lang="en-US" sz="2800" b="1" i="0" dirty="0">
                <a:solidFill>
                  <a:srgbClr val="000000"/>
                </a:solidFill>
                <a:effectLst/>
                <a:latin typeface="Lucida Grande"/>
              </a:rPr>
              <a:t>Dust content solutions for the Alcubierre warp drive spacetime</a:t>
            </a:r>
            <a:br>
              <a:rPr lang="en-US" b="1" i="0" dirty="0">
                <a:solidFill>
                  <a:srgbClr val="000000"/>
                </a:solidFill>
                <a:effectLst/>
                <a:latin typeface="Lucida Grande"/>
              </a:rPr>
            </a:br>
            <a:r>
              <a:rPr lang="en-US" b="1" i="0" dirty="0">
                <a:solidFill>
                  <a:srgbClr val="000000"/>
                </a:solidFill>
                <a:effectLst/>
                <a:latin typeface="Lucida Grande"/>
                <a:hlinkClick r:id="rId2"/>
              </a:rPr>
              <a:t>https://arxiv.org/abs/2008.06560</a:t>
            </a:r>
            <a:endParaRPr lang="en-US" b="1" i="0" dirty="0">
              <a:solidFill>
                <a:srgbClr val="000000"/>
              </a:solidFill>
              <a:effectLst/>
              <a:latin typeface="Lucida Grande"/>
            </a:endParaRPr>
          </a:p>
          <a:p>
            <a:pPr algn="l"/>
            <a:endParaRPr lang="en-US" b="1" i="0" dirty="0">
              <a:solidFill>
                <a:srgbClr val="000000"/>
              </a:solidFill>
              <a:effectLst/>
              <a:latin typeface="Lucida Grande"/>
            </a:endParaRPr>
          </a:p>
          <a:p>
            <a:r>
              <a:rPr lang="en-US" sz="2000" b="0" i="0" dirty="0">
                <a:solidFill>
                  <a:srgbClr val="000000"/>
                </a:solidFill>
                <a:effectLst/>
                <a:latin typeface="Lucida Grande"/>
              </a:rPr>
              <a:t>The Alcubierre metric is a spacetime geometry where a massive particle inside a spacetime distortion, called warp bubble, is able to travel at velocities arbitrarily higher than the velocity of light, a feature known as the warp drive. This is a consequence of general relativity, which allows global superluminal velocities but restricts local speeds to subluminal ones as required by special relativity. In this work we solved the Einstein equations for the Alcubierre warp drive spacetime geometry considering the dust matter distribution as source, since the Alcubierre metric was not originally advanced as a solution of the Einstein equations, but as a spacetime geometry proposed without a source gravity field. We found out that all Einstein equations solutions of this geometry containing </a:t>
            </a:r>
            <a:r>
              <a:rPr lang="en-US" sz="2000" b="0" i="0" dirty="0" err="1">
                <a:solidFill>
                  <a:srgbClr val="000000"/>
                </a:solidFill>
                <a:effectLst/>
                <a:latin typeface="Lucida Grande"/>
              </a:rPr>
              <a:t>pressureless</a:t>
            </a:r>
            <a:r>
              <a:rPr lang="en-US" sz="2000" b="0" i="0" dirty="0">
                <a:solidFill>
                  <a:srgbClr val="000000"/>
                </a:solidFill>
                <a:effectLst/>
                <a:latin typeface="Lucida Grande"/>
              </a:rPr>
              <a:t> dust lead to vacuum solutions. We also concluded that these solutions connect the Alcubierre metric to the Burgers equation, which describes shock waves moving through an inviscid fluid. Our results also indicated that these shock waves behave as plane waves.</a:t>
            </a:r>
            <a:endParaRPr lang="pt-BR" sz="2000" dirty="0"/>
          </a:p>
        </p:txBody>
      </p:sp>
    </p:spTree>
    <p:extLst>
      <p:ext uri="{BB962C8B-B14F-4D97-AF65-F5344CB8AC3E}">
        <p14:creationId xmlns:p14="http://schemas.microsoft.com/office/powerpoint/2010/main" val="175227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70">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7" name="Rectangle 72">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m 2" descr="Gráfico, Gráfico de superfície&#10;&#10;Descrição gerada automaticamente">
            <a:extLst>
              <a:ext uri="{FF2B5EF4-FFF2-40B4-BE49-F238E27FC236}">
                <a16:creationId xmlns:a16="http://schemas.microsoft.com/office/drawing/2014/main" id="{7CE98889-59AA-46DE-8AC7-FCD923813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216" y="1933565"/>
            <a:ext cx="3526492" cy="2648787"/>
          </a:xfrm>
          <a:prstGeom prst="rect">
            <a:avLst/>
          </a:prstGeom>
        </p:spPr>
      </p:pic>
      <p:sp>
        <p:nvSpPr>
          <p:cNvPr id="8198" name="Rectangle 74">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INTRODUCTION">
            <a:extLst>
              <a:ext uri="{FF2B5EF4-FFF2-40B4-BE49-F238E27FC236}">
                <a16:creationId xmlns:a16="http://schemas.microsoft.com/office/drawing/2014/main" id="{83AA543C-2834-4A32-A1EB-6DF65E852E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180" y="2498152"/>
            <a:ext cx="5129784" cy="186169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4A41101B-EEC2-4F31-A544-8CB306EE4369}"/>
              </a:ext>
            </a:extLst>
          </p:cNvPr>
          <p:cNvSpPr txBox="1"/>
          <p:nvPr/>
        </p:nvSpPr>
        <p:spPr>
          <a:xfrm>
            <a:off x="1101900" y="630315"/>
            <a:ext cx="3923930" cy="1200329"/>
          </a:xfrm>
          <a:prstGeom prst="rect">
            <a:avLst/>
          </a:prstGeom>
          <a:noFill/>
        </p:spPr>
        <p:txBody>
          <a:bodyPr wrap="square" rtlCol="0">
            <a:spAutoFit/>
          </a:bodyPr>
          <a:lstStyle/>
          <a:p>
            <a:pPr algn="ctr"/>
            <a:r>
              <a:rPr lang="pt-BR" sz="3600" dirty="0"/>
              <a:t>Burgers </a:t>
            </a:r>
            <a:r>
              <a:rPr lang="pt-BR" sz="3600" dirty="0" err="1"/>
              <a:t>Equation</a:t>
            </a:r>
            <a:endParaRPr lang="pt-BR" sz="3600" dirty="0"/>
          </a:p>
          <a:p>
            <a:pPr algn="ctr"/>
            <a:r>
              <a:rPr lang="pt-BR" sz="3600" dirty="0"/>
              <a:t>(</a:t>
            </a:r>
            <a:r>
              <a:rPr lang="pt-BR" sz="3600" dirty="0" err="1"/>
              <a:t>Shock</a:t>
            </a:r>
            <a:r>
              <a:rPr lang="pt-BR" sz="3600" dirty="0"/>
              <a:t> </a:t>
            </a:r>
            <a:r>
              <a:rPr lang="pt-BR" sz="3600" dirty="0" err="1"/>
              <a:t>Waves</a:t>
            </a:r>
            <a:r>
              <a:rPr lang="pt-BR" sz="3600" dirty="0"/>
              <a:t>)</a:t>
            </a:r>
          </a:p>
        </p:txBody>
      </p:sp>
      <p:sp>
        <p:nvSpPr>
          <p:cNvPr id="15" name="CaixaDeTexto 14">
            <a:extLst>
              <a:ext uri="{FF2B5EF4-FFF2-40B4-BE49-F238E27FC236}">
                <a16:creationId xmlns:a16="http://schemas.microsoft.com/office/drawing/2014/main" id="{AC431816-4B97-4952-B680-6D3AADFF03CE}"/>
              </a:ext>
            </a:extLst>
          </p:cNvPr>
          <p:cNvSpPr txBox="1"/>
          <p:nvPr/>
        </p:nvSpPr>
        <p:spPr>
          <a:xfrm>
            <a:off x="7023962" y="621437"/>
            <a:ext cx="3923930" cy="1200329"/>
          </a:xfrm>
          <a:prstGeom prst="rect">
            <a:avLst/>
          </a:prstGeom>
          <a:noFill/>
        </p:spPr>
        <p:txBody>
          <a:bodyPr wrap="square" rtlCol="0">
            <a:spAutoFit/>
          </a:bodyPr>
          <a:lstStyle/>
          <a:p>
            <a:pPr algn="ctr"/>
            <a:r>
              <a:rPr lang="pt-BR" sz="3600" dirty="0"/>
              <a:t>Burgers </a:t>
            </a:r>
            <a:r>
              <a:rPr lang="pt-BR" sz="3600" dirty="0" err="1"/>
              <a:t>Equation</a:t>
            </a:r>
            <a:r>
              <a:rPr lang="pt-BR" sz="3600" dirty="0"/>
              <a:t> </a:t>
            </a:r>
            <a:r>
              <a:rPr lang="pt-BR" sz="3600" dirty="0" err="1"/>
              <a:t>Solution</a:t>
            </a:r>
            <a:r>
              <a:rPr lang="pt-BR" sz="3600" dirty="0"/>
              <a:t> </a:t>
            </a:r>
            <a:r>
              <a:rPr lang="pt-BR" sz="3600" dirty="0" err="1"/>
              <a:t>Simulation</a:t>
            </a:r>
            <a:endParaRPr lang="pt-BR" sz="3600" dirty="0"/>
          </a:p>
        </p:txBody>
      </p:sp>
      <p:pic>
        <p:nvPicPr>
          <p:cNvPr id="16" name="Picture 2">
            <a:extLst>
              <a:ext uri="{FF2B5EF4-FFF2-40B4-BE49-F238E27FC236}">
                <a16:creationId xmlns:a16="http://schemas.microsoft.com/office/drawing/2014/main" id="{CA095CDA-4353-43F9-90B6-85E7AA2577BB}"/>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974712" y="4694151"/>
            <a:ext cx="20955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55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BD1C7D8-E4FE-464A-8D75-1E1893E2A31A}"/>
              </a:ext>
            </a:extLst>
          </p:cNvPr>
          <p:cNvSpPr txBox="1"/>
          <p:nvPr/>
        </p:nvSpPr>
        <p:spPr>
          <a:xfrm>
            <a:off x="432046" y="638270"/>
            <a:ext cx="11327907" cy="5786199"/>
          </a:xfrm>
          <a:prstGeom prst="rect">
            <a:avLst/>
          </a:prstGeom>
          <a:noFill/>
        </p:spPr>
        <p:txBody>
          <a:bodyPr wrap="square">
            <a:spAutoFit/>
          </a:bodyPr>
          <a:lstStyle/>
          <a:p>
            <a:r>
              <a:rPr lang="en-US" sz="2800" b="1" i="0" dirty="0">
                <a:solidFill>
                  <a:srgbClr val="000000"/>
                </a:solidFill>
                <a:effectLst/>
                <a:latin typeface="Lucida Grande"/>
              </a:rPr>
              <a:t>Fluid dynamics in the warp drive spacetime geometry</a:t>
            </a:r>
          </a:p>
          <a:p>
            <a:pPr algn="l"/>
            <a:r>
              <a:rPr lang="en-US" b="1" i="0" dirty="0">
                <a:solidFill>
                  <a:srgbClr val="000000"/>
                </a:solidFill>
                <a:effectLst/>
                <a:latin typeface="Lucida Grande"/>
                <a:hlinkClick r:id="rId2"/>
              </a:rPr>
              <a:t>https://arxiv.org/abs/2101.11467</a:t>
            </a:r>
            <a:endParaRPr lang="en-US" b="1" i="0" dirty="0">
              <a:solidFill>
                <a:srgbClr val="000000"/>
              </a:solidFill>
              <a:effectLst/>
              <a:latin typeface="Lucida Grande"/>
            </a:endParaRPr>
          </a:p>
          <a:p>
            <a:pPr algn="l"/>
            <a:endParaRPr lang="en-US" b="1" i="0" dirty="0">
              <a:solidFill>
                <a:srgbClr val="000000"/>
              </a:solidFill>
              <a:effectLst/>
              <a:latin typeface="Lucida Grande"/>
            </a:endParaRPr>
          </a:p>
          <a:p>
            <a:r>
              <a:rPr lang="en-US" b="0" i="0" dirty="0">
                <a:solidFill>
                  <a:srgbClr val="000000"/>
                </a:solidFill>
                <a:effectLst/>
                <a:latin typeface="Lucida Grande"/>
              </a:rPr>
              <a:t>The Alcubierre warp drive metric is a spacetime geometry featuring a spacetime distortion, called warp bubble, where a massive particle inside it acquires global superluminal velocities, or warp speeds. This work presents solutions of the Einstein equations for the Alcubierre metric having fluid matter as gravity source. The energy-momentum tensor considered two fluid contents, the perfect fluid and the parametrized perfect fluid (PPF), a tentative more flexible model whose aim is to explore the possibilities of warp drive solutions with positive matter density content. Santos-Pereira et al. (2020; </a:t>
            </a:r>
            <a:r>
              <a:rPr lang="en-US" b="0" i="0" u="none" strike="noStrike" dirty="0">
                <a:effectLst/>
                <a:latin typeface="Lucida Grande"/>
                <a:hlinkClick r:id="rId3"/>
              </a:rPr>
              <a:t>arXiv:2008.06560</a:t>
            </a:r>
            <a:r>
              <a:rPr lang="en-US" b="0" i="0" dirty="0">
                <a:solidFill>
                  <a:srgbClr val="000000"/>
                </a:solidFill>
                <a:effectLst/>
                <a:latin typeface="Lucida Grande"/>
              </a:rPr>
              <a:t>) have already showed that the Alcubierre metric having dust as source connects this geometry to the Burgers equation, which describes shock waves moving through an inviscid fluid, but led the solutions back to vacuum. The same happened for two out of four solutions subcases for the perfect fluid. Other solutions for the perfect fluid indicate the possibility of warp drive with positive matter density, but at the cost of a complex solution for the warp drive regulating function. Regarding the PPF, solutions were also obtained indicating that warp speeds could be created with positive matter density. Weak, dominant, strong and null energy conditions were calculated for all studied subcases, being satisfied for the perfect fluid and creating constraints in the PPF quantities such that positive matter density is also possible for creating a warp bubble. Summing up all </a:t>
            </a:r>
            <a:r>
              <a:rPr lang="en-US" b="0" i="0" dirty="0" err="1">
                <a:solidFill>
                  <a:srgbClr val="000000"/>
                </a:solidFill>
                <a:effectLst/>
                <a:latin typeface="Lucida Grande"/>
              </a:rPr>
              <a:t>results,energy</a:t>
            </a:r>
            <a:r>
              <a:rPr lang="en-US" b="0" i="0" dirty="0">
                <a:solidFill>
                  <a:srgbClr val="000000"/>
                </a:solidFill>
                <a:effectLst/>
                <a:latin typeface="Lucida Grande"/>
              </a:rPr>
              <a:t>-momentum tensors describing more complex forms of matter, or field, distributions generate solutions for the Einstein equations with the warp drive metric where negative matter density might not be a strict precondition for attaining warp speeds.</a:t>
            </a:r>
            <a:endParaRPr lang="pt-BR" dirty="0"/>
          </a:p>
        </p:txBody>
      </p:sp>
    </p:spTree>
    <p:extLst>
      <p:ext uri="{BB962C8B-B14F-4D97-AF65-F5344CB8AC3E}">
        <p14:creationId xmlns:p14="http://schemas.microsoft.com/office/powerpoint/2010/main" val="1702054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1EEF0F38-9F65-4EE5-A8DA-B52FC4943DBA}"/>
              </a:ext>
            </a:extLst>
          </p:cNvPr>
          <p:cNvSpPr txBox="1"/>
          <p:nvPr/>
        </p:nvSpPr>
        <p:spPr>
          <a:xfrm>
            <a:off x="432046" y="638270"/>
            <a:ext cx="11327907" cy="5386090"/>
          </a:xfrm>
          <a:prstGeom prst="rect">
            <a:avLst/>
          </a:prstGeom>
          <a:noFill/>
        </p:spPr>
        <p:txBody>
          <a:bodyPr wrap="square">
            <a:spAutoFit/>
          </a:bodyPr>
          <a:lstStyle/>
          <a:p>
            <a:pPr algn="l"/>
            <a:r>
              <a:rPr lang="en-US" sz="2800" b="1" i="0" dirty="0">
                <a:solidFill>
                  <a:srgbClr val="000000"/>
                </a:solidFill>
                <a:effectLst/>
                <a:latin typeface="Lucida Grande"/>
              </a:rPr>
              <a:t>Charged dust solutions for the warp drive spacetime</a:t>
            </a:r>
          </a:p>
          <a:p>
            <a:r>
              <a:rPr lang="en-US" b="1" i="0" dirty="0">
                <a:solidFill>
                  <a:srgbClr val="000000"/>
                </a:solidFill>
                <a:effectLst/>
                <a:latin typeface="Lucida Grande"/>
                <a:hlinkClick r:id="rId2"/>
              </a:rPr>
              <a:t>https://arxiv.org/abs/2102.05119</a:t>
            </a:r>
            <a:endParaRPr lang="en-US" b="1" i="0" dirty="0">
              <a:solidFill>
                <a:srgbClr val="000000"/>
              </a:solidFill>
              <a:effectLst/>
              <a:latin typeface="Lucida Grande"/>
            </a:endParaRPr>
          </a:p>
          <a:p>
            <a:endParaRPr lang="en-US" b="1" i="0" dirty="0">
              <a:solidFill>
                <a:srgbClr val="000000"/>
              </a:solidFill>
              <a:effectLst/>
              <a:latin typeface="Lucida Grande"/>
            </a:endParaRPr>
          </a:p>
          <a:p>
            <a:r>
              <a:rPr lang="en-US" sz="2000" b="0" i="0" dirty="0">
                <a:solidFill>
                  <a:srgbClr val="000000"/>
                </a:solidFill>
                <a:effectLst/>
                <a:latin typeface="Lucida Grande"/>
              </a:rPr>
              <a:t>The Alcubierre warp drive metric is a spacetime construction where a massive particle located inside a spacetime distortion, called warp bubble, travels at velocities arbitrarily higher than the velocity of light. This theoretically constructed spacetime geometry is a consequence of general relativity where global superluminal velocities, also known as warp speeds, are possible, whereas local speeds are limited to subluminal ones as required by special relativity. In this work we analyze the solutions of the Einstein equations having charged dust energy-momentum tensor as source for warp velocities. The Einstein equations with the cosmological constant are written and all solutions having energy-momentum tensor components for electromagnetic fields generated by charged dust are presented, as well as the respective energy conditions. The results show an interplay between the energy conditions and the electromagnetic field such that in some cases the former can be satisfied by both positive and negative matter density. In other cases the dominant and null energy conditions are violated. A result connecting the electric energy density with the cosmological constant is also presented, as well as the effects of the electromagnetic field on the bubble dynamics.</a:t>
            </a:r>
            <a:endParaRPr lang="pt-BR" sz="2000" dirty="0"/>
          </a:p>
        </p:txBody>
      </p:sp>
    </p:spTree>
    <p:extLst>
      <p:ext uri="{BB962C8B-B14F-4D97-AF65-F5344CB8AC3E}">
        <p14:creationId xmlns:p14="http://schemas.microsoft.com/office/powerpoint/2010/main" val="415719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ixaDeTexto 1">
            <a:extLst>
              <a:ext uri="{FF2B5EF4-FFF2-40B4-BE49-F238E27FC236}">
                <a16:creationId xmlns:a16="http://schemas.microsoft.com/office/drawing/2014/main" id="{DE7FDB3E-6690-42E5-A0D7-4E6A89408C0A}"/>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Spacetime Curvature</a:t>
            </a:r>
          </a:p>
        </p:txBody>
      </p:sp>
      <p:pic>
        <p:nvPicPr>
          <p:cNvPr id="4100" name="Picture 4" descr="What is the shape of the universe?">
            <a:extLst>
              <a:ext uri="{FF2B5EF4-FFF2-40B4-BE49-F238E27FC236}">
                <a16:creationId xmlns:a16="http://schemas.microsoft.com/office/drawing/2014/main" id="{5F9A838A-3053-4F4A-A90C-126DFF776F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0354" y="1966293"/>
            <a:ext cx="11271291"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50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General Relativity: Einstein's Theory – Patriot Power">
            <a:extLst>
              <a:ext uri="{FF2B5EF4-FFF2-40B4-BE49-F238E27FC236}">
                <a16:creationId xmlns:a16="http://schemas.microsoft.com/office/drawing/2014/main" id="{EA83DC39-B1C1-440E-A500-68FCF0BE9F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71" r="1"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60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Expansion of the universe - Wikipedia">
            <a:extLst>
              <a:ext uri="{FF2B5EF4-FFF2-40B4-BE49-F238E27FC236}">
                <a16:creationId xmlns:a16="http://schemas.microsoft.com/office/drawing/2014/main" id="{57669622-0A78-4E9C-A617-E77607259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347" y="883610"/>
            <a:ext cx="7623110" cy="5031253"/>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9">
            <a:extLst>
              <a:ext uri="{FF2B5EF4-FFF2-40B4-BE49-F238E27FC236}">
                <a16:creationId xmlns:a16="http://schemas.microsoft.com/office/drawing/2014/main" id="{5B2AA06E-136A-4873-AF5F-BF57995AEA61}"/>
              </a:ext>
            </a:extLst>
          </p:cNvPr>
          <p:cNvSpPr/>
          <p:nvPr/>
        </p:nvSpPr>
        <p:spPr>
          <a:xfrm>
            <a:off x="-1" y="0"/>
            <a:ext cx="22393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64EB62BA-FF9A-4779-849F-0D0404B22DB4}"/>
              </a:ext>
            </a:extLst>
          </p:cNvPr>
          <p:cNvSpPr/>
          <p:nvPr/>
        </p:nvSpPr>
        <p:spPr>
          <a:xfrm>
            <a:off x="9862457" y="0"/>
            <a:ext cx="232954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5CCD8948-D914-4B9E-A229-3E847A4CAE24}"/>
              </a:ext>
            </a:extLst>
          </p:cNvPr>
          <p:cNvSpPr/>
          <p:nvPr/>
        </p:nvSpPr>
        <p:spPr>
          <a:xfrm>
            <a:off x="2239346" y="5914863"/>
            <a:ext cx="7623110" cy="9431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CE579DE5-41E1-42AB-B62F-031625A9CADB}"/>
              </a:ext>
            </a:extLst>
          </p:cNvPr>
          <p:cNvSpPr/>
          <p:nvPr/>
        </p:nvSpPr>
        <p:spPr>
          <a:xfrm>
            <a:off x="2239346" y="0"/>
            <a:ext cx="7623110" cy="9431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9905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What is Special Relativity: A Guide to Spacetime, Time Dilation and Length  Contraction | Covid News Live">
            <a:extLst>
              <a:ext uri="{FF2B5EF4-FFF2-40B4-BE49-F238E27FC236}">
                <a16:creationId xmlns:a16="http://schemas.microsoft.com/office/drawing/2014/main" id="{7519165D-60FA-4643-A92A-3F0D6A0E8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41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The Alcubierre Warp Drive: Is it Real? Why is NASA taking it Seriously? |  Brainstormingbox">
            <a:extLst>
              <a:ext uri="{FF2B5EF4-FFF2-40B4-BE49-F238E27FC236}">
                <a16:creationId xmlns:a16="http://schemas.microsoft.com/office/drawing/2014/main" id="{F6EE2EB3-A74A-4742-9340-9C2F8D316E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496"/>
          <a:stretch/>
        </p:blipFill>
        <p:spPr bwMode="auto">
          <a:xfrm>
            <a:off x="20" y="-22"/>
            <a:ext cx="12191977" cy="685802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ixaDeTexto 1">
            <a:extLst>
              <a:ext uri="{FF2B5EF4-FFF2-40B4-BE49-F238E27FC236}">
                <a16:creationId xmlns:a16="http://schemas.microsoft.com/office/drawing/2014/main" id="{DE7FDB3E-6690-42E5-A0D7-4E6A89408C0A}"/>
              </a:ext>
            </a:extLst>
          </p:cNvPr>
          <p:cNvSpPr txBox="1"/>
          <p:nvPr/>
        </p:nvSpPr>
        <p:spPr>
          <a:xfrm>
            <a:off x="6440584" y="252850"/>
            <a:ext cx="5452529" cy="93675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200" dirty="0">
                <a:solidFill>
                  <a:srgbClr val="FFFFFF"/>
                </a:solidFill>
                <a:latin typeface="+mj-lt"/>
                <a:ea typeface="+mj-ea"/>
                <a:cs typeface="+mj-cs"/>
              </a:rPr>
              <a:t>Warp Drive Bubble</a:t>
            </a:r>
          </a:p>
        </p:txBody>
      </p:sp>
      <p:sp>
        <p:nvSpPr>
          <p:cNvPr id="75" name="Rectangle 74">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03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122"/>
                                        </p:tgtEl>
                                        <p:attrNameLst>
                                          <p:attrName>style.visibility</p:attrName>
                                        </p:attrNameLst>
                                      </p:cBhvr>
                                      <p:to>
                                        <p:strVal val="visible"/>
                                      </p:to>
                                    </p:set>
                                    <p:animEffect transition="in" filter="fade">
                                      <p:cBhvr>
                                        <p:cTn id="7" dur="7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2"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ixaDeTexto 1">
            <a:extLst>
              <a:ext uri="{FF2B5EF4-FFF2-40B4-BE49-F238E27FC236}">
                <a16:creationId xmlns:a16="http://schemas.microsoft.com/office/drawing/2014/main" id="{DE7FDB3E-6690-42E5-A0D7-4E6A89408C0A}"/>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Alcubierre Warp Drive</a:t>
            </a:r>
          </a:p>
        </p:txBody>
      </p:sp>
      <p:pic>
        <p:nvPicPr>
          <p:cNvPr id="7170" name="Picture 2" descr="NASA Making the “Warp Drive” – Faster than Light Spaceship… | Aleem Siddiqui">
            <a:extLst>
              <a:ext uri="{FF2B5EF4-FFF2-40B4-BE49-F238E27FC236}">
                <a16:creationId xmlns:a16="http://schemas.microsoft.com/office/drawing/2014/main" id="{BC9A2C75-5B81-4ADD-9A9D-C021AE4EA4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5353" y="1574310"/>
            <a:ext cx="10112326" cy="5283690"/>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9AEDDC08-6C12-40A1-AE5E-DA8A9F673358}"/>
              </a:ext>
            </a:extLst>
          </p:cNvPr>
          <p:cNvSpPr/>
          <p:nvPr/>
        </p:nvSpPr>
        <p:spPr>
          <a:xfrm>
            <a:off x="0" y="1574310"/>
            <a:ext cx="1085352" cy="5283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E91A201A-556F-4866-801D-BC39C9095061}"/>
              </a:ext>
            </a:extLst>
          </p:cNvPr>
          <p:cNvSpPr/>
          <p:nvPr/>
        </p:nvSpPr>
        <p:spPr>
          <a:xfrm>
            <a:off x="11195419" y="1574310"/>
            <a:ext cx="996581" cy="5283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4072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E6CA01B-0DEB-4E9A-9768-B728DA42C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a:extLst>
              <a:ext uri="{FF2B5EF4-FFF2-40B4-BE49-F238E27FC236}">
                <a16:creationId xmlns:a16="http://schemas.microsoft.com/office/drawing/2014/main" id="{574E0C4D-E26D-46EC-A35C-670A90EC996D}"/>
              </a:ext>
            </a:extLst>
          </p:cNvPr>
          <p:cNvSpPr txBox="1"/>
          <p:nvPr/>
        </p:nvSpPr>
        <p:spPr>
          <a:xfrm>
            <a:off x="5677300" y="187985"/>
            <a:ext cx="6318649" cy="67073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dirty="0">
                <a:solidFill>
                  <a:schemeClr val="tx2"/>
                </a:solidFill>
                <a:latin typeface="+mj-lt"/>
                <a:ea typeface="+mj-ea"/>
                <a:cs typeface="+mj-cs"/>
              </a:rPr>
              <a:t>Alcubierre Warp Drive Metric</a:t>
            </a:r>
          </a:p>
        </p:txBody>
      </p:sp>
      <p:grpSp>
        <p:nvGrpSpPr>
          <p:cNvPr id="28" name="Group 27">
            <a:extLst>
              <a:ext uri="{FF2B5EF4-FFF2-40B4-BE49-F238E27FC236}">
                <a16:creationId xmlns:a16="http://schemas.microsoft.com/office/drawing/2014/main" id="{A57D8C8E-634E-4E83-9657-225A4DFE47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155"/>
            <a:ext cx="2514948" cy="2174333"/>
            <a:chOff x="-305" y="-4155"/>
            <a:chExt cx="2514948" cy="2174333"/>
          </a:xfrm>
        </p:grpSpPr>
        <p:sp>
          <p:nvSpPr>
            <p:cNvPr id="29" name="Freeform: Shape 28">
              <a:extLst>
                <a:ext uri="{FF2B5EF4-FFF2-40B4-BE49-F238E27FC236}">
                  <a16:creationId xmlns:a16="http://schemas.microsoft.com/office/drawing/2014/main" id="{9D5D1578-BE90-4A7E-9856-BB4025E5A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8ADDDE1-EC05-4BE5-9866-89714E0B7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A118A52-E1FF-455C-B1A1-1CF50EE0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30E1677B-677B-48F1-971D-9E7F3CA51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Interface gráfica do usuário&#10;&#10;Descrição gerada automaticamente com confiança baixa">
            <a:extLst>
              <a:ext uri="{FF2B5EF4-FFF2-40B4-BE49-F238E27FC236}">
                <a16:creationId xmlns:a16="http://schemas.microsoft.com/office/drawing/2014/main" id="{DDECE0CF-6CBB-483D-B1BC-2AEB75E93A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61504" y="4515769"/>
            <a:ext cx="2350243" cy="103522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 name="CaixaDeTexto 1">
                <a:extLst>
                  <a:ext uri="{FF2B5EF4-FFF2-40B4-BE49-F238E27FC236}">
                    <a16:creationId xmlns:a16="http://schemas.microsoft.com/office/drawing/2014/main" id="{AA99125C-B757-4578-8508-57BDE9FB9A92}"/>
                  </a:ext>
                </a:extLst>
              </p:cNvPr>
              <p:cNvSpPr txBox="1"/>
              <p:nvPr/>
            </p:nvSpPr>
            <p:spPr>
              <a:xfrm>
                <a:off x="804672" y="2421682"/>
                <a:ext cx="4650524" cy="3639289"/>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i="1">
                    <a:solidFill>
                      <a:schemeClr val="tx2"/>
                    </a:solidFill>
                  </a:rPr>
                  <a:t>α</a:t>
                </a:r>
                <a:r>
                  <a:rPr lang="en-US">
                    <a:solidFill>
                      <a:schemeClr val="tx2"/>
                    </a:solidFill>
                  </a:rPr>
                  <a:t> is the lapse function that gives the interval of proper time between nearby hypersurfaces.</a:t>
                </a:r>
              </a:p>
              <a:p>
                <a:pPr marL="342900" indent="-228600">
                  <a:lnSpc>
                    <a:spcPct val="90000"/>
                  </a:lnSpc>
                  <a:spcAft>
                    <a:spcPts val="600"/>
                  </a:spcAft>
                  <a:buFont typeface="Arial" panose="020B0604020202020204" pitchFamily="34" charset="0"/>
                  <a:buChar char="•"/>
                </a:pPr>
                <a:endParaRPr lang="en-US">
                  <a:solidFill>
                    <a:schemeClr val="tx2"/>
                  </a:solidFill>
                </a:endParaRPr>
              </a:p>
              <a:p>
                <a:pPr marL="342900" indent="-228600">
                  <a:lnSpc>
                    <a:spcPct val="90000"/>
                  </a:lnSpc>
                  <a:spcAft>
                    <a:spcPts val="600"/>
                  </a:spcAft>
                  <a:buFont typeface="Arial" panose="020B0604020202020204" pitchFamily="34" charset="0"/>
                  <a:buChar char="•"/>
                </a:pPr>
                <a:r>
                  <a:rPr lang="en-US">
                    <a:solidFill>
                      <a:schemeClr val="tx2"/>
                    </a:solidFill>
                  </a:rPr>
                  <a:t> </a:t>
                </a:r>
                <a14:m>
                  <m:oMath xmlns:m="http://schemas.openxmlformats.org/officeDocument/2006/math">
                    <m:sSup>
                      <m:sSupPr>
                        <m:ctrlPr>
                          <a:rPr lang="en-US" i="1">
                            <a:solidFill>
                              <a:schemeClr val="tx2"/>
                            </a:solidFill>
                            <a:latin typeface="Cambria Math" panose="02040503050406030204" pitchFamily="18" charset="0"/>
                          </a:rPr>
                        </m:ctrlPr>
                      </m:sSupPr>
                      <m:e>
                        <m:r>
                          <a:rPr lang="en-US" i="1">
                            <a:solidFill>
                              <a:schemeClr val="tx2"/>
                            </a:solidFill>
                            <a:latin typeface="Cambria Math" panose="02040503050406030204" pitchFamily="18" charset="0"/>
                          </a:rPr>
                          <m:t>𝛽</m:t>
                        </m:r>
                      </m:e>
                      <m:sup>
                        <m:r>
                          <a:rPr lang="en-US" i="1">
                            <a:solidFill>
                              <a:schemeClr val="tx2"/>
                            </a:solidFill>
                            <a:latin typeface="Cambria Math" panose="02040503050406030204" pitchFamily="18" charset="0"/>
                          </a:rPr>
                          <m:t>𝑖</m:t>
                        </m:r>
                      </m:sup>
                    </m:sSup>
                  </m:oMath>
                </a14:m>
                <a:r>
                  <a:rPr lang="en-US">
                    <a:solidFill>
                      <a:schemeClr val="tx2"/>
                    </a:solidFill>
                  </a:rPr>
                  <a:t> is the shift vector that relates the spatial coordinate systems on different hypersurfaces.</a:t>
                </a:r>
              </a:p>
              <a:p>
                <a:pPr marL="342900" indent="-228600">
                  <a:lnSpc>
                    <a:spcPct val="90000"/>
                  </a:lnSpc>
                  <a:spcAft>
                    <a:spcPts val="600"/>
                  </a:spcAft>
                  <a:buFont typeface="Arial" panose="020B0604020202020204" pitchFamily="34" charset="0"/>
                  <a:buChar char="•"/>
                </a:pPr>
                <a:endParaRPr lang="en-US">
                  <a:solidFill>
                    <a:schemeClr val="tx2"/>
                  </a:solidFill>
                </a:endParaRPr>
              </a:p>
              <a:p>
                <a:pPr marL="342900" indent="-228600">
                  <a:lnSpc>
                    <a:spcPct val="90000"/>
                  </a:lnSpc>
                  <a:spcAft>
                    <a:spcPts val="600"/>
                  </a:spcAft>
                  <a:buFont typeface="Arial" panose="020B0604020202020204" pitchFamily="34" charset="0"/>
                  <a:buChar char="•"/>
                </a:pPr>
                <a:r>
                  <a:rPr lang="en-US">
                    <a:solidFill>
                      <a:schemeClr val="tx2"/>
                    </a:solidFill>
                  </a:rPr>
                  <a:t>The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𝛾</m:t>
                        </m:r>
                      </m:e>
                      <m:sub>
                        <m:r>
                          <a:rPr lang="en-US" b="0" i="1">
                            <a:solidFill>
                              <a:schemeClr val="tx2"/>
                            </a:solidFill>
                            <a:latin typeface="Cambria Math" panose="02040503050406030204" pitchFamily="18" charset="0"/>
                          </a:rPr>
                          <m:t>𝑖𝑗</m:t>
                        </m:r>
                      </m:sub>
                    </m:sSub>
                    <m:sSup>
                      <m:sSupPr>
                        <m:ctrlPr>
                          <a:rPr lang="en-US" i="1">
                            <a:solidFill>
                              <a:schemeClr val="tx2"/>
                            </a:solidFill>
                            <a:latin typeface="Cambria Math" panose="02040503050406030204" pitchFamily="18" charset="0"/>
                          </a:rPr>
                        </m:ctrlPr>
                      </m:sSupPr>
                      <m:e>
                        <m:r>
                          <a:rPr lang="en-US" b="0" i="1">
                            <a:solidFill>
                              <a:schemeClr val="tx2"/>
                            </a:solidFill>
                            <a:latin typeface="Cambria Math" panose="02040503050406030204" pitchFamily="18" charset="0"/>
                          </a:rPr>
                          <m:t>𝑑𝑥</m:t>
                        </m:r>
                      </m:e>
                      <m:sup>
                        <m:r>
                          <a:rPr lang="en-US" b="0" i="1">
                            <a:solidFill>
                              <a:schemeClr val="tx2"/>
                            </a:solidFill>
                            <a:latin typeface="Cambria Math" panose="02040503050406030204" pitchFamily="18" charset="0"/>
                          </a:rPr>
                          <m:t>𝑖</m:t>
                        </m:r>
                      </m:sup>
                    </m:sSup>
                    <m:sSup>
                      <m:sSupPr>
                        <m:ctrlPr>
                          <a:rPr lang="en-US" i="1">
                            <a:solidFill>
                              <a:schemeClr val="tx2"/>
                            </a:solidFill>
                            <a:latin typeface="Cambria Math" panose="02040503050406030204" pitchFamily="18" charset="0"/>
                          </a:rPr>
                        </m:ctrlPr>
                      </m:sSupPr>
                      <m:e>
                        <m:r>
                          <a:rPr lang="en-US" i="1">
                            <a:solidFill>
                              <a:schemeClr val="tx2"/>
                            </a:solidFill>
                            <a:latin typeface="Cambria Math" panose="02040503050406030204" pitchFamily="18" charset="0"/>
                          </a:rPr>
                          <m:t>𝑑𝑥</m:t>
                        </m:r>
                      </m:e>
                      <m:sup>
                        <m:r>
                          <a:rPr lang="en-US" b="0" i="1">
                            <a:solidFill>
                              <a:schemeClr val="tx2"/>
                            </a:solidFill>
                            <a:latin typeface="Cambria Math" panose="02040503050406030204" pitchFamily="18" charset="0"/>
                          </a:rPr>
                          <m:t>𝑗</m:t>
                        </m:r>
                      </m:sup>
                    </m:sSup>
                  </m:oMath>
                </a14:m>
                <a:r>
                  <a:rPr lang="en-US">
                    <a:solidFill>
                      <a:schemeClr val="tx2"/>
                    </a:solidFill>
                  </a:rPr>
                  <a:t> is just the Euclidean Metric defined on each hypersurface.</a:t>
                </a:r>
              </a:p>
            </p:txBody>
          </p:sp>
        </mc:Choice>
        <mc:Fallback xmlns="">
          <p:sp>
            <p:nvSpPr>
              <p:cNvPr id="2" name="CaixaDeTexto 1">
                <a:extLst>
                  <a:ext uri="{FF2B5EF4-FFF2-40B4-BE49-F238E27FC236}">
                    <a16:creationId xmlns:a16="http://schemas.microsoft.com/office/drawing/2014/main" id="{AA99125C-B757-4578-8508-57BDE9FB9A92}"/>
                  </a:ext>
                </a:extLst>
              </p:cNvPr>
              <p:cNvSpPr txBox="1">
                <a:spLocks noRot="1" noChangeAspect="1" noMove="1" noResize="1" noEditPoints="1" noAdjustHandles="1" noChangeArrowheads="1" noChangeShapeType="1" noTextEdit="1"/>
              </p:cNvSpPr>
              <p:nvPr/>
            </p:nvSpPr>
            <p:spPr>
              <a:xfrm>
                <a:off x="804672" y="2421682"/>
                <a:ext cx="4650524" cy="3639289"/>
              </a:xfrm>
              <a:prstGeom prst="rect">
                <a:avLst/>
              </a:prstGeom>
              <a:blipFill>
                <a:blip r:embed="rId3"/>
                <a:stretch>
                  <a:fillRect r="-1966"/>
                </a:stretch>
              </a:blipFill>
            </p:spPr>
            <p:txBody>
              <a:bodyPr/>
              <a:lstStyle/>
              <a:p>
                <a:r>
                  <a:rPr lang="pt-BR">
                    <a:noFill/>
                  </a:rPr>
                  <a:t> </a:t>
                </a:r>
              </a:p>
            </p:txBody>
          </p:sp>
        </mc:Fallback>
      </mc:AlternateContent>
      <p:pic>
        <p:nvPicPr>
          <p:cNvPr id="4" name="Picture 3" descr="Gráfico&#10;&#10;Descrição gerada automaticamente com confiança baixa">
            <a:extLst>
              <a:ext uri="{FF2B5EF4-FFF2-40B4-BE49-F238E27FC236}">
                <a16:creationId xmlns:a16="http://schemas.microsoft.com/office/drawing/2014/main" id="{E11BFBCF-D9A2-4018-929F-ADE7EF0E1A6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36148" y="3208764"/>
            <a:ext cx="2883373" cy="105354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descr="Texto, Carta&#10;&#10;Descrição gerada automaticamente">
            <a:extLst>
              <a:ext uri="{FF2B5EF4-FFF2-40B4-BE49-F238E27FC236}">
                <a16:creationId xmlns:a16="http://schemas.microsoft.com/office/drawing/2014/main" id="{A0A896C2-4F05-4C7A-9B7A-E2D07460D56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35941" y="950486"/>
            <a:ext cx="7367692" cy="156688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989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m relacionada">
            <a:extLst>
              <a:ext uri="{FF2B5EF4-FFF2-40B4-BE49-F238E27FC236}">
                <a16:creationId xmlns:a16="http://schemas.microsoft.com/office/drawing/2014/main" id="{B3550F1F-8026-44E9-A8A5-4D472392D2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1" t="9003" r="1093" b="2767"/>
          <a:stretch/>
        </p:blipFill>
        <p:spPr bwMode="auto">
          <a:xfrm>
            <a:off x="6356712" y="1327651"/>
            <a:ext cx="5636064" cy="3327314"/>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CCCBCB89-DE26-4D49-991D-1160CFAB9FF9}"/>
              </a:ext>
            </a:extLst>
          </p:cNvPr>
          <p:cNvPicPr>
            <a:picLocks noChangeAspect="1"/>
          </p:cNvPicPr>
          <p:nvPr/>
        </p:nvPicPr>
        <p:blipFill>
          <a:blip r:embed="rId3"/>
          <a:stretch>
            <a:fillRect/>
          </a:stretch>
        </p:blipFill>
        <p:spPr>
          <a:xfrm>
            <a:off x="1304508" y="2048039"/>
            <a:ext cx="1950845" cy="842825"/>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8B840FC9-45B7-482C-B23B-A3133A6D9EA1}"/>
                  </a:ext>
                </a:extLst>
              </p:cNvPr>
              <p:cNvSpPr txBox="1"/>
              <p:nvPr/>
            </p:nvSpPr>
            <p:spPr>
              <a:xfrm>
                <a:off x="372687" y="1026351"/>
                <a:ext cx="4747952" cy="981744"/>
              </a:xfrm>
              <a:prstGeom prst="rect">
                <a:avLst/>
              </a:prstGeom>
              <a:noFill/>
            </p:spPr>
            <p:txBody>
              <a:bodyPr wrap="square" rtlCol="0">
                <a:spAutoFit/>
              </a:bodyPr>
              <a:lstStyle/>
              <a:p>
                <a:r>
                  <a:rPr lang="pt-BR" dirty="0"/>
                  <a:t>The </a:t>
                </a:r>
                <a:r>
                  <a:rPr lang="pt-BR" dirty="0" err="1"/>
                  <a:t>graph</a:t>
                </a:r>
                <a:r>
                  <a:rPr lang="pt-BR" dirty="0"/>
                  <a:t> shows </a:t>
                </a:r>
                <a:r>
                  <a:rPr lang="pt-BR" dirty="0" err="1"/>
                  <a:t>the</a:t>
                </a:r>
                <a:r>
                  <a:rPr lang="pt-BR" dirty="0"/>
                  <a:t> </a:t>
                </a:r>
                <a:r>
                  <a:rPr lang="pt-BR" dirty="0" err="1"/>
                  <a:t>expansion</a:t>
                </a:r>
                <a:r>
                  <a:rPr lang="pt-BR" dirty="0"/>
                  <a:t> </a:t>
                </a:r>
                <a:r>
                  <a:rPr lang="pt-BR" dirty="0">
                    <a:sym typeface="Symbol" panose="05050102010706020507" pitchFamily="18" charset="2"/>
                  </a:rPr>
                  <a:t> as a </a:t>
                </a:r>
                <a:r>
                  <a:rPr lang="pt-BR" dirty="0" err="1">
                    <a:sym typeface="Symbol" panose="05050102010706020507" pitchFamily="18" charset="2"/>
                  </a:rPr>
                  <a:t>function</a:t>
                </a:r>
                <a:r>
                  <a:rPr lang="pt-BR" dirty="0">
                    <a:sym typeface="Symbol" panose="05050102010706020507" pitchFamily="18" charset="2"/>
                  </a:rPr>
                  <a:t> </a:t>
                </a:r>
                <a:r>
                  <a:rPr lang="pt-BR" dirty="0" err="1">
                    <a:sym typeface="Symbol" panose="05050102010706020507" pitchFamily="18" charset="2"/>
                  </a:rPr>
                  <a:t>of</a:t>
                </a:r>
                <a:r>
                  <a:rPr lang="pt-BR" dirty="0">
                    <a:sym typeface="Symbol" panose="05050102010706020507" pitchFamily="18" charset="2"/>
                  </a:rPr>
                  <a:t> </a:t>
                </a:r>
                <a14:m>
                  <m:oMath xmlns:m="http://schemas.openxmlformats.org/officeDocument/2006/math">
                    <m:r>
                      <a:rPr lang="pt-BR" i="1">
                        <a:latin typeface="Cambria Math" panose="02040503050406030204" pitchFamily="18" charset="0"/>
                        <a:ea typeface="Cambria Math" panose="02040503050406030204" pitchFamily="18" charset="0"/>
                        <a:sym typeface="Symbol" panose="05050102010706020507" pitchFamily="18" charset="2"/>
                      </a:rPr>
                      <m:t>𝜌</m:t>
                    </m:r>
                    <m:r>
                      <a:rPr lang="pt-BR" i="1">
                        <a:latin typeface="Cambria Math" panose="02040503050406030204" pitchFamily="18" charset="0"/>
                        <a:ea typeface="Cambria Math" panose="02040503050406030204" pitchFamily="18" charset="0"/>
                        <a:sym typeface="Symbol" panose="05050102010706020507" pitchFamily="18" charset="2"/>
                      </a:rPr>
                      <m:t>=</m:t>
                    </m:r>
                    <m:rad>
                      <m:radPr>
                        <m:degHide m:val="on"/>
                        <m:ctrlPr>
                          <a:rPr lang="pt-BR" i="1">
                            <a:latin typeface="Cambria Math" panose="02040503050406030204" pitchFamily="18" charset="0"/>
                            <a:ea typeface="Cambria Math" panose="02040503050406030204" pitchFamily="18" charset="0"/>
                            <a:sym typeface="Symbol" panose="05050102010706020507" pitchFamily="18" charset="2"/>
                          </a:rPr>
                        </m:ctrlPr>
                      </m:radPr>
                      <m:deg/>
                      <m:e>
                        <m:sSup>
                          <m:sSupPr>
                            <m:ctrlPr>
                              <a:rPr lang="pt-BR" i="1">
                                <a:latin typeface="Cambria Math" panose="02040503050406030204" pitchFamily="18" charset="0"/>
                                <a:ea typeface="Cambria Math" panose="02040503050406030204" pitchFamily="18" charset="0"/>
                                <a:sym typeface="Symbol" panose="05050102010706020507" pitchFamily="18" charset="2"/>
                              </a:rPr>
                            </m:ctrlPr>
                          </m:sSupPr>
                          <m:e>
                            <m:r>
                              <a:rPr lang="pt-BR" i="1">
                                <a:latin typeface="Cambria Math" panose="02040503050406030204" pitchFamily="18" charset="0"/>
                                <a:ea typeface="Cambria Math" panose="02040503050406030204" pitchFamily="18" charset="0"/>
                                <a:sym typeface="Symbol" panose="05050102010706020507" pitchFamily="18" charset="2"/>
                              </a:rPr>
                              <m:t>𝑦</m:t>
                            </m:r>
                          </m:e>
                          <m:sup>
                            <m:r>
                              <a:rPr lang="pt-BR" i="1">
                                <a:latin typeface="Cambria Math" panose="02040503050406030204" pitchFamily="18" charset="0"/>
                                <a:ea typeface="Cambria Math" panose="02040503050406030204" pitchFamily="18" charset="0"/>
                                <a:sym typeface="Symbol" panose="05050102010706020507" pitchFamily="18" charset="2"/>
                              </a:rPr>
                              <m:t>2</m:t>
                            </m:r>
                          </m:sup>
                        </m:sSup>
                        <m:r>
                          <a:rPr lang="pt-BR" i="1">
                            <a:latin typeface="Cambria Math" panose="02040503050406030204" pitchFamily="18" charset="0"/>
                            <a:ea typeface="Cambria Math" panose="02040503050406030204" pitchFamily="18" charset="0"/>
                            <a:sym typeface="Symbol" panose="05050102010706020507" pitchFamily="18" charset="2"/>
                          </a:rPr>
                          <m:t>+</m:t>
                        </m:r>
                        <m:sSup>
                          <m:sSupPr>
                            <m:ctrlPr>
                              <a:rPr lang="pt-BR" i="1">
                                <a:latin typeface="Cambria Math" panose="02040503050406030204" pitchFamily="18" charset="0"/>
                                <a:ea typeface="Cambria Math" panose="02040503050406030204" pitchFamily="18" charset="0"/>
                                <a:sym typeface="Symbol" panose="05050102010706020507" pitchFamily="18" charset="2"/>
                              </a:rPr>
                            </m:ctrlPr>
                          </m:sSupPr>
                          <m:e>
                            <m:r>
                              <a:rPr lang="pt-BR" i="1">
                                <a:latin typeface="Cambria Math" panose="02040503050406030204" pitchFamily="18" charset="0"/>
                                <a:ea typeface="Cambria Math" panose="02040503050406030204" pitchFamily="18" charset="0"/>
                                <a:sym typeface="Symbol" panose="05050102010706020507" pitchFamily="18" charset="2"/>
                              </a:rPr>
                              <m:t>𝑧</m:t>
                            </m:r>
                          </m:e>
                          <m:sup>
                            <m:r>
                              <a:rPr lang="pt-BR" i="1">
                                <a:latin typeface="Cambria Math" panose="02040503050406030204" pitchFamily="18" charset="0"/>
                                <a:ea typeface="Cambria Math" panose="02040503050406030204" pitchFamily="18" charset="0"/>
                                <a:sym typeface="Symbol" panose="05050102010706020507" pitchFamily="18" charset="2"/>
                              </a:rPr>
                              <m:t>2</m:t>
                            </m:r>
                          </m:sup>
                        </m:sSup>
                      </m:e>
                    </m:rad>
                  </m:oMath>
                </a14:m>
                <a:r>
                  <a:rPr lang="pt-BR" dirty="0">
                    <a:sym typeface="Symbol" panose="05050102010706020507" pitchFamily="18" charset="2"/>
                  </a:rPr>
                  <a:t> in </a:t>
                </a:r>
                <a:r>
                  <a:rPr lang="pt-BR" dirty="0" err="1">
                    <a:sym typeface="Symbol" panose="05050102010706020507" pitchFamily="18" charset="2"/>
                  </a:rPr>
                  <a:t>the</a:t>
                </a:r>
                <a:r>
                  <a:rPr lang="pt-BR" dirty="0">
                    <a:sym typeface="Symbol" panose="05050102010706020507" pitchFamily="18" charset="2"/>
                  </a:rPr>
                  <a:t> particular case </a:t>
                </a:r>
                <a:r>
                  <a:rPr lang="pt-BR" dirty="0" err="1">
                    <a:sym typeface="Symbol" panose="05050102010706020507" pitchFamily="18" charset="2"/>
                  </a:rPr>
                  <a:t>where</a:t>
                </a:r>
                <a:r>
                  <a:rPr lang="pt-BR" dirty="0">
                    <a:sym typeface="Symbol" panose="05050102010706020507" pitchFamily="18" charset="2"/>
                  </a:rPr>
                  <a:t> </a:t>
                </a:r>
                <a14:m>
                  <m:oMath xmlns:m="http://schemas.openxmlformats.org/officeDocument/2006/math">
                    <m:r>
                      <a:rPr lang="pt-BR" i="1">
                        <a:latin typeface="Cambria Math" panose="02040503050406030204" pitchFamily="18" charset="0"/>
                        <a:ea typeface="Cambria Math" panose="02040503050406030204" pitchFamily="18" charset="0"/>
                        <a:sym typeface="Symbol" panose="05050102010706020507" pitchFamily="18" charset="2"/>
                      </a:rPr>
                      <m:t>𝜎</m:t>
                    </m:r>
                    <m:r>
                      <a:rPr lang="pt-BR" i="1">
                        <a:latin typeface="Cambria Math" panose="02040503050406030204" pitchFamily="18" charset="0"/>
                        <a:ea typeface="Cambria Math" panose="02040503050406030204" pitchFamily="18" charset="0"/>
                        <a:sym typeface="Symbol" panose="05050102010706020507" pitchFamily="18" charset="2"/>
                      </a:rPr>
                      <m:t>=8</m:t>
                    </m:r>
                  </m:oMath>
                </a14:m>
                <a:r>
                  <a:rPr lang="pt-BR" dirty="0"/>
                  <a:t> </a:t>
                </a:r>
                <a:r>
                  <a:rPr lang="pt-BR" dirty="0" err="1"/>
                  <a:t>and</a:t>
                </a:r>
                <a:r>
                  <a:rPr lang="pt-BR" dirty="0"/>
                  <a:t> </a:t>
                </a:r>
                <a14:m>
                  <m:oMath xmlns:m="http://schemas.openxmlformats.org/officeDocument/2006/math">
                    <m:sSub>
                      <m:sSubPr>
                        <m:ctrlPr>
                          <a:rPr lang="pt-BR" i="1">
                            <a:latin typeface="Cambria Math" panose="02040503050406030204" pitchFamily="18" charset="0"/>
                            <a:ea typeface="Cambria Math" panose="02040503050406030204" pitchFamily="18" charset="0"/>
                            <a:sym typeface="Symbol" panose="05050102010706020507" pitchFamily="18" charset="2"/>
                          </a:rPr>
                        </m:ctrlPr>
                      </m:sSubPr>
                      <m:e>
                        <m:r>
                          <a:rPr lang="pt-BR" i="1">
                            <a:latin typeface="Cambria Math" panose="02040503050406030204" pitchFamily="18" charset="0"/>
                            <a:ea typeface="Cambria Math" panose="02040503050406030204" pitchFamily="18" charset="0"/>
                            <a:sym typeface="Symbol" panose="05050102010706020507" pitchFamily="18" charset="2"/>
                          </a:rPr>
                          <m:t>𝑅</m:t>
                        </m:r>
                        <m:r>
                          <a:rPr lang="pt-BR" i="1">
                            <a:latin typeface="Cambria Math" panose="02040503050406030204" pitchFamily="18" charset="0"/>
                            <a:ea typeface="Cambria Math" panose="02040503050406030204" pitchFamily="18" charset="0"/>
                            <a:sym typeface="Symbol" panose="05050102010706020507" pitchFamily="18" charset="2"/>
                          </a:rPr>
                          <m:t>=</m:t>
                        </m:r>
                        <m:r>
                          <a:rPr lang="pt-BR" i="1">
                            <a:latin typeface="Cambria Math" panose="02040503050406030204" pitchFamily="18" charset="0"/>
                            <a:ea typeface="Cambria Math" panose="02040503050406030204" pitchFamily="18" charset="0"/>
                            <a:sym typeface="Symbol" panose="05050102010706020507" pitchFamily="18" charset="2"/>
                          </a:rPr>
                          <m:t>𝑣</m:t>
                        </m:r>
                      </m:e>
                      <m:sub>
                        <m:r>
                          <a:rPr lang="pt-BR" i="1">
                            <a:latin typeface="Cambria Math" panose="02040503050406030204" pitchFamily="18" charset="0"/>
                            <a:ea typeface="Cambria Math" panose="02040503050406030204" pitchFamily="18" charset="0"/>
                            <a:sym typeface="Symbol" panose="05050102010706020507" pitchFamily="18" charset="2"/>
                          </a:rPr>
                          <m:t>𝑠</m:t>
                        </m:r>
                      </m:sub>
                    </m:sSub>
                    <m:r>
                      <a:rPr lang="pt-BR" i="1">
                        <a:latin typeface="Cambria Math" panose="02040503050406030204" pitchFamily="18" charset="0"/>
                        <a:ea typeface="Cambria Math" panose="02040503050406030204" pitchFamily="18" charset="0"/>
                        <a:sym typeface="Symbol" panose="05050102010706020507" pitchFamily="18" charset="2"/>
                      </a:rPr>
                      <m:t>=1</m:t>
                    </m:r>
                  </m:oMath>
                </a14:m>
                <a:r>
                  <a:rPr lang="pt-BR" dirty="0"/>
                  <a:t>. </a:t>
                </a:r>
                <a:r>
                  <a:rPr lang="pt-BR" dirty="0" err="1"/>
                  <a:t>Where</a:t>
                </a:r>
                <a:r>
                  <a:rPr lang="pt-BR" dirty="0"/>
                  <a:t> </a:t>
                </a:r>
                <a:r>
                  <a:rPr lang="pt-BR" dirty="0">
                    <a:sym typeface="Symbol" panose="05050102010706020507" pitchFamily="18" charset="2"/>
                  </a:rPr>
                  <a:t> </a:t>
                </a:r>
                <a:r>
                  <a:rPr lang="pt-BR" dirty="0" err="1">
                    <a:sym typeface="Symbol" panose="05050102010706020507" pitchFamily="18" charset="2"/>
                  </a:rPr>
                  <a:t>is</a:t>
                </a:r>
                <a:r>
                  <a:rPr lang="pt-BR" dirty="0">
                    <a:sym typeface="Symbol" panose="05050102010706020507" pitchFamily="18" charset="2"/>
                  </a:rPr>
                  <a:t> </a:t>
                </a:r>
                <a:r>
                  <a:rPr lang="pt-BR" dirty="0" err="1">
                    <a:sym typeface="Symbol" panose="05050102010706020507" pitchFamily="18" charset="2"/>
                  </a:rPr>
                  <a:t>given</a:t>
                </a:r>
                <a:r>
                  <a:rPr lang="pt-BR" dirty="0">
                    <a:sym typeface="Symbol" panose="05050102010706020507" pitchFamily="18" charset="2"/>
                  </a:rPr>
                  <a:t> </a:t>
                </a:r>
                <a:r>
                  <a:rPr lang="pt-BR" dirty="0" err="1">
                    <a:sym typeface="Symbol" panose="05050102010706020507" pitchFamily="18" charset="2"/>
                  </a:rPr>
                  <a:t>by</a:t>
                </a:r>
                <a:r>
                  <a:rPr lang="pt-BR" dirty="0">
                    <a:sym typeface="Symbol" panose="05050102010706020507" pitchFamily="18" charset="2"/>
                  </a:rPr>
                  <a:t>,</a:t>
                </a:r>
                <a:endParaRPr lang="pt-BR" dirty="0"/>
              </a:p>
            </p:txBody>
          </p:sp>
        </mc:Choice>
        <mc:Fallback xmlns="">
          <p:sp>
            <p:nvSpPr>
              <p:cNvPr id="4" name="CaixaDeTexto 3">
                <a:extLst>
                  <a:ext uri="{FF2B5EF4-FFF2-40B4-BE49-F238E27FC236}">
                    <a16:creationId xmlns:a16="http://schemas.microsoft.com/office/drawing/2014/main" id="{8B840FC9-45B7-482C-B23B-A3133A6D9EA1}"/>
                  </a:ext>
                </a:extLst>
              </p:cNvPr>
              <p:cNvSpPr txBox="1">
                <a:spLocks noRot="1" noChangeAspect="1" noMove="1" noResize="1" noEditPoints="1" noAdjustHandles="1" noChangeArrowheads="1" noChangeShapeType="1" noTextEdit="1"/>
              </p:cNvSpPr>
              <p:nvPr/>
            </p:nvSpPr>
            <p:spPr>
              <a:xfrm>
                <a:off x="372687" y="1026351"/>
                <a:ext cx="4747952" cy="981744"/>
              </a:xfrm>
              <a:prstGeom prst="rect">
                <a:avLst/>
              </a:prstGeom>
              <a:blipFill>
                <a:blip r:embed="rId4"/>
                <a:stretch>
                  <a:fillRect l="-1027" t="-4348" b="-93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71666891-ED10-4326-9CA7-C9AC00790CD6}"/>
                  </a:ext>
                </a:extLst>
              </p:cNvPr>
              <p:cNvSpPr txBox="1"/>
              <p:nvPr/>
            </p:nvSpPr>
            <p:spPr>
              <a:xfrm>
                <a:off x="300644" y="2800203"/>
                <a:ext cx="4454236" cy="923330"/>
              </a:xfrm>
              <a:prstGeom prst="rect">
                <a:avLst/>
              </a:prstGeom>
              <a:noFill/>
            </p:spPr>
            <p:txBody>
              <a:bodyPr wrap="square" rtlCol="0">
                <a:spAutoFit/>
              </a:bodyPr>
              <a:lstStyle/>
              <a:p>
                <a:r>
                  <a:rPr lang="pt-BR" dirty="0"/>
                  <a:t>The center </a:t>
                </a:r>
                <a:r>
                  <a:rPr lang="pt-BR" dirty="0" err="1"/>
                  <a:t>of</a:t>
                </a:r>
                <a:r>
                  <a:rPr lang="pt-BR" dirty="0"/>
                  <a:t> </a:t>
                </a:r>
                <a:r>
                  <a:rPr lang="pt-BR" dirty="0" err="1"/>
                  <a:t>the</a:t>
                </a:r>
                <a:r>
                  <a:rPr lang="pt-BR" dirty="0"/>
                  <a:t> </a:t>
                </a:r>
                <a:r>
                  <a:rPr lang="pt-BR" dirty="0" err="1"/>
                  <a:t>perturbation</a:t>
                </a:r>
                <a:r>
                  <a:rPr lang="pt-BR" dirty="0"/>
                  <a:t> </a:t>
                </a:r>
                <a:r>
                  <a:rPr lang="pt-BR" dirty="0" err="1"/>
                  <a:t>corresponds</a:t>
                </a:r>
                <a:r>
                  <a:rPr lang="pt-BR" dirty="0"/>
                  <a:t> </a:t>
                </a:r>
                <a:r>
                  <a:rPr lang="pt-BR" dirty="0" err="1"/>
                  <a:t>to</a:t>
                </a:r>
                <a:r>
                  <a:rPr lang="pt-BR" dirty="0"/>
                  <a:t> </a:t>
                </a:r>
                <a:r>
                  <a:rPr lang="pt-BR" dirty="0" err="1"/>
                  <a:t>the</a:t>
                </a:r>
                <a:r>
                  <a:rPr lang="pt-BR" dirty="0"/>
                  <a:t> </a:t>
                </a:r>
                <a:r>
                  <a:rPr lang="pt-BR" dirty="0" err="1"/>
                  <a:t>spaceship’s</a:t>
                </a:r>
                <a:r>
                  <a:rPr lang="pt-BR" dirty="0"/>
                  <a:t> position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𝑠</m:t>
                        </m:r>
                      </m:sub>
                    </m:sSub>
                    <m:r>
                      <a:rPr lang="pt-BR" i="1">
                        <a:latin typeface="Cambria Math" panose="02040503050406030204" pitchFamily="18" charset="0"/>
                      </a:rPr>
                      <m:t>(</m:t>
                    </m:r>
                    <m:r>
                      <a:rPr lang="pt-BR" i="1">
                        <a:latin typeface="Cambria Math" panose="02040503050406030204" pitchFamily="18" charset="0"/>
                      </a:rPr>
                      <m:t>𝑡</m:t>
                    </m:r>
                    <m:r>
                      <a:rPr lang="pt-BR" i="1">
                        <a:latin typeface="Cambria Math" panose="02040503050406030204" pitchFamily="18" charset="0"/>
                      </a:rPr>
                      <m:t>)</m:t>
                    </m:r>
                  </m:oMath>
                </a14:m>
                <a:r>
                  <a:rPr lang="pt-BR" dirty="0"/>
                  <a:t>. </a:t>
                </a:r>
                <a:r>
                  <a:rPr lang="pt-BR" dirty="0" err="1"/>
                  <a:t>And</a:t>
                </a:r>
                <a:r>
                  <a:rPr lang="pt-BR" dirty="0"/>
                  <a:t> </a:t>
                </a:r>
                <a:r>
                  <a:rPr lang="pt-BR" dirty="0" err="1"/>
                  <a:t>the</a:t>
                </a:r>
                <a:r>
                  <a:rPr lang="pt-BR" dirty="0"/>
                  <a:t> </a:t>
                </a:r>
                <a:r>
                  <a:rPr lang="pt-BR" dirty="0" err="1"/>
                  <a:t>bubble</a:t>
                </a:r>
                <a:r>
                  <a:rPr lang="pt-BR" dirty="0"/>
                  <a:t> </a:t>
                </a:r>
                <a:r>
                  <a:rPr lang="pt-BR" dirty="0" err="1"/>
                  <a:t>coordinate</a:t>
                </a:r>
                <a:r>
                  <a:rPr lang="pt-BR" dirty="0"/>
                  <a:t> </a:t>
                </a:r>
                <a:r>
                  <a:rPr lang="pt-BR" dirty="0" err="1"/>
                  <a:t>is</a:t>
                </a:r>
                <a:r>
                  <a:rPr lang="pt-BR" dirty="0"/>
                  <a:t> </a:t>
                </a:r>
                <a:r>
                  <a:rPr lang="pt-BR" dirty="0" err="1"/>
                  <a:t>given</a:t>
                </a:r>
                <a:r>
                  <a:rPr lang="pt-BR" dirty="0"/>
                  <a:t> </a:t>
                </a:r>
                <a:r>
                  <a:rPr lang="pt-BR" dirty="0" err="1"/>
                  <a:t>by</a:t>
                </a:r>
                <a:r>
                  <a:rPr lang="pt-BR" dirty="0"/>
                  <a:t>,</a:t>
                </a:r>
              </a:p>
            </p:txBody>
          </p:sp>
        </mc:Choice>
        <mc:Fallback xmlns="">
          <p:sp>
            <p:nvSpPr>
              <p:cNvPr id="5" name="CaixaDeTexto 4">
                <a:extLst>
                  <a:ext uri="{FF2B5EF4-FFF2-40B4-BE49-F238E27FC236}">
                    <a16:creationId xmlns:a16="http://schemas.microsoft.com/office/drawing/2014/main" id="{71666891-ED10-4326-9CA7-C9AC00790CD6}"/>
                  </a:ext>
                </a:extLst>
              </p:cNvPr>
              <p:cNvSpPr txBox="1">
                <a:spLocks noRot="1" noChangeAspect="1" noMove="1" noResize="1" noEditPoints="1" noAdjustHandles="1" noChangeArrowheads="1" noChangeShapeType="1" noTextEdit="1"/>
              </p:cNvSpPr>
              <p:nvPr/>
            </p:nvSpPr>
            <p:spPr>
              <a:xfrm>
                <a:off x="300644" y="2800203"/>
                <a:ext cx="4454236" cy="923330"/>
              </a:xfrm>
              <a:prstGeom prst="rect">
                <a:avLst/>
              </a:prstGeom>
              <a:blipFill>
                <a:blip r:embed="rId5"/>
                <a:stretch>
                  <a:fillRect l="-1094" t="-3289" b="-9211"/>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2EE17D51-D1F2-4C28-9C94-3097BE20C8CA}"/>
              </a:ext>
            </a:extLst>
          </p:cNvPr>
          <p:cNvPicPr>
            <a:picLocks noChangeAspect="1"/>
          </p:cNvPicPr>
          <p:nvPr/>
        </p:nvPicPr>
        <p:blipFill>
          <a:blip r:embed="rId6"/>
          <a:stretch>
            <a:fillRect/>
          </a:stretch>
        </p:blipFill>
        <p:spPr>
          <a:xfrm>
            <a:off x="398814" y="3822225"/>
            <a:ext cx="4020786" cy="694194"/>
          </a:xfrm>
          <a:prstGeom prst="rect">
            <a:avLst/>
          </a:prstGeom>
        </p:spPr>
      </p:pic>
      <p:sp>
        <p:nvSpPr>
          <p:cNvPr id="7" name="Retângulo 6">
            <a:extLst>
              <a:ext uri="{FF2B5EF4-FFF2-40B4-BE49-F238E27FC236}">
                <a16:creationId xmlns:a16="http://schemas.microsoft.com/office/drawing/2014/main" id="{67CCA421-3D2C-4C3D-A60C-7204D7FE072D}"/>
              </a:ext>
            </a:extLst>
          </p:cNvPr>
          <p:cNvSpPr/>
          <p:nvPr/>
        </p:nvSpPr>
        <p:spPr>
          <a:xfrm>
            <a:off x="318062" y="4654964"/>
            <a:ext cx="4584864" cy="923330"/>
          </a:xfrm>
          <a:prstGeom prst="rect">
            <a:avLst/>
          </a:prstGeom>
        </p:spPr>
        <p:txBody>
          <a:bodyPr wrap="square">
            <a:spAutoFit/>
          </a:bodyPr>
          <a:lstStyle/>
          <a:p>
            <a:r>
              <a:rPr lang="pt-BR" dirty="0"/>
              <a:t>The </a:t>
            </a:r>
            <a:r>
              <a:rPr lang="pt-BR" dirty="0" err="1"/>
              <a:t>expansion</a:t>
            </a:r>
            <a:r>
              <a:rPr lang="pt-BR" dirty="0"/>
              <a:t> </a:t>
            </a:r>
            <a:r>
              <a:rPr lang="pt-BR" dirty="0">
                <a:sym typeface="Symbol" panose="05050102010706020507" pitchFamily="18" charset="2"/>
              </a:rPr>
              <a:t></a:t>
            </a:r>
            <a:r>
              <a:rPr lang="pt-BR" dirty="0"/>
              <a:t> </a:t>
            </a:r>
            <a:r>
              <a:rPr lang="pt-BR" dirty="0" err="1"/>
              <a:t>of</a:t>
            </a:r>
            <a:r>
              <a:rPr lang="pt-BR" dirty="0"/>
              <a:t> </a:t>
            </a:r>
            <a:r>
              <a:rPr lang="pt-BR" dirty="0" err="1"/>
              <a:t>the</a:t>
            </a:r>
            <a:r>
              <a:rPr lang="pt-BR" dirty="0"/>
              <a:t> volume </a:t>
            </a:r>
            <a:r>
              <a:rPr lang="pt-BR" dirty="0" err="1"/>
              <a:t>elements</a:t>
            </a:r>
            <a:r>
              <a:rPr lang="pt-BR" dirty="0"/>
              <a:t> </a:t>
            </a:r>
            <a:r>
              <a:rPr lang="pt-BR" dirty="0" err="1"/>
              <a:t>associated</a:t>
            </a:r>
            <a:r>
              <a:rPr lang="pt-BR" dirty="0"/>
              <a:t> </a:t>
            </a:r>
            <a:r>
              <a:rPr lang="pt-BR" dirty="0" err="1"/>
              <a:t>with</a:t>
            </a:r>
            <a:r>
              <a:rPr lang="pt-BR" dirty="0"/>
              <a:t> </a:t>
            </a:r>
            <a:r>
              <a:rPr lang="pt-BR" dirty="0" err="1"/>
              <a:t>the</a:t>
            </a:r>
            <a:r>
              <a:rPr lang="pt-BR" dirty="0"/>
              <a:t> </a:t>
            </a:r>
            <a:r>
              <a:rPr lang="pt-BR" dirty="0" err="1"/>
              <a:t>Eulerian</a:t>
            </a:r>
            <a:r>
              <a:rPr lang="pt-BR" dirty="0"/>
              <a:t> </a:t>
            </a:r>
            <a:r>
              <a:rPr lang="pt-BR" dirty="0" err="1"/>
              <a:t>observers</a:t>
            </a:r>
            <a:r>
              <a:rPr lang="pt-BR" dirty="0"/>
              <a:t> </a:t>
            </a:r>
            <a:r>
              <a:rPr lang="pt-BR" dirty="0" err="1"/>
              <a:t>is</a:t>
            </a:r>
            <a:r>
              <a:rPr lang="pt-BR" dirty="0"/>
              <a:t> </a:t>
            </a:r>
            <a:r>
              <a:rPr lang="pt-BR" dirty="0" err="1"/>
              <a:t>given</a:t>
            </a:r>
            <a:r>
              <a:rPr lang="pt-BR" dirty="0"/>
              <a:t> in </a:t>
            </a:r>
            <a:r>
              <a:rPr lang="pt-BR" dirty="0" err="1"/>
              <a:t>terms</a:t>
            </a:r>
            <a:r>
              <a:rPr lang="pt-BR" dirty="0"/>
              <a:t> </a:t>
            </a:r>
            <a:r>
              <a:rPr lang="pt-BR" dirty="0" err="1"/>
              <a:t>of</a:t>
            </a:r>
            <a:r>
              <a:rPr lang="pt-BR" dirty="0"/>
              <a:t> </a:t>
            </a:r>
            <a:r>
              <a:rPr lang="pt-BR" dirty="0" err="1"/>
              <a:t>the</a:t>
            </a:r>
            <a:r>
              <a:rPr lang="pt-BR" dirty="0"/>
              <a:t> </a:t>
            </a:r>
            <a:r>
              <a:rPr lang="pt-BR" dirty="0" err="1"/>
              <a:t>extrinsic</a:t>
            </a:r>
            <a:r>
              <a:rPr lang="pt-BR" dirty="0"/>
              <a:t> </a:t>
            </a:r>
            <a:r>
              <a:rPr lang="pt-BR" dirty="0" err="1"/>
              <a:t>curvature</a:t>
            </a:r>
            <a:r>
              <a:rPr lang="pt-BR" dirty="0"/>
              <a:t> tensor</a:t>
            </a:r>
          </a:p>
        </p:txBody>
      </p:sp>
      <p:pic>
        <p:nvPicPr>
          <p:cNvPr id="8" name="Imagem 7">
            <a:extLst>
              <a:ext uri="{FF2B5EF4-FFF2-40B4-BE49-F238E27FC236}">
                <a16:creationId xmlns:a16="http://schemas.microsoft.com/office/drawing/2014/main" id="{7CEFA2B7-72C5-449F-9F9B-D8E1FA188966}"/>
              </a:ext>
            </a:extLst>
          </p:cNvPr>
          <p:cNvPicPr>
            <a:picLocks noChangeAspect="1"/>
          </p:cNvPicPr>
          <p:nvPr/>
        </p:nvPicPr>
        <p:blipFill>
          <a:blip r:embed="rId7"/>
          <a:stretch>
            <a:fillRect/>
          </a:stretch>
        </p:blipFill>
        <p:spPr>
          <a:xfrm>
            <a:off x="3090962" y="5799223"/>
            <a:ext cx="3623928" cy="734684"/>
          </a:xfrm>
          <a:prstGeom prst="rect">
            <a:avLst/>
          </a:prstGeom>
        </p:spPr>
      </p:pic>
      <p:pic>
        <p:nvPicPr>
          <p:cNvPr id="9" name="Imagem 8">
            <a:extLst>
              <a:ext uri="{FF2B5EF4-FFF2-40B4-BE49-F238E27FC236}">
                <a16:creationId xmlns:a16="http://schemas.microsoft.com/office/drawing/2014/main" id="{A06D3CD8-835C-436B-9106-1F51CA6847EF}"/>
              </a:ext>
            </a:extLst>
          </p:cNvPr>
          <p:cNvPicPr>
            <a:picLocks noChangeAspect="1"/>
          </p:cNvPicPr>
          <p:nvPr/>
        </p:nvPicPr>
        <p:blipFill>
          <a:blip r:embed="rId8"/>
          <a:stretch>
            <a:fillRect/>
          </a:stretch>
        </p:blipFill>
        <p:spPr>
          <a:xfrm>
            <a:off x="189235" y="5799223"/>
            <a:ext cx="1796319" cy="704585"/>
          </a:xfrm>
          <a:prstGeom prst="rect">
            <a:avLst/>
          </a:prstGeom>
        </p:spPr>
      </p:pic>
      <p:sp>
        <p:nvSpPr>
          <p:cNvPr id="10" name="CaixaDeTexto 9">
            <a:extLst>
              <a:ext uri="{FF2B5EF4-FFF2-40B4-BE49-F238E27FC236}">
                <a16:creationId xmlns:a16="http://schemas.microsoft.com/office/drawing/2014/main" id="{01C5F9DF-4786-47E0-A1A2-21A329DB601F}"/>
              </a:ext>
            </a:extLst>
          </p:cNvPr>
          <p:cNvSpPr txBox="1"/>
          <p:nvPr/>
        </p:nvSpPr>
        <p:spPr>
          <a:xfrm>
            <a:off x="2158004" y="5953174"/>
            <a:ext cx="881247" cy="369332"/>
          </a:xfrm>
          <a:prstGeom prst="rect">
            <a:avLst/>
          </a:prstGeom>
          <a:noFill/>
        </p:spPr>
        <p:txBody>
          <a:bodyPr wrap="square" rtlCol="0">
            <a:spAutoFit/>
          </a:bodyPr>
          <a:lstStyle/>
          <a:p>
            <a:pPr algn="ctr"/>
            <a:r>
              <a:rPr lang="pt-BR" dirty="0" err="1"/>
              <a:t>where</a:t>
            </a:r>
            <a:endParaRPr lang="pt-BR" dirty="0"/>
          </a:p>
        </p:txBody>
      </p:sp>
      <p:sp>
        <p:nvSpPr>
          <p:cNvPr id="11" name="CaixaDeTexto 10">
            <a:extLst>
              <a:ext uri="{FF2B5EF4-FFF2-40B4-BE49-F238E27FC236}">
                <a16:creationId xmlns:a16="http://schemas.microsoft.com/office/drawing/2014/main" id="{EC643CE4-C628-41BD-9B2B-0A91ECDD34C1}"/>
              </a:ext>
            </a:extLst>
          </p:cNvPr>
          <p:cNvSpPr txBox="1"/>
          <p:nvPr/>
        </p:nvSpPr>
        <p:spPr>
          <a:xfrm>
            <a:off x="1819470" y="187985"/>
            <a:ext cx="10176480" cy="67073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dirty="0">
                <a:solidFill>
                  <a:schemeClr val="tx2"/>
                </a:solidFill>
                <a:latin typeface="+mj-lt"/>
                <a:ea typeface="+mj-ea"/>
                <a:cs typeface="+mj-cs"/>
              </a:rPr>
              <a:t>Warp Bubble Shape and Expansion</a:t>
            </a:r>
          </a:p>
        </p:txBody>
      </p:sp>
    </p:spTree>
    <p:extLst>
      <p:ext uri="{BB962C8B-B14F-4D97-AF65-F5344CB8AC3E}">
        <p14:creationId xmlns:p14="http://schemas.microsoft.com/office/powerpoint/2010/main" val="410618404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874</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13</vt:i4>
      </vt:variant>
    </vt:vector>
  </HeadingPairs>
  <TitlesOfParts>
    <vt:vector size="19" baseType="lpstr">
      <vt:lpstr>Arial</vt:lpstr>
      <vt:lpstr>Calibri</vt:lpstr>
      <vt:lpstr>Calibri Light</vt:lpstr>
      <vt:lpstr>Cambria Math</vt:lpstr>
      <vt:lpstr>Lucida Grande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Osvaldo Luiz Santos Pereira</dc:creator>
  <cp:lastModifiedBy>Osvaldo Luiz Santos Pereira</cp:lastModifiedBy>
  <cp:revision>10</cp:revision>
  <dcterms:created xsi:type="dcterms:W3CDTF">2021-05-03T16:12:52Z</dcterms:created>
  <dcterms:modified xsi:type="dcterms:W3CDTF">2021-05-04T23:11:22Z</dcterms:modified>
</cp:coreProperties>
</file>