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70" r:id="rId6"/>
    <p:sldId id="261" r:id="rId7"/>
    <p:sldId id="263" r:id="rId8"/>
    <p:sldId id="266" r:id="rId9"/>
    <p:sldId id="268" r:id="rId10"/>
    <p:sldId id="271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B5B"/>
    <a:srgbClr val="CF0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D8F7-B581-4AF5-8BE9-83D318849D6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B67C-3969-41F3-AC7F-C31E04A6CC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#cf0e40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5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9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9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rgbClr val="FF0000"/>
                </a:solidFill>
              </a:rPr>
              <a:t>A russia deve pelo menos pagar a razão de 1, ou seja, podemos melhorar o lucro com as vendas para a russia (35% reajuste).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Vamos focar nos países com alto consumo e alta importação.</a:t>
            </a:r>
          </a:p>
          <a:p>
            <a:r>
              <a:rPr lang="pt-BR" dirty="0">
                <a:solidFill>
                  <a:srgbClr val="FF0000"/>
                </a:solidFill>
              </a:rPr>
              <a:t>Os países que estão com acima da média 0,4..</a:t>
            </a:r>
          </a:p>
          <a:p>
            <a:r>
              <a:rPr lang="pt-BR" b="1" dirty="0">
                <a:solidFill>
                  <a:srgbClr val="FF0000"/>
                </a:solidFill>
              </a:rPr>
              <a:t>Focar nos players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1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baseline="30000" dirty="0">
                <a:solidFill>
                  <a:schemeClr val="tx1"/>
                </a:solidFill>
                <a:latin typeface="Arial" panose="020B0604020202020204" pitchFamily="34" charset="0"/>
              </a:rPr>
              <a:t>Dentro dos países com maiores PIB quais </a:t>
            </a:r>
            <a:endParaRPr lang="pt-PT" sz="1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8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55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65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810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252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1324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5121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2192000" cy="685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0" y="-100716"/>
            <a:ext cx="12400200" cy="70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936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0" y="-100716"/>
            <a:ext cx="12400200" cy="70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37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63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6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3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47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6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0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1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6267-E259-496B-AA3E-D39DEE08EFAF}" type="datetimeFigureOut">
              <a:rPr lang="pt-BR" smtClean="0"/>
              <a:t>28/10/2023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252-FE44-4715-8AB3-1BF1D76488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9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jfi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fif"/><Relationship Id="rId5" Type="http://schemas.openxmlformats.org/officeDocument/2006/relationships/image" Target="../media/image8.png"/><Relationship Id="rId4" Type="http://schemas.openxmlformats.org/officeDocument/2006/relationships/hyperlink" Target="http://vitibrasil.cnpuv.embrapa.br/index.php?opcao=opt_0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corgiredirector?site=https://pt.wikipedia.org/wiki/Lista_de_pa%C3%ADses_por_PIB_nominal_per_capita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wine.com.br/winepedia/curiosidades/mudancas-de-clima-impactam-na-producao-de-vinh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t.frwiki.wiki/wiki/Liste_des_pays_par_temp%C3%A9rature_moyenne" TargetMode="External"/><Relationship Id="rId5" Type="http://schemas.openxmlformats.org/officeDocument/2006/relationships/hyperlink" Target="https://www.oiv.int/what-we-do/statistics" TargetMode="External"/><Relationship Id="rId4" Type="http://schemas.openxmlformats.org/officeDocument/2006/relationships/hyperlink" Target="http://vitibrasil.cnpuv.embrapa.br/index.php?opcao=opt_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inho.com.br/blog/o-que-e-vinh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0"/>
            <a:ext cx="51380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138057" y="1379"/>
            <a:ext cx="7052719" cy="6855245"/>
          </a:xfrm>
          <a:prstGeom prst="rect">
            <a:avLst/>
          </a:prstGeom>
          <a:solidFill>
            <a:srgbClr val="EB1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72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9" y="384706"/>
            <a:ext cx="4536000" cy="5670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38" y="2470648"/>
            <a:ext cx="2143125" cy="2143125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5364479" y="957207"/>
            <a:ext cx="682629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0" cap="all" dirty="0">
                <a:solidFill>
                  <a:srgbClr val="29F4D5"/>
                </a:solidFill>
                <a:effectLst/>
                <a:latin typeface="Gotham HTF Book"/>
              </a:rPr>
              <a:t>Turma - 2tdat</a:t>
            </a: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r>
              <a:rPr lang="en-US" sz="2000" b="1" cap="all" dirty="0"/>
              <a:t>FASE 1 - DATA ANALYSIS AND EXPLORATION</a:t>
            </a: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r>
              <a:rPr lang="pt-BR" sz="2000" dirty="0"/>
              <a:t>Tech Challenge</a:t>
            </a:r>
            <a:endParaRPr lang="pt-BR" sz="2000" b="1" cap="all" dirty="0">
              <a:solidFill>
                <a:srgbClr val="29F4D5"/>
              </a:solidFill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endParaRPr lang="pt-BR" b="1" cap="all" dirty="0">
              <a:solidFill>
                <a:srgbClr val="29F4D5"/>
              </a:solidFill>
              <a:latin typeface="Gotham HTF Book"/>
            </a:endParaRPr>
          </a:p>
          <a:p>
            <a:pPr fontAlgn="base"/>
            <a:r>
              <a:rPr lang="pt-BR" b="1" i="0" cap="all" dirty="0">
                <a:solidFill>
                  <a:srgbClr val="29F4D5"/>
                </a:solidFill>
                <a:effectLst/>
                <a:latin typeface="Gotham HTF Book"/>
              </a:rPr>
              <a:t>INTEGRANTES DO GRUPO 82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8456"/>
              </p:ext>
            </p:extLst>
          </p:nvPr>
        </p:nvGraphicFramePr>
        <p:xfrm>
          <a:off x="5206822" y="5002424"/>
          <a:ext cx="6836474" cy="1854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98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Jonathan Abner Jerônimo de Freitas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jonathanabner2015@gmail.com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Osvaldo Caio Oliveira dos Santos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osvaldocaio@hotmail.com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Ranielli Santos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raniellidos@hotmail.com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Thalita Mendes </a:t>
                      </a:r>
                      <a:r>
                        <a:rPr lang="pt-BR" b="0" i="0" dirty="0" err="1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Maina</a:t>
                      </a:r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pt-BR" b="0" i="0" dirty="0" err="1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Begliomini</a:t>
                      </a:r>
                      <a:r>
                        <a:rPr lang="pt-BR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 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E4E4E4"/>
                          </a:solidFill>
                          <a:effectLst/>
                          <a:latin typeface="Roboto"/>
                        </a:rPr>
                        <a:t>thalitamaina@gmail.com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409074" y="1371600"/>
            <a:ext cx="11297652" cy="49690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4363261" y="997635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0474" y="217384"/>
            <a:ext cx="11815010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CONSIDERAÇÕES FINAIS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885206"/>
            <a:ext cx="268949" cy="22926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0BBCD0-B8E7-9EDF-9182-1D4B0044C8A8}"/>
              </a:ext>
            </a:extLst>
          </p:cNvPr>
          <p:cNvSpPr txBox="1"/>
          <p:nvPr/>
        </p:nvSpPr>
        <p:spPr>
          <a:xfrm>
            <a:off x="409074" y="1371600"/>
            <a:ext cx="11297652" cy="4785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Com base nas informações apresentadas, é possível verificar ações que podem ser implementadas para uma melhoria nos resultados de exportação dos vinhos brasileiros. O foco deve ser direcionado em uma segmentação do público-alvo, selecionando os principais países que se enquadram nos padrões das questões climáticas, de consumo e que possuem resultados de renda per capita favoráveis. 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 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Partindo sob uma análise climática, é possível visualizar que os principais países consumidores de vinhos possuem uma temperatura média abaixo da temperatura média global, evidenciando que o público-alvo deve ser composto por países alocados em regiões com climas mais frios.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 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Em seguida, pode ser promovida uma análise a respeito dos principais consumidores mundiais e efetuar uma correlação referente a renda per capita de cada país, desta forma é possível identificar os principais consumidores que fornecem uma “segurança” a este mercado, pois possuem um alto consumo e economias estáveis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 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Por fim, é necessário efetuar uma análise a respeito do histórico de resultados de exportações que esses países possuem em nosso mercado, para verificar se a relação de exportação está trazendo bons resultados financeiros. Como no exemplo anterior mencionado à respeito da Rússia, ela é o 2º país que mais exporta do Brasil, em contrapartida seus retornos financeiros são inferiores ao 3º e 4º maiores exportadores de vinhos brasileiros, demonstrando a necessidade de ações nas negociações com este país, na qual pode ser promovido um aumento dos preços dos vinhos ou até mesmo uma diminuição de exportação e foco neste país. 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 </a:t>
            </a:r>
            <a:endParaRPr lang="pt-PT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Por meio dessas ações será possível redirecionar os esforços ao público-alvo de países que fornecem bons resultados financeiros e são potenciais consumidores, devido às questões climáticas, de consumo e renda.</a:t>
            </a:r>
            <a:endParaRPr lang="pt-PT" sz="14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45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409074" y="1371600"/>
            <a:ext cx="11297652" cy="49690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4363261" y="997635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0474" y="217384"/>
            <a:ext cx="11815010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DESENVOLVIMENTO SUSTENTÁVEL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885206"/>
            <a:ext cx="268949" cy="22926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C3A071-48F7-9AE9-DFFE-C1BFC141BEF3}"/>
              </a:ext>
            </a:extLst>
          </p:cNvPr>
          <p:cNvSpPr txBox="1"/>
          <p:nvPr/>
        </p:nvSpPr>
        <p:spPr>
          <a:xfrm>
            <a:off x="409074" y="1371600"/>
            <a:ext cx="11297652" cy="4041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A atenção com a sustentabilidade é um dever de todos, a utilização consciente dos recursos e a preservação é um dos temas mais abordados em nossa sociedade. A indústria do vinho é diretamente impactada com os efeitos das mudanças climáticas como variações de temperatura, padrões de chuva irregulares e eventos climáticos extremos. </a:t>
            </a: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O desenvolvimento sustentável desse setor é fundamental, tendo em vista que práticas sustentáveis como agricultura orgânica e biodinâmica, promovem a saúde do solo, estimulam a biodiversidade microbiana e reduzem a dependência de produtos químicos sintéticos. Com isso é possível garantir vinhedos mais saudáveis, uvas de melhor qualidade e vinhos mais autênticos e distintos. </a:t>
            </a: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ea typeface="Arial" panose="020B0604020202020204" pitchFamily="34" charset="0"/>
              </a:rPr>
              <a:t>A produção de vinho requer recursos naturais, como água e energia, ao adotar medidas sustentáveis as vinícolas podem minimizar o consumo desses recursos e reduzir seu impacto ambiental.</a:t>
            </a: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b="0" i="0" dirty="0">
                <a:effectLst/>
              </a:rPr>
              <a:t>Uma característica da plantação de uva na serra gaúcha, se dá pela produção familiar em pequenas propriedades, possibilitando que as famílias permaneçam no campo com qualidade de vida. </a:t>
            </a:r>
          </a:p>
          <a:p>
            <a:pPr>
              <a:lnSpc>
                <a:spcPct val="115000"/>
              </a:lnSpc>
            </a:pPr>
            <a:r>
              <a:rPr lang="pt-BR" sz="1400" dirty="0"/>
              <a:t>Todas as práticas de pelo menos as grandes vinícolas, estimulam a</a:t>
            </a:r>
            <a:r>
              <a:rPr lang="pt-BR" sz="1400" b="0" i="0" dirty="0">
                <a:effectLst/>
              </a:rPr>
              <a:t> produção de produtos de alta qualidade, muitas vezes com a produção comprada antecipadamente, garantindo estabilidade financeira dos pequenos produtores de uva.</a:t>
            </a: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PT" sz="14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200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409074" y="1371599"/>
            <a:ext cx="11297652" cy="49265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0BBCD0-B8E7-9EDF-9182-1D4B0044C8A8}"/>
              </a:ext>
            </a:extLst>
          </p:cNvPr>
          <p:cNvSpPr txBox="1"/>
          <p:nvPr/>
        </p:nvSpPr>
        <p:spPr>
          <a:xfrm>
            <a:off x="409074" y="1371600"/>
            <a:ext cx="11297652" cy="4041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b="1" dirty="0">
                <a:ea typeface="Arial" panose="020B0604020202020204" pitchFamily="34" charset="0"/>
              </a:rPr>
              <a:t>1. Exportação:</a:t>
            </a:r>
          </a:p>
          <a:p>
            <a:pPr>
              <a:lnSpc>
                <a:spcPct val="115000"/>
              </a:lnSpc>
            </a:pPr>
            <a:r>
              <a:rPr lang="pt-BR" sz="1400" dirty="0">
                <a:ea typeface="Arial" panose="020B0604020202020204" pitchFamily="34" charset="0"/>
              </a:rPr>
              <a:t>             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b="1" dirty="0">
                <a:ea typeface="Arial" panose="020B0604020202020204" pitchFamily="34" charset="0"/>
              </a:rPr>
              <a:t>2. Atenção aos mercados potenciais: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1400" dirty="0">
              <a:ea typeface="Arial" panose="020B0604020202020204" pitchFamily="34" charset="0"/>
            </a:endParaRP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4363261" y="997635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0474" y="217384"/>
            <a:ext cx="11815010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RESUMO EXECUTIVO DOS RESULTADOS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885206"/>
            <a:ext cx="268949" cy="229268"/>
          </a:xfrm>
          <a:prstGeom prst="rect">
            <a:avLst/>
          </a:prstGeom>
        </p:spPr>
      </p:pic>
      <p:pic>
        <p:nvPicPr>
          <p:cNvPr id="4" name="Imagem 3" descr="Gráfico de pizza&#10;&#10;Descrição gerada automaticamente com confiança média">
            <a:extLst>
              <a:ext uri="{FF2B5EF4-FFF2-40B4-BE49-F238E27FC236}">
                <a16:creationId xmlns:a16="http://schemas.microsoft.com/office/drawing/2014/main" id="{C10A41A6-EEE1-11A0-CAFD-2199558CB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8" y="1801212"/>
            <a:ext cx="360000" cy="36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9C12A9-E3CB-8F4E-47E1-8F8EF1E7CC1B}"/>
              </a:ext>
            </a:extLst>
          </p:cNvPr>
          <p:cNvSpPr txBox="1"/>
          <p:nvPr/>
        </p:nvSpPr>
        <p:spPr>
          <a:xfrm>
            <a:off x="380644" y="2139675"/>
            <a:ext cx="80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Rússia</a:t>
            </a:r>
            <a:endParaRPr lang="pt-PT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D72055-492C-6215-16CD-B7128B981D6B}"/>
              </a:ext>
            </a:extLst>
          </p:cNvPr>
          <p:cNvSpPr txBox="1"/>
          <p:nvPr/>
        </p:nvSpPr>
        <p:spPr>
          <a:xfrm>
            <a:off x="1081546" y="1639042"/>
            <a:ext cx="1062518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pt-BR" sz="1400" dirty="0">
                <a:ea typeface="Arial" panose="020B0604020202020204" pitchFamily="34" charset="0"/>
              </a:rPr>
              <a:t>● </a:t>
            </a:r>
            <a:r>
              <a:rPr lang="pt-BR" sz="1400" dirty="0"/>
              <a:t>Apesar de já exportarmos um grande volume de litros para a Rússia, recomendamos considerar </a:t>
            </a:r>
            <a:r>
              <a:rPr lang="pt-BR" sz="1400" b="1" dirty="0"/>
              <a:t>uma margem de lucro mais elevada </a:t>
            </a:r>
            <a:r>
              <a:rPr lang="pt-BR" sz="1400" dirty="0"/>
              <a:t>ao ajustar a razão (preço/litro) indicada nos gráficos, elevando-a de 0,65 para, no mínimo, 1.</a:t>
            </a:r>
          </a:p>
          <a:p>
            <a:pPr algn="l">
              <a:spcAft>
                <a:spcPts val="600"/>
              </a:spcAft>
            </a:pPr>
            <a:r>
              <a:rPr lang="pt-BR" sz="1400" dirty="0">
                <a:ea typeface="Arial" panose="020B0604020202020204" pitchFamily="34" charset="0"/>
              </a:rPr>
              <a:t>● </a:t>
            </a:r>
            <a:r>
              <a:rPr lang="pt-BR" sz="1400" dirty="0"/>
              <a:t>Ao adotar essa nova razão, nossas receitas aumentariam significativamente, passando de R$ 25.504.484,00 para R$ 39.238.648,63. Isso representa </a:t>
            </a:r>
            <a:r>
              <a:rPr lang="pt-BR" sz="1400" b="1" dirty="0"/>
              <a:t>um aumento de 54%</a:t>
            </a:r>
            <a:r>
              <a:rPr lang="pt-BR" sz="1400" dirty="0"/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D03D4-9C13-C0A8-F85A-E5C1E1FDBCA2}"/>
              </a:ext>
            </a:extLst>
          </p:cNvPr>
          <p:cNvSpPr txBox="1"/>
          <p:nvPr/>
        </p:nvSpPr>
        <p:spPr>
          <a:xfrm>
            <a:off x="409074" y="3585470"/>
            <a:ext cx="11297652" cy="300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pt-BR" sz="1400" dirty="0"/>
              <a:t>● </a:t>
            </a:r>
            <a:r>
              <a:rPr lang="pt-BR" sz="1400" b="1" dirty="0"/>
              <a:t>Portugal</a:t>
            </a:r>
            <a:r>
              <a:rPr lang="pt-BR" sz="1400" dirty="0"/>
              <a:t>: Atualmente, Portugal ocupa a 11ª posição no ranking dos maiores consumidores de vinho, com uma razão (consumo/importação) de 0,43. Surpreendentemente, apesar deste consumo significativo, o país está apenas na 17ª posição na lista de destinos das exportações brasileiras. É essencial que Portugal </a:t>
            </a:r>
            <a:r>
              <a:rPr lang="pt-BR" sz="1400" b="1" dirty="0"/>
              <a:t>seja elevado ao grupo dos 10 maiores destinos de exportação do Brasil</a:t>
            </a:r>
            <a:r>
              <a:rPr lang="pt-BR" sz="1400" dirty="0"/>
              <a:t>.</a:t>
            </a:r>
          </a:p>
          <a:p>
            <a:pPr algn="l">
              <a:spcAft>
                <a:spcPts val="600"/>
              </a:spcAft>
            </a:pPr>
            <a:r>
              <a:rPr lang="pt-BR" sz="1400" dirty="0"/>
              <a:t>● Entre os principais consumidores, </a:t>
            </a:r>
            <a:r>
              <a:rPr lang="pt-BR" sz="1400" b="1" dirty="0"/>
              <a:t>seis países se destacam com um consumo </a:t>
            </a:r>
            <a:r>
              <a:rPr lang="pt-BR" sz="1400" dirty="0"/>
              <a:t>superior à média dos 15 maiores. Estes países - </a:t>
            </a:r>
            <a:r>
              <a:rPr lang="pt-BR" sz="1400" b="1" dirty="0"/>
              <a:t>Estados Unidos, França, Itália, Alemanha, China e Reino Unido </a:t>
            </a:r>
            <a:r>
              <a:rPr lang="pt-BR" sz="1400" dirty="0"/>
              <a:t>- são estratégicos e demandam uma atenção especial. É crucial desenvolver estratégias específicas para </a:t>
            </a:r>
            <a:r>
              <a:rPr lang="pt-BR" sz="1400" b="1" dirty="0"/>
              <a:t>aumentar nossa participação de mercado nesses locais</a:t>
            </a:r>
            <a:r>
              <a:rPr lang="pt-BR" sz="1400" dirty="0"/>
              <a:t>.</a:t>
            </a:r>
          </a:p>
          <a:p>
            <a:pPr algn="l">
              <a:spcAft>
                <a:spcPts val="600"/>
              </a:spcAft>
            </a:pPr>
            <a:r>
              <a:rPr lang="pt-BR" sz="1400" dirty="0"/>
              <a:t>● </a:t>
            </a:r>
            <a:r>
              <a:rPr lang="pt-BR" sz="1400" b="1" dirty="0"/>
              <a:t>Itália</a:t>
            </a:r>
            <a:r>
              <a:rPr lang="pt-BR" sz="1400" dirty="0"/>
              <a:t>: Notavelmente, a Itália se destaca como um dos maiores consumidores de vinho, no entanto, </a:t>
            </a:r>
            <a:r>
              <a:rPr lang="pt-BR" sz="1400" b="1" dirty="0"/>
              <a:t>não está entre os principais destinos das exportações brasileiras</a:t>
            </a:r>
            <a:r>
              <a:rPr lang="pt-BR" sz="1400" dirty="0"/>
              <a:t>. Esta é uma lacuna que precisa ser preenchida para aproveitar todo o potencial desse mercado.</a:t>
            </a:r>
          </a:p>
          <a:p>
            <a:pPr algn="l">
              <a:spcAft>
                <a:spcPts val="600"/>
              </a:spcAft>
            </a:pPr>
            <a:r>
              <a:rPr lang="pt-BR" sz="1400" dirty="0"/>
              <a:t>● A análise da razão entre importação e consumo revela </a:t>
            </a:r>
            <a:r>
              <a:rPr lang="pt-BR" sz="1400" b="1" dirty="0"/>
              <a:t>mercados altamente promissores para exportação</a:t>
            </a:r>
            <a:r>
              <a:rPr lang="pt-BR" sz="1400" dirty="0"/>
              <a:t>, que ultrapassam a média global. Entre eles, destacam-se </a:t>
            </a:r>
            <a:r>
              <a:rPr lang="pt-BR" sz="1400" b="1" dirty="0"/>
              <a:t>Países Baixos, Reino Unido, Alemanha, Canadá, Rússia e Portugal</a:t>
            </a:r>
            <a:r>
              <a:rPr lang="pt-BR" sz="1400" dirty="0"/>
              <a:t>. Estes mercados oferecem oportunidades excepcionais para expandir nossos negócios e devem ser priorizados em nossas estratégias de exportação.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pt-BR" sz="1400" dirty="0">
              <a:ea typeface="Arial" panose="020B0604020202020204" pitchFamily="34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7111F32-23F6-AB9F-FBD5-251AC630A712}"/>
              </a:ext>
            </a:extLst>
          </p:cNvPr>
          <p:cNvGrpSpPr/>
          <p:nvPr/>
        </p:nvGrpSpPr>
        <p:grpSpPr>
          <a:xfrm>
            <a:off x="3619392" y="2782728"/>
            <a:ext cx="7304137" cy="872494"/>
            <a:chOff x="3248690" y="2514536"/>
            <a:chExt cx="7304137" cy="872494"/>
          </a:xfrm>
        </p:grpSpPr>
        <p:pic>
          <p:nvPicPr>
            <p:cNvPr id="10" name="Imagem 9" descr="Gráfico de pizza&#10;&#10;Descrição gerada automaticamente com confiança média">
              <a:extLst>
                <a:ext uri="{FF2B5EF4-FFF2-40B4-BE49-F238E27FC236}">
                  <a16:creationId xmlns:a16="http://schemas.microsoft.com/office/drawing/2014/main" id="{B6026DF3-F74B-9C1F-737F-FEC2E6B7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831" y="2514536"/>
              <a:ext cx="360000" cy="360000"/>
            </a:xfrm>
            <a:prstGeom prst="rect">
              <a:avLst/>
            </a:prstGeom>
          </p:spPr>
        </p:pic>
        <p:pic>
          <p:nvPicPr>
            <p:cNvPr id="14" name="Imagem 13" descr="Forma&#10;&#10;Descrição gerada automaticamente">
              <a:extLst>
                <a:ext uri="{FF2B5EF4-FFF2-40B4-BE49-F238E27FC236}">
                  <a16:creationId xmlns:a16="http://schemas.microsoft.com/office/drawing/2014/main" id="{5720AA8F-1AB7-C5C7-0964-A80CEC18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233" y="2514536"/>
              <a:ext cx="360000" cy="360000"/>
            </a:xfrm>
            <a:prstGeom prst="rect">
              <a:avLst/>
            </a:prstGeom>
          </p:spPr>
        </p:pic>
        <p:pic>
          <p:nvPicPr>
            <p:cNvPr id="18" name="Imagem 17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C738442F-EEEE-B2D2-3E9F-280F8037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032" y="2514536"/>
              <a:ext cx="360000" cy="360000"/>
            </a:xfrm>
            <a:prstGeom prst="rect">
              <a:avLst/>
            </a:prstGeom>
          </p:spPr>
        </p:pic>
        <p:pic>
          <p:nvPicPr>
            <p:cNvPr id="20" name="Imagem 19" descr="Logotipo, Ícone&#10;&#10;Descrição gerada automaticamente">
              <a:extLst>
                <a:ext uri="{FF2B5EF4-FFF2-40B4-BE49-F238E27FC236}">
                  <a16:creationId xmlns:a16="http://schemas.microsoft.com/office/drawing/2014/main" id="{F8AECCF6-1158-D08F-9CA4-F61903FE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630" y="2514536"/>
              <a:ext cx="360000" cy="360000"/>
            </a:xfrm>
            <a:prstGeom prst="rect">
              <a:avLst/>
            </a:prstGeom>
          </p:spPr>
        </p:pic>
        <p:pic>
          <p:nvPicPr>
            <p:cNvPr id="22" name="Imagem 21" descr="Gráfico de pizza&#10;&#10;Descrição gerada automaticamente com confiança média">
              <a:extLst>
                <a:ext uri="{FF2B5EF4-FFF2-40B4-BE49-F238E27FC236}">
                  <a16:creationId xmlns:a16="http://schemas.microsoft.com/office/drawing/2014/main" id="{A8A42AE4-E7D2-9C41-1AA8-3783160F2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0429" y="2514536"/>
              <a:ext cx="360000" cy="360000"/>
            </a:xfrm>
            <a:prstGeom prst="rect">
              <a:avLst/>
            </a:prstGeom>
          </p:spPr>
        </p:pic>
        <p:pic>
          <p:nvPicPr>
            <p:cNvPr id="25" name="Imagem 24" descr="Ícone&#10;&#10;Descrição gerada automaticamente">
              <a:extLst>
                <a:ext uri="{FF2B5EF4-FFF2-40B4-BE49-F238E27FC236}">
                  <a16:creationId xmlns:a16="http://schemas.microsoft.com/office/drawing/2014/main" id="{F73C231A-160F-5527-1F26-1C805A8A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226" y="2514536"/>
              <a:ext cx="360000" cy="360000"/>
            </a:xfrm>
            <a:prstGeom prst="rect">
              <a:avLst/>
            </a:prstGeom>
          </p:spPr>
        </p:pic>
        <p:pic>
          <p:nvPicPr>
            <p:cNvPr id="27" name="Imagem 26" descr="Logotipo, Ícone, nome da empresa&#10;&#10;Descrição gerada automaticamente">
              <a:extLst>
                <a:ext uri="{FF2B5EF4-FFF2-40B4-BE49-F238E27FC236}">
                  <a16:creationId xmlns:a16="http://schemas.microsoft.com/office/drawing/2014/main" id="{F187CC18-6B0A-6EF8-9944-D1A42B6F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635" y="2514536"/>
              <a:ext cx="360000" cy="360000"/>
            </a:xfrm>
            <a:prstGeom prst="rect">
              <a:avLst/>
            </a:prstGeom>
          </p:spPr>
        </p:pic>
        <p:pic>
          <p:nvPicPr>
            <p:cNvPr id="29" name="Imagem 28" descr="Gráfico, Gráfico de pizza&#10;&#10;Descrição gerada automaticamente">
              <a:extLst>
                <a:ext uri="{FF2B5EF4-FFF2-40B4-BE49-F238E27FC236}">
                  <a16:creationId xmlns:a16="http://schemas.microsoft.com/office/drawing/2014/main" id="{9E180C11-A78B-2316-AE27-8F8209AC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434" y="2514536"/>
              <a:ext cx="360000" cy="360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97CE4DF-C3B5-D8CB-D62C-92B924C78F98}"/>
                </a:ext>
              </a:extLst>
            </p:cNvPr>
            <p:cNvSpPr txBox="1"/>
            <p:nvPr/>
          </p:nvSpPr>
          <p:spPr>
            <a:xfrm>
              <a:off x="9742938" y="2925365"/>
              <a:ext cx="809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Portugal</a:t>
              </a:r>
              <a:endParaRPr lang="pt-PT" sz="12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FF5B220-BD2B-2E15-1844-8C4165E10C30}"/>
                </a:ext>
              </a:extLst>
            </p:cNvPr>
            <p:cNvSpPr txBox="1"/>
            <p:nvPr/>
          </p:nvSpPr>
          <p:spPr>
            <a:xfrm>
              <a:off x="3248690" y="2925365"/>
              <a:ext cx="809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USA</a:t>
              </a:r>
              <a:endParaRPr lang="pt-PT" sz="1200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9A75837-128D-691D-DC09-16A6F606558D}"/>
                </a:ext>
              </a:extLst>
            </p:cNvPr>
            <p:cNvSpPr txBox="1"/>
            <p:nvPr/>
          </p:nvSpPr>
          <p:spPr>
            <a:xfrm>
              <a:off x="4173309" y="2925365"/>
              <a:ext cx="809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França</a:t>
              </a:r>
              <a:endParaRPr lang="pt-PT" sz="12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662846D-6911-1F20-5115-CBAB7BB1939A}"/>
                </a:ext>
              </a:extLst>
            </p:cNvPr>
            <p:cNvSpPr txBox="1"/>
            <p:nvPr/>
          </p:nvSpPr>
          <p:spPr>
            <a:xfrm>
              <a:off x="5025846" y="2925365"/>
              <a:ext cx="955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Alemanha</a:t>
              </a:r>
              <a:endParaRPr lang="pt-PT" sz="12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4D95C5B-F205-15F2-D8C2-A28A59E53AF1}"/>
                </a:ext>
              </a:extLst>
            </p:cNvPr>
            <p:cNvSpPr txBox="1"/>
            <p:nvPr/>
          </p:nvSpPr>
          <p:spPr>
            <a:xfrm>
              <a:off x="5918622" y="2925365"/>
              <a:ext cx="103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Reino Unido</a:t>
              </a:r>
              <a:endParaRPr lang="pt-PT" sz="12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6FA5C9F-D82C-3464-DAE9-D41F615AB036}"/>
                </a:ext>
              </a:extLst>
            </p:cNvPr>
            <p:cNvSpPr txBox="1"/>
            <p:nvPr/>
          </p:nvSpPr>
          <p:spPr>
            <a:xfrm>
              <a:off x="7022831" y="2925365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Rússia</a:t>
              </a:r>
              <a:endParaRPr lang="pt-PT" sz="12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B921411-90CB-7394-F462-5B2F9D44684B}"/>
                </a:ext>
              </a:extLst>
            </p:cNvPr>
            <p:cNvSpPr txBox="1"/>
            <p:nvPr/>
          </p:nvSpPr>
          <p:spPr>
            <a:xfrm>
              <a:off x="7950630" y="2925365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Canadá</a:t>
              </a:r>
              <a:endParaRPr lang="pt-PT" sz="1200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D53B56B-39C6-3D4E-1AD3-DCEE728121CA}"/>
                </a:ext>
              </a:extLst>
            </p:cNvPr>
            <p:cNvSpPr txBox="1"/>
            <p:nvPr/>
          </p:nvSpPr>
          <p:spPr>
            <a:xfrm>
              <a:off x="8710663" y="2925365"/>
              <a:ext cx="10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Países Baixos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935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7350324" y="4629902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722757" y="4778507"/>
            <a:ext cx="2720617" cy="73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Obrigado</a:t>
            </a:r>
            <a:endParaRPr lang="pt-BR" sz="4166" b="1" i="1" dirty="0">
              <a:latin typeface="Century Gothic" panose="020B0502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8948589" y="4517473"/>
            <a:ext cx="268949" cy="22926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9139255" y="6345337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89" y="713034"/>
            <a:ext cx="3600000" cy="36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8" y="306313"/>
            <a:ext cx="4135941" cy="62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64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6500359" y="4340331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474494" y="4859170"/>
            <a:ext cx="7517209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Definição do Problema</a:t>
            </a:r>
            <a:endParaRPr lang="pt-BR" sz="4166" b="1" i="1" dirty="0">
              <a:latin typeface="Century Gothic" panose="020B0502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8098624" y="4227902"/>
            <a:ext cx="268949" cy="229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" y="312199"/>
            <a:ext cx="4167842" cy="62440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98" y="53933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70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6735813" y="1370811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15415" y="766560"/>
            <a:ext cx="2037737" cy="476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99" b="1" dirty="0">
                <a:latin typeface="Century Gothic" panose="020B0502020202020204" pitchFamily="34" charset="0"/>
              </a:rPr>
              <a:t>O Problema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8334078" y="1258381"/>
            <a:ext cx="268949" cy="22926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732041" y="1551382"/>
            <a:ext cx="7263443" cy="479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Imagine agora, que você vai atuar como Expert em Data Analytics em uma empresa que exporta vinhos do Brasil para o mundo todo. Sua área é recém-criada dentro da empresa, e você será responsável pelos relatórios iniciais a serem apresentados em uma reunião de investidores e acionistas, explicando a quantidade de vinhos exportados e os fatores externos que podem vir a surgir e que interferem nas análises: </a:t>
            </a:r>
          </a:p>
          <a:p>
            <a:pPr marL="342900" indent="-342900">
              <a:buAutoNum type="arabicPeriod"/>
            </a:pPr>
            <a:r>
              <a:rPr lang="pt-BR" sz="1389" dirty="0"/>
              <a:t>Dados climáticos. </a:t>
            </a:r>
          </a:p>
          <a:p>
            <a:pPr marL="342900" indent="-342900">
              <a:buAutoNum type="arabicPeriod"/>
            </a:pPr>
            <a:r>
              <a:rPr lang="pt-BR" sz="1389" dirty="0"/>
              <a:t>Dados demográficos. </a:t>
            </a:r>
          </a:p>
          <a:p>
            <a:pPr marL="342900" indent="-342900">
              <a:buAutoNum type="arabicPeriod"/>
            </a:pPr>
            <a:r>
              <a:rPr lang="pt-BR" sz="1389" dirty="0"/>
              <a:t>Dados econômicos. </a:t>
            </a:r>
          </a:p>
          <a:p>
            <a:pPr marL="342900" indent="-342900">
              <a:buAutoNum type="arabicPeriod"/>
            </a:pPr>
            <a:r>
              <a:rPr lang="pt-BR" sz="1389" dirty="0"/>
              <a:t>Dados de avaliações de vinhos.</a:t>
            </a:r>
          </a:p>
          <a:p>
            <a:endParaRPr lang="pt-BR" sz="1389" dirty="0"/>
          </a:p>
          <a:p>
            <a:r>
              <a:rPr lang="pt-BR" sz="1389" dirty="0"/>
              <a:t>O Head de Dados pediu para que você construísse uma tabela contendo as seguintes informações: a. País de origem (Brasil). </a:t>
            </a:r>
          </a:p>
          <a:p>
            <a:r>
              <a:rPr lang="pt-BR" sz="1389" dirty="0"/>
              <a:t>b. País de destino. </a:t>
            </a:r>
          </a:p>
          <a:p>
            <a:r>
              <a:rPr lang="pt-BR" sz="1389" dirty="0"/>
              <a:t>c. Quantidade em litros de vinho exportado (utilize: 1KG =1L). </a:t>
            </a:r>
          </a:p>
          <a:p>
            <a:r>
              <a:rPr lang="pt-BR" sz="1389" dirty="0"/>
              <a:t>d. Valor em US$. </a:t>
            </a:r>
          </a:p>
          <a:p>
            <a:r>
              <a:rPr lang="pt-BR" sz="1389" dirty="0"/>
              <a:t>Os dados que lhe forneceram são de uma vinícola parceira, e podem ser encontrados aqui:</a:t>
            </a:r>
          </a:p>
          <a:p>
            <a:r>
              <a:rPr lang="pt-BR" sz="1389" b="1" i="1" dirty="0">
                <a:latin typeface="Century Gothic" panose="020B0502020202020204" pitchFamily="34" charset="0"/>
                <a:hlinkClick r:id="rId4"/>
              </a:rPr>
              <a:t>http://vitibrasil.cnpuv.embrapa.br/index.php?opcao=opt_01</a:t>
            </a:r>
            <a:r>
              <a:rPr lang="pt-BR" sz="1389" b="1" i="1" dirty="0">
                <a:latin typeface="Century Gothic" panose="020B0502020202020204" pitchFamily="34" charset="0"/>
              </a:rPr>
              <a:t> </a:t>
            </a:r>
          </a:p>
          <a:p>
            <a:endParaRPr lang="pt-BR" sz="1389" b="1" i="1" dirty="0">
              <a:latin typeface="Century Gothic" panose="020B0502020202020204" pitchFamily="34" charset="0"/>
            </a:endParaRPr>
          </a:p>
          <a:p>
            <a:r>
              <a:rPr lang="pt-BR" sz="1389" dirty="0"/>
              <a:t>Seu objetivo é dizer o montante de venda de exportação nos últimos 15 anos, separando a análise por país e trazendo quais as prospecções futuras e possíveis ações para uma melhoria nas exportações. Construa gráficos atraentes e que passem a ideia central para que os acionistas e investidores possam seguir em frente com suas ações.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0561" y="670138"/>
            <a:ext cx="629936" cy="62825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6"/>
          <a:stretch/>
        </p:blipFill>
        <p:spPr>
          <a:xfrm>
            <a:off x="283454" y="900350"/>
            <a:ext cx="4397081" cy="50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040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670058" y="1774837"/>
            <a:ext cx="10851884" cy="28583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4363261" y="1635313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0474" y="217384"/>
            <a:ext cx="11815010" cy="137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DADOS </a:t>
            </a:r>
            <a:r>
              <a:rPr lang="pt-BR" sz="4166" i="1" dirty="0">
                <a:latin typeface="Century Gothic" panose="020B0502020202020204" pitchFamily="34" charset="0"/>
              </a:rPr>
              <a:t>GLOBAIS </a:t>
            </a:r>
          </a:p>
          <a:p>
            <a:pPr algn="ctr"/>
            <a:r>
              <a:rPr lang="pt-BR" sz="4166" i="1" dirty="0">
                <a:latin typeface="Century Gothic" panose="020B0502020202020204" pitchFamily="34" charset="0"/>
              </a:rPr>
              <a:t>DE CONSUMO E IMPORTAÇÃO + CLIMA+ PIB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1522884"/>
            <a:ext cx="268949" cy="22926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70058" y="4804145"/>
            <a:ext cx="3472003" cy="165108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19" name="Retângulo 18"/>
          <p:cNvSpPr/>
          <p:nvPr/>
        </p:nvSpPr>
        <p:spPr>
          <a:xfrm>
            <a:off x="4359997" y="4804145"/>
            <a:ext cx="3472003" cy="165108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20" name="Retângulo 19"/>
          <p:cNvSpPr/>
          <p:nvPr/>
        </p:nvSpPr>
        <p:spPr>
          <a:xfrm>
            <a:off x="8049937" y="4804145"/>
            <a:ext cx="3472003" cy="165108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21" name="Retângulo 20"/>
          <p:cNvSpPr/>
          <p:nvPr/>
        </p:nvSpPr>
        <p:spPr>
          <a:xfrm>
            <a:off x="968327" y="4956535"/>
            <a:ext cx="2875466" cy="137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66" dirty="0">
                <a:solidFill>
                  <a:schemeClr val="bg1"/>
                </a:solidFill>
                <a:latin typeface="Century Gothic" panose="020B0502020202020204" pitchFamily="34" charset="0"/>
              </a:rPr>
              <a:t>Temos os dados de consumo e importação que nos mostra como é a cultura de consumo de vinho no mundo.</a:t>
            </a:r>
            <a:endParaRPr lang="pt-BR" sz="1666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8266" y="4956535"/>
            <a:ext cx="2875466" cy="111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66" dirty="0">
                <a:solidFill>
                  <a:schemeClr val="bg1"/>
                </a:solidFill>
                <a:latin typeface="Century Gothic" panose="020B0502020202020204" pitchFamily="34" charset="0"/>
              </a:rPr>
              <a:t>Entendemos que a temperatura e clima também tem impacto no consumo por país.</a:t>
            </a:r>
            <a:endParaRPr lang="pt-BR" sz="1666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348205" y="4956535"/>
            <a:ext cx="2875466" cy="86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66" dirty="0">
                <a:solidFill>
                  <a:schemeClr val="bg1"/>
                </a:solidFill>
                <a:latin typeface="Century Gothic" panose="020B0502020202020204" pitchFamily="34" charset="0"/>
              </a:rPr>
              <a:t>Importante verificar a capacidade de consumo de cada país.</a:t>
            </a:r>
            <a:endParaRPr lang="pt-BR" sz="1666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8846" y="1795419"/>
            <a:ext cx="10821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12121"/>
                </a:solidFill>
                <a:effectLst/>
              </a:rPr>
              <a:t>1) Base de dados exportação Brasil: </a:t>
            </a:r>
            <a:r>
              <a:rPr lang="pt-BR" sz="1600" b="0" i="0" dirty="0">
                <a:solidFill>
                  <a:srgbClr val="212121"/>
                </a:solidFill>
                <a:effectLst/>
                <a:hlinkClick r:id="rId4"/>
              </a:rPr>
              <a:t>http://vitibrasil.cnpuv.embrapa.br/index.php?opcao=opt_01</a:t>
            </a:r>
            <a:r>
              <a:rPr lang="pt-BR" sz="1600" b="0" i="0" dirty="0">
                <a:solidFill>
                  <a:srgbClr val="212121"/>
                </a:solidFill>
                <a:effectLst/>
              </a:rPr>
              <a:t>  </a:t>
            </a:r>
          </a:p>
          <a:p>
            <a:endParaRPr lang="pt-BR" dirty="0">
              <a:solidFill>
                <a:srgbClr val="212121"/>
              </a:solidFill>
            </a:endParaRPr>
          </a:p>
          <a:p>
            <a:r>
              <a:rPr lang="pt-BR" b="0" i="0" dirty="0">
                <a:solidFill>
                  <a:srgbClr val="212121"/>
                </a:solidFill>
                <a:effectLst/>
              </a:rPr>
              <a:t>2) Dados mundo-International Organisation of Vine and Wine: </a:t>
            </a:r>
            <a:r>
              <a:rPr lang="pt-BR" sz="1600" b="0" i="0" dirty="0">
                <a:solidFill>
                  <a:srgbClr val="212121"/>
                </a:solidFill>
                <a:effectLst/>
                <a:hlinkClick r:id="rId5"/>
              </a:rPr>
              <a:t>https://www.oiv.int/what-we-do/statistics</a:t>
            </a:r>
            <a:endParaRPr lang="pt-BR" sz="1600" b="0" i="0" dirty="0">
              <a:solidFill>
                <a:srgbClr val="212121"/>
              </a:solidFill>
              <a:effectLst/>
            </a:endParaRPr>
          </a:p>
          <a:p>
            <a:endParaRPr lang="pt-BR" b="0" i="0" dirty="0">
              <a:solidFill>
                <a:srgbClr val="212121"/>
              </a:solidFill>
              <a:effectLst/>
            </a:endParaRPr>
          </a:p>
          <a:p>
            <a:r>
              <a:rPr lang="pt-BR" dirty="0">
                <a:solidFill>
                  <a:srgbClr val="212121"/>
                </a:solidFill>
              </a:rPr>
              <a:t>3) Temperatura: </a:t>
            </a:r>
            <a:r>
              <a:rPr lang="pt-BR" sz="1600" b="0" dirty="0">
                <a:solidFill>
                  <a:srgbClr val="A31515"/>
                </a:solidFill>
                <a:effectLst/>
                <a:hlinkClick r:id="rId6"/>
              </a:rPr>
              <a:t>https://pt.frwiki.wiki/wiki/Liste_des_pays_par_temp%C3%A9rature_moyenne</a:t>
            </a:r>
            <a:r>
              <a:rPr lang="pt-BR" sz="1600" b="0" dirty="0">
                <a:solidFill>
                  <a:srgbClr val="A31515"/>
                </a:solidFill>
                <a:effectLst/>
              </a:rPr>
              <a:t> </a:t>
            </a:r>
            <a:endParaRPr lang="pt-BR" sz="1600" dirty="0">
              <a:solidFill>
                <a:srgbClr val="212121"/>
              </a:solidFill>
            </a:endParaRPr>
          </a:p>
          <a:p>
            <a:endParaRPr lang="pt-BR" b="0" i="0" dirty="0">
              <a:solidFill>
                <a:srgbClr val="212121"/>
              </a:solidFill>
              <a:effectLst/>
            </a:endParaRPr>
          </a:p>
          <a:p>
            <a:r>
              <a:rPr lang="pt-BR" dirty="0">
                <a:solidFill>
                  <a:srgbClr val="212121"/>
                </a:solidFill>
              </a:rPr>
              <a:t>4) Clima: </a:t>
            </a:r>
            <a:r>
              <a:rPr lang="pt-BR" sz="1600" b="0" i="0" dirty="0">
                <a:effectLst/>
                <a:hlinkClick r:id="rId7"/>
              </a:rPr>
              <a:t>https://www.wine.com.br/winepedia/curiosidades/mudancas-de-clima-impactam-na-producao-de-vinho/</a:t>
            </a:r>
            <a:endParaRPr lang="pt-BR" sz="1600" dirty="0">
              <a:solidFill>
                <a:srgbClr val="212121"/>
              </a:solidFill>
            </a:endParaRPr>
          </a:p>
          <a:p>
            <a:endParaRPr lang="pt-BR" b="0" i="0" dirty="0">
              <a:solidFill>
                <a:srgbClr val="212121"/>
              </a:solidFill>
              <a:effectLst/>
            </a:endParaRPr>
          </a:p>
          <a:p>
            <a:pPr algn="l"/>
            <a:r>
              <a:rPr lang="it-IT" b="0" i="0" dirty="0">
                <a:solidFill>
                  <a:srgbClr val="212121"/>
                </a:solidFill>
                <a:effectLst/>
              </a:rPr>
              <a:t>5) PIB per capita: </a:t>
            </a:r>
            <a:r>
              <a:rPr lang="it-IT" sz="1600" b="0" i="0" dirty="0">
                <a:solidFill>
                  <a:srgbClr val="212121"/>
                </a:solidFill>
                <a:effectLst/>
                <a:hlinkClick r:id="rId8"/>
              </a:rPr>
              <a:t>https://pt.wikipedia.org/wiki/Lista_de_pa%C3%ADses_por_PIB_nominal_per_capita</a:t>
            </a:r>
            <a:endParaRPr lang="it-IT" sz="1600" b="0" i="0" dirty="0">
              <a:solidFill>
                <a:srgbClr val="212121"/>
              </a:solidFill>
              <a:effectLst/>
            </a:endParaRPr>
          </a:p>
          <a:p>
            <a:endParaRPr lang="pt-BR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</p:spTree>
    <p:extLst>
      <p:ext uri="{BB962C8B-B14F-4D97-AF65-F5344CB8AC3E}">
        <p14:creationId xmlns:p14="http://schemas.microsoft.com/office/powerpoint/2010/main" val="35743660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670058" y="1791547"/>
            <a:ext cx="10851884" cy="440120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E9CF92-4F33-475B-74E4-DE459D4B427B}"/>
              </a:ext>
            </a:extLst>
          </p:cNvPr>
          <p:cNvSpPr txBox="1"/>
          <p:nvPr/>
        </p:nvSpPr>
        <p:spPr>
          <a:xfrm>
            <a:off x="670059" y="1791546"/>
            <a:ext cx="108518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dirty="0">
                <a:effectLst/>
              </a:rPr>
              <a:t>De forma simples, pode-se definir vinho como uma bebida alcoólica elaborada a partir da fermentação do sumo, ou mosto, da uva. </a:t>
            </a:r>
          </a:p>
          <a:p>
            <a:pPr algn="l"/>
            <a:endParaRPr lang="pt-BR" sz="1400" b="0" i="0" dirty="0">
              <a:effectLst/>
            </a:endParaRPr>
          </a:p>
          <a:p>
            <a:pPr algn="l"/>
            <a:r>
              <a:rPr lang="pt-BR" sz="1400" b="0" i="0" dirty="0">
                <a:effectLst/>
              </a:rPr>
              <a:t>Dependendo do país, ou da região, existem legislações específicas que versam sobre esse assunto.</a:t>
            </a:r>
          </a:p>
          <a:p>
            <a:pPr algn="l"/>
            <a:endParaRPr lang="pt-BR" sz="1400" b="0" i="0" dirty="0">
              <a:effectLst/>
            </a:endParaRPr>
          </a:p>
          <a:p>
            <a:pPr algn="l"/>
            <a:r>
              <a:rPr lang="pt-BR" sz="1400" b="0" i="0" dirty="0">
                <a:effectLst/>
              </a:rPr>
              <a:t>No Brasil, por exemplo, a Lei nº 7.678, de 8 de Novembro de 1988, define que: </a:t>
            </a:r>
          </a:p>
          <a:p>
            <a:pPr algn="l"/>
            <a:r>
              <a:rPr lang="pt-BR" sz="1400" b="0" i="1" dirty="0">
                <a:effectLst/>
              </a:rPr>
              <a:t>“É considerado vinho a bebida obtida pela fermentação alcoólica de mosto de uva sã, fresca e madura, sendo proibida a aplicação do termo a produtos obtidos a partir de outras matérias-primas.”</a:t>
            </a:r>
          </a:p>
          <a:p>
            <a:pPr algn="l"/>
            <a:endParaRPr lang="pt-BR" sz="1400" b="0" i="0" dirty="0">
              <a:effectLst/>
            </a:endParaRPr>
          </a:p>
          <a:p>
            <a:pPr algn="l"/>
            <a:r>
              <a:rPr lang="pt-BR" sz="1400" b="0" i="0" dirty="0">
                <a:effectLst/>
              </a:rPr>
              <a:t>Já na União Europeia, que engloba países como França, Itália, Portugal e Espanha, segundo o Regulamento (CE) n° 1493/1999 do Conselho de 17 de Maio de 1999:</a:t>
            </a:r>
          </a:p>
          <a:p>
            <a:pPr algn="l"/>
            <a:r>
              <a:rPr lang="pt-BR" sz="1400" b="0" i="1" dirty="0">
                <a:effectLst/>
              </a:rPr>
              <a:t>“O vinho é legalmente definido como o produto obtido exclusivamente por fermentação parcial ou total de uvas frescas, inteiras ou esmagadas, ou de mostos.”</a:t>
            </a:r>
          </a:p>
          <a:p>
            <a:pPr algn="l"/>
            <a:endParaRPr lang="pt-BR" sz="1400" b="0" i="0" dirty="0">
              <a:effectLst/>
            </a:endParaRPr>
          </a:p>
          <a:p>
            <a:pPr algn="l"/>
            <a:r>
              <a:rPr lang="pt-BR" sz="1400" b="0" i="0" dirty="0">
                <a:effectLst/>
              </a:rPr>
              <a:t>Dessa maneira, bebidas obtidas através da fermentação de outros frutos que não a uva, como a maçã, não podem ser definidos somente como vinho, sendo conhecidos de forma genérica como vinhos de fruta, como é caso da sidra.</a:t>
            </a:r>
          </a:p>
          <a:p>
            <a:pPr algn="l"/>
            <a:r>
              <a:rPr lang="pt-BR" sz="1400" b="0" i="0" dirty="0">
                <a:effectLst/>
              </a:rPr>
              <a:t>O vinho sempre deve conter álcool, resultante do processo de fermentação das uvas.</a:t>
            </a:r>
          </a:p>
          <a:p>
            <a:pPr algn="l"/>
            <a:r>
              <a:rPr lang="pt-BR" sz="1400" b="0" i="0" dirty="0">
                <a:effectLst/>
              </a:rPr>
              <a:t>A legislação brasileira diz que o vinho deve conter um teor alcoólico mínimo de 7%.</a:t>
            </a:r>
          </a:p>
          <a:p>
            <a:pPr algn="l"/>
            <a:r>
              <a:rPr lang="pt-BR" sz="1400" b="0" i="0" dirty="0">
                <a:effectLst/>
              </a:rPr>
              <a:t>Bebidas produzidas a partir de uvas que não contém álcool devem estampar no rótulo “Fermentado de uvas viníferas </a:t>
            </a:r>
            <a:r>
              <a:rPr lang="pt-BR" sz="1400" b="0" i="0" dirty="0" err="1">
                <a:effectLst/>
              </a:rPr>
              <a:t>desalcoolizado</a:t>
            </a:r>
            <a:r>
              <a:rPr lang="pt-BR" sz="1400" b="0" i="0" dirty="0">
                <a:effectLst/>
              </a:rPr>
              <a:t>”.</a:t>
            </a:r>
          </a:p>
          <a:p>
            <a:pPr algn="l"/>
            <a:endParaRPr lang="pt-BR" sz="1400" dirty="0"/>
          </a:p>
          <a:p>
            <a:pPr algn="l"/>
            <a:r>
              <a:rPr lang="pt-BR" sz="1400" b="0" i="0" dirty="0">
                <a:solidFill>
                  <a:srgbClr val="212121"/>
                </a:solidFill>
                <a:effectLst/>
              </a:rPr>
              <a:t>Disponível em: &lt;</a:t>
            </a:r>
            <a:r>
              <a:rPr lang="pt-BR" sz="1400" b="0" i="0" dirty="0">
                <a:effectLst/>
                <a:hlinkClick r:id="rId3"/>
              </a:rPr>
              <a:t> https://www.divinho.com.br/blog/o-que-e-vinho/</a:t>
            </a:r>
            <a:r>
              <a:rPr lang="pt-BR" sz="1400" b="0" i="0" dirty="0">
                <a:effectLst/>
              </a:rPr>
              <a:t> </a:t>
            </a:r>
            <a:r>
              <a:rPr lang="pt-BR" sz="1400" b="0" i="0" dirty="0">
                <a:solidFill>
                  <a:srgbClr val="212121"/>
                </a:solidFill>
                <a:effectLst/>
              </a:rPr>
              <a:t>&gt;. Acesso em: 24 de out. de 2023.</a:t>
            </a:r>
            <a:endParaRPr lang="pt-BR" sz="1400" b="0" i="0" dirty="0">
              <a:effectLst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4363261" y="1202172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0474" y="217384"/>
            <a:ext cx="11815010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O que é Vinho?</a:t>
            </a:r>
            <a:endParaRPr lang="pt-BR" sz="4166" i="1" dirty="0">
              <a:latin typeface="Century Gothic" panose="020B0502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1089743"/>
            <a:ext cx="268949" cy="22926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</p:spTree>
    <p:extLst>
      <p:ext uri="{BB962C8B-B14F-4D97-AF65-F5344CB8AC3E}">
        <p14:creationId xmlns:p14="http://schemas.microsoft.com/office/powerpoint/2010/main" val="4110547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82893" y="1501012"/>
            <a:ext cx="268949" cy="22926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86515" y="1501012"/>
            <a:ext cx="4386673" cy="116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9" dirty="0"/>
              <a:t>Ao </a:t>
            </a:r>
            <a:r>
              <a:rPr lang="pt-BR" sz="1389" dirty="0"/>
              <a:t>acessar</a:t>
            </a:r>
            <a:r>
              <a:rPr lang="en-US" sz="1389" dirty="0"/>
              <a:t> o site da Embrapa, </a:t>
            </a:r>
            <a:r>
              <a:rPr lang="pt-BR" sz="1389" dirty="0"/>
              <a:t>temos</a:t>
            </a:r>
            <a:r>
              <a:rPr lang="en-US" sz="1389" dirty="0"/>
              <a:t> </a:t>
            </a:r>
            <a:r>
              <a:rPr lang="pt-BR" sz="1389" dirty="0"/>
              <a:t>informações referentes à quantidade de uvas processadas, produção e comercialização de vinhos provenientes do Estado do Rio Grande do Sul, que representa mais de 90% da produção nacional</a:t>
            </a:r>
            <a:r>
              <a:rPr lang="en-US" sz="1389" dirty="0"/>
              <a:t>.</a:t>
            </a:r>
            <a:endParaRPr lang="pt-BR" sz="1389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954252" y="1178165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83517" y="444478"/>
            <a:ext cx="51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entury Gothic" panose="020B0502020202020204" pitchFamily="34" charset="0"/>
              </a:rPr>
              <a:t>Exportação </a:t>
            </a:r>
            <a:r>
              <a:rPr lang="pt-BR" sz="3600" b="1" dirty="0">
                <a:latin typeface="Century Gothic" panose="020B0502020202020204" pitchFamily="34" charset="0"/>
              </a:rPr>
              <a:t>Brasil </a:t>
            </a:r>
            <a:r>
              <a:rPr lang="pt-BR" sz="3600" dirty="0">
                <a:latin typeface="Century Gothic" panose="020B0502020202020204" pitchFamily="34" charset="0"/>
              </a:rPr>
              <a:t>(RS)</a:t>
            </a:r>
            <a:endParaRPr lang="pt-BR" sz="3600" i="1" dirty="0">
              <a:latin typeface="Century Gothic" panose="020B0502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2552517" y="1065736"/>
            <a:ext cx="268949" cy="229268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86515" y="2745586"/>
            <a:ext cx="4386673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Nosso primeiro gráfico, mostra o nosso top 15 maiores importadores da região sul do Brasil entre os anos 2008 a 2022.</a:t>
            </a:r>
            <a:endParaRPr lang="pt-BR" sz="1389" b="1" i="1" dirty="0"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85720" y="3562607"/>
            <a:ext cx="4386673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O gráfico de relação preço por litro é importante para analisar quanto os países importadores estão pagando nos vinhos brasileiros.</a:t>
            </a:r>
            <a:endParaRPr lang="pt-BR" sz="1389" b="1" i="1" dirty="0"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59748" y="5410428"/>
            <a:ext cx="4386673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Relacionaremos</a:t>
            </a:r>
            <a:r>
              <a:rPr lang="en-US" sz="1389" dirty="0"/>
              <a:t> </a:t>
            </a:r>
            <a:r>
              <a:rPr lang="pt-BR" sz="1389" dirty="0"/>
              <a:t>nos</a:t>
            </a:r>
            <a:r>
              <a:rPr lang="en-US" sz="1389" dirty="0"/>
              <a:t> </a:t>
            </a:r>
            <a:r>
              <a:rPr lang="pt-BR" sz="1389" dirty="0"/>
              <a:t>próximos</a:t>
            </a:r>
            <a:r>
              <a:rPr lang="en-US" sz="1389" dirty="0"/>
              <a:t> </a:t>
            </a:r>
            <a:r>
              <a:rPr lang="pt-BR" sz="1389" dirty="0"/>
              <a:t>gráficos o PIB dos países para mostrar como podemos melhorar</a:t>
            </a:r>
            <a:r>
              <a:rPr lang="en-US" sz="1389" dirty="0"/>
              <a:t> o </a:t>
            </a:r>
            <a:r>
              <a:rPr lang="pt-BR" sz="1389" dirty="0"/>
              <a:t>faturamento</a:t>
            </a:r>
            <a:r>
              <a:rPr lang="en-US" sz="1389" dirty="0"/>
              <a:t> </a:t>
            </a:r>
            <a:r>
              <a:rPr lang="en-US" sz="1389" dirty="0" err="1"/>
              <a:t>nos</a:t>
            </a:r>
            <a:r>
              <a:rPr lang="en-US" sz="1389" dirty="0"/>
              <a:t> </a:t>
            </a:r>
            <a:r>
              <a:rPr lang="pt-BR" sz="1389" dirty="0"/>
              <a:t>países</a:t>
            </a:r>
            <a:r>
              <a:rPr lang="en-US" sz="1389" dirty="0"/>
              <a:t> </a:t>
            </a:r>
            <a:r>
              <a:rPr lang="pt-BR" sz="1389" dirty="0"/>
              <a:t>mais</a:t>
            </a:r>
            <a:r>
              <a:rPr lang="en-US" sz="1389" dirty="0"/>
              <a:t> </a:t>
            </a:r>
            <a:r>
              <a:rPr lang="pt-BR" sz="1389" dirty="0"/>
              <a:t>ricos</a:t>
            </a:r>
            <a:r>
              <a:rPr lang="en-US" sz="1389" dirty="0"/>
              <a:t>.</a:t>
            </a:r>
            <a:endParaRPr lang="pt-BR" sz="1389" b="1" i="1" dirty="0">
              <a:latin typeface="Century Gothic" panose="020B05020202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82893" y="2745586"/>
            <a:ext cx="268949" cy="22926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82893" y="3562607"/>
            <a:ext cx="268949" cy="22926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82893" y="4379628"/>
            <a:ext cx="268949" cy="229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"/>
          <a:stretch/>
        </p:blipFill>
        <p:spPr>
          <a:xfrm>
            <a:off x="5372393" y="112517"/>
            <a:ext cx="6695439" cy="32651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1DE77E-167E-C198-9150-39D1B9368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82098" y="5410428"/>
            <a:ext cx="268949" cy="2292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2F0DD0-793C-3C5F-2808-808839406ECE}"/>
              </a:ext>
            </a:extLst>
          </p:cNvPr>
          <p:cNvSpPr txBox="1"/>
          <p:nvPr/>
        </p:nvSpPr>
        <p:spPr>
          <a:xfrm>
            <a:off x="959748" y="4379628"/>
            <a:ext cx="4386673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No gráfico de relação, notamos que a razão da Rússia é menor que 1, o que proporciona trabalhar para o aumento do preço do litro para este país, melhorando a nossa qualidade de venda e aumento de faturamento.</a:t>
            </a:r>
            <a:endParaRPr lang="pt-BR" sz="1389" b="1" i="1" dirty="0">
              <a:latin typeface="Century Gothic" panose="020B0502020202020204" pitchFamily="34" charset="0"/>
            </a:endParaRPr>
          </a:p>
        </p:txBody>
      </p:sp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2D3EB375-7242-ED47-72F7-55FAD1F95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93" y="3461613"/>
            <a:ext cx="6695439" cy="3283871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</p:spTree>
    <p:extLst>
      <p:ext uri="{BB962C8B-B14F-4D97-AF65-F5344CB8AC3E}">
        <p14:creationId xmlns:p14="http://schemas.microsoft.com/office/powerpoint/2010/main" val="1542738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6596540" y="2162296"/>
            <a:ext cx="5511376" cy="519886"/>
            <a:chOff x="6596540" y="2162296"/>
            <a:chExt cx="5511376" cy="519886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92" t="65195" r="24602" b="31462"/>
            <a:stretch/>
          </p:blipFill>
          <p:spPr>
            <a:xfrm>
              <a:off x="6596540" y="2162296"/>
              <a:ext cx="268949" cy="229268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7000161" y="2162296"/>
              <a:ext cx="5107755" cy="5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89" dirty="0"/>
                <a:t>Mostramos os 15 países maiores consumidores de vinho do mundo, o gráfico está em ordem decrescente.</a:t>
              </a:r>
              <a:endParaRPr lang="pt-BR" sz="1389" b="1" i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7413210" y="1631241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282911" y="231586"/>
            <a:ext cx="5712688" cy="137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Maiores </a:t>
            </a:r>
          </a:p>
          <a:p>
            <a:pPr algn="ctr"/>
            <a:r>
              <a:rPr lang="pt-BR" sz="4166" dirty="0">
                <a:latin typeface="Century Gothic" panose="020B0502020202020204" pitchFamily="34" charset="0"/>
              </a:rPr>
              <a:t>do Mundo</a:t>
            </a:r>
            <a:endParaRPr lang="pt-BR" sz="4166" b="1" i="1" dirty="0">
              <a:latin typeface="Century Gothic" panose="020B0502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9011474" y="1518812"/>
            <a:ext cx="268949" cy="22926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6596540" y="2847439"/>
            <a:ext cx="5511376" cy="519886"/>
            <a:chOff x="6596540" y="2856388"/>
            <a:chExt cx="5511376" cy="519886"/>
          </a:xfrm>
        </p:grpSpPr>
        <p:sp>
          <p:nvSpPr>
            <p:cNvPr id="24" name="CaixaDeTexto 23"/>
            <p:cNvSpPr txBox="1"/>
            <p:nvPr/>
          </p:nvSpPr>
          <p:spPr>
            <a:xfrm>
              <a:off x="7000162" y="2856388"/>
              <a:ext cx="5107754" cy="5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89" dirty="0"/>
                <a:t>Note que no gráfico mostramos também os dados de importação, os valores da média de consumo e importação.</a:t>
              </a:r>
              <a:endParaRPr lang="pt-BR" sz="1389" b="1" i="1" dirty="0">
                <a:latin typeface="Century Gothic" panose="020B0502020202020204" pitchFamily="34" charset="0"/>
              </a:endParaRP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92" t="65195" r="24602" b="31462"/>
            <a:stretch/>
          </p:blipFill>
          <p:spPr>
            <a:xfrm>
              <a:off x="6596540" y="2856388"/>
              <a:ext cx="268949" cy="229268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6596540" y="3532582"/>
            <a:ext cx="5511376" cy="947439"/>
            <a:chOff x="6596540" y="3764256"/>
            <a:chExt cx="5511376" cy="947439"/>
          </a:xfrm>
        </p:grpSpPr>
        <p:sp>
          <p:nvSpPr>
            <p:cNvPr id="25" name="CaixaDeTexto 24"/>
            <p:cNvSpPr txBox="1"/>
            <p:nvPr/>
          </p:nvSpPr>
          <p:spPr>
            <a:xfrm>
              <a:off x="7000162" y="3764256"/>
              <a:ext cx="5107754" cy="94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89" dirty="0"/>
                <a:t>Entre os 15 principais consumidores do mundo, temos 9 países que estão no top 15 entre os maiores importadores do Brasil: EUA, França, Alemanha, China, Reino Unido, Espanha, Rússia, Canadá e Países Baixos.</a:t>
              </a:r>
              <a:endParaRPr lang="pt-BR" sz="1389" b="1" i="1" dirty="0">
                <a:latin typeface="Century Gothic" panose="020B0502020202020204" pitchFamily="34" charset="0"/>
              </a:endParaRPr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92" t="65195" r="24602" b="31462"/>
            <a:stretch/>
          </p:blipFill>
          <p:spPr>
            <a:xfrm>
              <a:off x="6596540" y="3764256"/>
              <a:ext cx="268949" cy="229268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596540" y="4645278"/>
            <a:ext cx="5511376" cy="733662"/>
            <a:chOff x="6596540" y="4672123"/>
            <a:chExt cx="5511376" cy="733662"/>
          </a:xfrm>
        </p:grpSpPr>
        <p:sp>
          <p:nvSpPr>
            <p:cNvPr id="26" name="CaixaDeTexto 25"/>
            <p:cNvSpPr txBox="1"/>
            <p:nvPr/>
          </p:nvSpPr>
          <p:spPr>
            <a:xfrm>
              <a:off x="7000162" y="4672123"/>
              <a:ext cx="5107754" cy="73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89" dirty="0"/>
                <a:t>Qual a importância de vermos o gráfico de razão entre importação e consumo? Temos que dar foco extra aos países que tem dados maior que a razão 0,4 pois são países com baixa produção e alto consumo.</a:t>
              </a:r>
              <a:endParaRPr lang="pt-BR" sz="1389" b="1" i="1" dirty="0">
                <a:latin typeface="Century Gothic" panose="020B0502020202020204" pitchFamily="34" charset="0"/>
              </a:endParaRPr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92" t="65195" r="24602" b="31462"/>
            <a:stretch/>
          </p:blipFill>
          <p:spPr>
            <a:xfrm>
              <a:off x="6596540" y="4672123"/>
              <a:ext cx="268949" cy="229268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9139255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004B26F3-3BFB-0A2D-A0EE-29B94B0FA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" y="3635987"/>
            <a:ext cx="6366602" cy="3115022"/>
          </a:xfrm>
          <a:prstGeom prst="rect">
            <a:avLst/>
          </a:prstGeom>
        </p:spPr>
      </p:pic>
      <p:pic>
        <p:nvPicPr>
          <p:cNvPr id="10" name="Imagem 9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77D51C0-AEF5-9EE8-ACB0-5EC52E96B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" y="99107"/>
            <a:ext cx="6366601" cy="3469305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6596540" y="5544196"/>
            <a:ext cx="5511376" cy="1161215"/>
            <a:chOff x="6596540" y="3764256"/>
            <a:chExt cx="5511376" cy="1161215"/>
          </a:xfrm>
        </p:grpSpPr>
        <p:sp>
          <p:nvSpPr>
            <p:cNvPr id="31" name="CaixaDeTexto 30"/>
            <p:cNvSpPr txBox="1"/>
            <p:nvPr/>
          </p:nvSpPr>
          <p:spPr>
            <a:xfrm>
              <a:off x="7000162" y="3764256"/>
              <a:ext cx="5107754" cy="116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89" dirty="0"/>
                <a:t>Entre os países com a razão maior que a média e que não fornece  para o Brasil, temos apenas Portugal, um mercado potencial devido ao alto consumo. Podendo dar mais atenção aos países: Alemanha, Reino Unido, Rússia (aumentar margem), Portugal, Canadá e Países Baixos.</a:t>
              </a:r>
              <a:endParaRPr lang="pt-BR" sz="1389" b="1" i="1" dirty="0">
                <a:latin typeface="Century Gothic" panose="020B0502020202020204" pitchFamily="34" charset="0"/>
              </a:endParaRPr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92" t="65195" r="24602" b="31462"/>
            <a:stretch/>
          </p:blipFill>
          <p:spPr>
            <a:xfrm>
              <a:off x="6596540" y="3764256"/>
              <a:ext cx="268949" cy="22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998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329672" y="2162296"/>
            <a:ext cx="268949" cy="22926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33294" y="2162296"/>
            <a:ext cx="4386673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Utilizando como referência os países maiores consumidores, foi realizado análise de temperatura destes países.  </a:t>
            </a:r>
            <a:endParaRPr lang="pt-BR" sz="1389" b="1" i="1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930246" y="1680623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963" y="444478"/>
            <a:ext cx="519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entury Gothic" panose="020B0502020202020204" pitchFamily="34" charset="0"/>
              </a:rPr>
              <a:t>Temperatura maiores consumidores</a:t>
            </a:r>
            <a:endParaRPr lang="pt-BR" sz="3600" b="1" i="1" dirty="0">
              <a:latin typeface="Century Gothic" panose="020B0502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2528511" y="1568194"/>
            <a:ext cx="268949" cy="229268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733294" y="3070164"/>
            <a:ext cx="4386673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Pode-se notar que a maioria dos países tem temperatura média anual menor que a temperatura média global.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33294" y="3764256"/>
            <a:ext cx="4386673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9" dirty="0"/>
              <a:t>Levando – nos a entender que países com temperatura mais baixas, tem um maior consumo e preferências de vinho tinto.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33294" y="4672123"/>
            <a:ext cx="438667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90" dirty="0"/>
              <a:t>Em países onde a temperatura ambiente é consistentemente alta, os consumidores podem preferir vinhos brancos ou </a:t>
            </a:r>
            <a:r>
              <a:rPr lang="pt-BR" sz="1390" dirty="0" err="1"/>
              <a:t>rosés</a:t>
            </a:r>
            <a:r>
              <a:rPr lang="pt-BR" sz="1390" dirty="0"/>
              <a:t> mais leves e refrigerados. 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329672" y="3070164"/>
            <a:ext cx="268949" cy="22926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329672" y="3764256"/>
            <a:ext cx="268949" cy="22926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329672" y="4672123"/>
            <a:ext cx="268949" cy="229268"/>
          </a:xfrm>
          <a:prstGeom prst="rect">
            <a:avLst/>
          </a:prstGeom>
        </p:spPr>
      </p:pic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B83CF8DB-183E-FE93-1448-918A2B82D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63" y="711709"/>
            <a:ext cx="6948000" cy="543458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0167" y="6497504"/>
            <a:ext cx="286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400" b="1" i="0" cap="all" dirty="0">
                <a:effectLst/>
                <a:latin typeface="Gotham HTF Book"/>
              </a:rPr>
              <a:t>Turma: 2tdat  - GRUPO 82</a:t>
            </a:r>
          </a:p>
        </p:txBody>
      </p:sp>
    </p:spTree>
    <p:extLst>
      <p:ext uri="{BB962C8B-B14F-4D97-AF65-F5344CB8AC3E}">
        <p14:creationId xmlns:p14="http://schemas.microsoft.com/office/powerpoint/2010/main" val="6522074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132345" y="872905"/>
            <a:ext cx="268949" cy="22926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01294" y="872905"/>
            <a:ext cx="1179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Avaliar o Mercado Potencial:</a:t>
            </a:r>
            <a:r>
              <a:rPr lang="pt-BR" sz="1400" dirty="0"/>
              <a:t> População e PIB são indicadores-chave para entender o poder de compra de um país. Países com grandes populações e alto PIB per capita geralmente têm um mercado consumidor maior e mais estável.</a:t>
            </a:r>
            <a:endParaRPr lang="pt-BR" sz="1100" b="1" i="1" dirty="0"/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4363261" y="799056"/>
            <a:ext cx="34654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0" y="-5706"/>
            <a:ext cx="12192000" cy="7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66" dirty="0">
                <a:latin typeface="Century Gothic" panose="020B0502020202020204" pitchFamily="34" charset="0"/>
              </a:rPr>
              <a:t>População e PIB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5961526" y="686627"/>
            <a:ext cx="268949" cy="2292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38FB9E-50F1-79B3-DD61-DFC6D269B665}"/>
              </a:ext>
            </a:extLst>
          </p:cNvPr>
          <p:cNvSpPr txBox="1"/>
          <p:nvPr/>
        </p:nvSpPr>
        <p:spPr>
          <a:xfrm>
            <a:off x="401294" y="1420046"/>
            <a:ext cx="1179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Prever Tendências de Consumo:</a:t>
            </a:r>
            <a:r>
              <a:rPr lang="pt-BR" sz="1400" dirty="0"/>
              <a:t> Ao analisar países com grandes populações e PIBs em crescimento, é possível prever tendências de consumo. Um aumento no PIB per capita muitas vezes está relacionado a uma melhoria no padrão de vida, o que pode levar a um aumento no consumo de produtos como vinho.</a:t>
            </a:r>
            <a:endParaRPr lang="pt-PT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F62BEE-7E24-4869-FC60-4E800E63A50B}"/>
              </a:ext>
            </a:extLst>
          </p:cNvPr>
          <p:cNvSpPr txBox="1"/>
          <p:nvPr/>
        </p:nvSpPr>
        <p:spPr>
          <a:xfrm>
            <a:off x="401294" y="1967187"/>
            <a:ext cx="1179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Segmentação de Mercado:</a:t>
            </a:r>
            <a:r>
              <a:rPr lang="pt-BR" sz="1400" dirty="0"/>
              <a:t> População e PIB também ajudam a segmentar o mercado. Por exemplo, em países com grandes populações, pode haver uma demanda significativa por vinhos em diferentes faixas de preço.</a:t>
            </a:r>
            <a:endParaRPr lang="pt-BR" sz="1000" b="1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26FD77-98B4-2184-EDE7-F961F7D15A85}"/>
              </a:ext>
            </a:extLst>
          </p:cNvPr>
          <p:cNvSpPr txBox="1"/>
          <p:nvPr/>
        </p:nvSpPr>
        <p:spPr>
          <a:xfrm>
            <a:off x="401294" y="2514327"/>
            <a:ext cx="1179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Identificar Oportunidades de Crescimento:</a:t>
            </a:r>
            <a:r>
              <a:rPr lang="pt-BR" sz="1400" dirty="0"/>
              <a:t> Ao analisar países com populações grandes e PIB em ascensão, as vinícolas podem identificar oportunidades de crescimento.</a:t>
            </a:r>
            <a:endParaRPr lang="pt-PT" sz="14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1CC5C65-2D89-5635-4C29-3C7BFBD5A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132345" y="1420046"/>
            <a:ext cx="268949" cy="2292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479F32-1F05-A38B-B1E9-5744101442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132345" y="1967187"/>
            <a:ext cx="268949" cy="2292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766D895-FA6D-7C82-309C-8DE6F2B59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195" r="24602" b="31462"/>
          <a:stretch/>
        </p:blipFill>
        <p:spPr>
          <a:xfrm>
            <a:off x="132345" y="2514327"/>
            <a:ext cx="268949" cy="229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33" y="3030412"/>
            <a:ext cx="5814663" cy="37030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5" y="3030411"/>
            <a:ext cx="5886823" cy="37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95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2317</Words>
  <Application>Microsoft Office PowerPoint</Application>
  <PresentationFormat>Widescreen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Gotham HTF Book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Caio Oliveira Dos Santos</dc:creator>
  <cp:lastModifiedBy>Osvaldo Caio Oliveira dos Santos</cp:lastModifiedBy>
  <cp:revision>53</cp:revision>
  <dcterms:created xsi:type="dcterms:W3CDTF">2023-10-04T15:59:49Z</dcterms:created>
  <dcterms:modified xsi:type="dcterms:W3CDTF">2023-10-28T17:50:12Z</dcterms:modified>
</cp:coreProperties>
</file>