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8" r:id="rId5"/>
    <p:sldId id="280" r:id="rId6"/>
    <p:sldId id="279" r:id="rId7"/>
    <p:sldId id="258" r:id="rId8"/>
    <p:sldId id="265" r:id="rId9"/>
    <p:sldId id="259" r:id="rId10"/>
    <p:sldId id="266" r:id="rId11"/>
    <p:sldId id="267" r:id="rId12"/>
    <p:sldId id="272" r:id="rId13"/>
    <p:sldId id="268" r:id="rId14"/>
    <p:sldId id="273" r:id="rId15"/>
    <p:sldId id="274" r:id="rId16"/>
    <p:sldId id="263" r:id="rId17"/>
    <p:sldId id="26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1681-EBF9-0D66-950D-347D38BFE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7129D-8C01-A1A2-A7F8-FCA8722F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DA40-BCE8-C048-B10F-78059D1F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71C0-0E0A-6C53-79E8-709C147C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5929-B0D1-08FD-B849-648B41E5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C736-DAF1-E990-A905-34DDE1CE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8CA56-83BD-F195-C7E2-02A378130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6FAB-77BB-248E-D058-E753768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CC11-4D3E-E3CD-CA6A-DCDB89E3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3260-9DA4-C6F2-AA2F-AFD5507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27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1BFBF-1A3A-9E92-7A9D-58EA49D7B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6F8E5-86A8-62A7-F11E-AAFB274D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7134-C9BF-CE51-81D1-ED8F8980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8CE3-5354-13C4-CEE5-0437AD4E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7EC8-CF0A-3CB6-2413-7291ECB5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8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9785-49CE-0A19-BEDC-31C400B0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0019-6A29-17B4-67A8-7BC92FC5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AC8E-8B2A-B5B7-7E6F-39FA8E4E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B962-2793-8F17-E8F9-EA323B70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6501-AEC9-87DC-81F5-D7C1521A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640E-39B3-D059-F3B0-616A7B7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A4AE-7E18-0C61-30F3-84632593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9BCA-D045-569D-01C1-771A546F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BF66-47BA-913A-6FDC-048A030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D650-B95A-DD20-C474-23C5AD9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4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84F8-F15A-A4C1-4BF1-90437C9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9C3C-47F5-C740-A3C9-B2B395321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D342D-E1D2-790E-4C7A-2BF3CA3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EA9C3-7C58-7860-0A1B-52F77014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FA3C-4584-CB42-0608-3FDF21A4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C8F7-AD49-1D65-CCCE-A8BFC023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8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A21-4D71-B3D4-DAD3-0BDA3C4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4884C-8A3D-9730-ED74-1046F558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DBDA-B324-BC05-4A58-42298747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EC060-EE6C-76EA-B22E-5411939CA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BC064-1172-CBC1-E71C-CAFC943B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D853-E522-B5A5-994C-741F252A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C1B6B-1281-D1C6-C939-BE8D69E6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34DA5-BE42-4C21-3987-FE1A78BE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FDC-9783-D5D6-7E64-DA95A22C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93A04-90B6-D8E0-95DD-9AE5B4F8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5E4D7-60B6-7BF7-DB1D-3A3FDA2F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EE96-F6EE-1FEF-D9C6-CEE93309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85FB-5CE5-753E-76D8-6D92F89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30C96-38C6-E981-40B6-BEB3FFB6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17E9-9DD1-1A19-6DF1-F6808CC4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29D8-6AB7-123A-92A0-615F512B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3A1-5A07-B365-1BB9-9091063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631F3-38CE-DAAE-C53A-1F64276A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01C7-F807-C721-7B85-D1773058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0814-D8A0-1484-D34C-B09F1872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7C1A-7599-847F-6B67-614CF129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5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02A4-B9DB-0BCD-54CF-F667076F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BA8B1-1414-486C-808B-B4EB10B6A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7EFD-A600-1BD1-CE72-AB5131B9C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D242-E593-4D84-3DF3-F9EA125D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86F4-C8C3-8E80-280B-33B0C52E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E94E-8169-19A3-E70B-EEA6B5B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85B29-8990-30ED-CC08-52DC8335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3DFE-0085-6AD0-6701-BC71AA8D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9F7C-E258-4249-E97A-66A580454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70A5-630C-443D-8ECB-4A97ED578F2A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D5AF-EF1A-9EDB-115C-B25FB2F60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225F-F8EF-0A7F-9216-3D5218A96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5928-C140-4FB9-8A18-8CD0E32CD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5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2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12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12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2EF3-D472-7F37-11E4-63483FDEF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E4B5-6277-DEF3-8655-0CE83025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97CE1-B1D8-F190-9FAC-CEA5666A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0" y="0"/>
            <a:ext cx="10358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40" y="1690688"/>
            <a:ext cx="7003211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Single Page App Monitoring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One Time Call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Specific Profile</a:t>
            </a:r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10696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Lansa</a:t>
            </a:r>
            <a:r>
              <a:rPr lang="en-GB" dirty="0"/>
              <a:t> Connect executions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Lansa</a:t>
            </a:r>
            <a:r>
              <a:rPr lang="en-GB" sz="2000" dirty="0"/>
              <a:t> Connect</a:t>
            </a:r>
          </a:p>
          <a:p>
            <a:r>
              <a:rPr lang="en-GB" sz="2000" dirty="0"/>
              <a:t>java –jar target/lanca-connect-check.jar</a:t>
            </a:r>
          </a:p>
          <a:p>
            <a:endParaRPr lang="en-GB" sz="2000" dirty="0"/>
          </a:p>
          <a:p>
            <a:pPr marL="457200" lvl="1" indent="0">
              <a:buNone/>
            </a:pPr>
            <a:endParaRPr lang="en-GB" sz="2000" b="1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184558-7ABC-F794-9B8E-A0E4F63AA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95412"/>
              </p:ext>
            </p:extLst>
          </p:nvPr>
        </p:nvGraphicFramePr>
        <p:xfrm>
          <a:off x="2170545" y="3334544"/>
          <a:ext cx="6567055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2791">
                  <a:extLst>
                    <a:ext uri="{9D8B030D-6E8A-4147-A177-3AD203B41FA5}">
                      <a16:colId xmlns:a16="http://schemas.microsoft.com/office/drawing/2014/main" val="1195554032"/>
                    </a:ext>
                  </a:extLst>
                </a:gridCol>
                <a:gridCol w="3554264">
                  <a:extLst>
                    <a:ext uri="{9D8B030D-6E8A-4147-A177-3AD203B41FA5}">
                      <a16:colId xmlns:a16="http://schemas.microsoft.com/office/drawing/2014/main" val="396188396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Profiles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Expected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5527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default/</a:t>
                      </a:r>
                      <a:r>
                        <a:rPr lang="en-GB" sz="2000" u="none" strike="noStrike" dirty="0" err="1">
                          <a:effectLst/>
                        </a:rPr>
                        <a:t>Block_A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### CONNECTED OK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9415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Block_B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### CONNECTED OK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862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Block_C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### DISCONNECTED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02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7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executions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LCO Probe</a:t>
            </a:r>
          </a:p>
          <a:p>
            <a:pPr lvl="1"/>
            <a:r>
              <a:rPr lang="en-GB" sz="2000" dirty="0"/>
              <a:t>java –jar target/</a:t>
            </a:r>
            <a:r>
              <a:rPr lang="en-GB" sz="2000" u="sng" dirty="0"/>
              <a:t>LCOProbe-RealTime.jar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6CD13B-6B93-4D0B-6911-4F06780B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56011"/>
              </p:ext>
            </p:extLst>
          </p:nvPr>
        </p:nvGraphicFramePr>
        <p:xfrm>
          <a:off x="1025237" y="3429000"/>
          <a:ext cx="9956802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8156">
                  <a:extLst>
                    <a:ext uri="{9D8B030D-6E8A-4147-A177-3AD203B41FA5}">
                      <a16:colId xmlns:a16="http://schemas.microsoft.com/office/drawing/2014/main" val="2815191108"/>
                    </a:ext>
                  </a:extLst>
                </a:gridCol>
                <a:gridCol w="3661104">
                  <a:extLst>
                    <a:ext uri="{9D8B030D-6E8A-4147-A177-3AD203B41FA5}">
                      <a16:colId xmlns:a16="http://schemas.microsoft.com/office/drawing/2014/main" val="2546942851"/>
                    </a:ext>
                  </a:extLst>
                </a:gridCol>
                <a:gridCol w="1830552">
                  <a:extLst>
                    <a:ext uri="{9D8B030D-6E8A-4147-A177-3AD203B41FA5}">
                      <a16:colId xmlns:a16="http://schemas.microsoft.com/office/drawing/2014/main" val="4188121399"/>
                    </a:ext>
                  </a:extLst>
                </a:gridCol>
                <a:gridCol w="1766990">
                  <a:extLst>
                    <a:ext uri="{9D8B030D-6E8A-4147-A177-3AD203B41FA5}">
                      <a16:colId xmlns:a16="http://schemas.microsoft.com/office/drawing/2014/main" val="35441113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Features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Parameters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Expected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SPA Monitoring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951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SPA Monitoring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None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RUNNING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sng" strike="noStrike">
                          <a:effectLst/>
                          <a:hlinkClick r:id="rId2"/>
                        </a:rPr>
                        <a:t>http://localhost:12000</a:t>
                      </a:r>
                      <a:endParaRPr lang="en-GB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8935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One Time Call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&lt;host&gt;   &lt;user&gt;   &lt;password&gt;   &lt;timeout&gt;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RUNNING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None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53143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Specific Profile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&lt;host&gt;   &lt;user&gt;   &lt;password&gt;   &lt;timeout&gt;   &lt;profile&gt;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FAILED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sng" strike="noStrike" dirty="0">
                          <a:effectLst/>
                          <a:hlinkClick r:id="rId2"/>
                        </a:rPr>
                        <a:t>http://localhost:12000</a:t>
                      </a:r>
                      <a:endParaRPr lang="en-GB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29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2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monitoring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37" y="15845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Single Page App Monitoring</a:t>
            </a:r>
          </a:p>
          <a:p>
            <a:pPr lvl="1"/>
            <a:r>
              <a:rPr lang="en-GB" sz="2000" dirty="0"/>
              <a:t>Params: None</a:t>
            </a:r>
            <a:endParaRPr lang="en-GB" sz="2000" u="sng" dirty="0"/>
          </a:p>
          <a:p>
            <a:pPr lvl="1"/>
            <a:r>
              <a:rPr lang="en-GB" sz="2000" u="sng" dirty="0">
                <a:hlinkClick r:id="rId2"/>
              </a:rPr>
              <a:t>http://localhost:12000/</a:t>
            </a:r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9FE0A-BD49-CD66-B332-DF0685A9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39" y="3012870"/>
            <a:ext cx="7582958" cy="3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monitoring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37" y="15845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One Time Call</a:t>
            </a:r>
          </a:p>
          <a:p>
            <a:pPr lvl="1"/>
            <a:r>
              <a:rPr lang="en-GB" sz="2000" dirty="0"/>
              <a:t>Params: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&lt;host&gt; &lt;user&gt; &lt;password&gt; &lt;timeout&gt;</a:t>
            </a:r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48441-A8F3-1B70-AE16-B7D04D2D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9" y="2684544"/>
            <a:ext cx="11268363" cy="39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monitoring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37" y="15845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Specific Profile</a:t>
            </a:r>
          </a:p>
          <a:p>
            <a:pPr lvl="1"/>
            <a:r>
              <a:rPr lang="en-GB" sz="2000" dirty="0"/>
              <a:t>Params: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&lt;host&gt; &lt;user&gt; &lt;password&gt; &lt;timeout&gt; &lt;profile&gt;</a:t>
            </a:r>
            <a:endParaRPr lang="en-GB" sz="2000" u="sng" dirty="0"/>
          </a:p>
          <a:p>
            <a:pPr lvl="1"/>
            <a:r>
              <a:rPr lang="en-GB" sz="2000" u="sng" dirty="0">
                <a:hlinkClick r:id="rId2"/>
              </a:rPr>
              <a:t>http://localhost:12000/</a:t>
            </a:r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  <a:p>
            <a:pPr lvl="1"/>
            <a:endParaRPr lang="en-GB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4DBF9-0AD1-3538-1104-8F1A34C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4" y="2856987"/>
            <a:ext cx="6906589" cy="3267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467EF-81C9-A1E9-15DF-ABC5A6BA6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374" y="3429000"/>
            <a:ext cx="4476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/>
              <a:t>Java 11</a:t>
            </a:r>
          </a:p>
          <a:p>
            <a:r>
              <a:rPr lang="en-GB" sz="2000" dirty="0"/>
              <a:t>Spring Frameworks</a:t>
            </a:r>
          </a:p>
          <a:p>
            <a:pPr lvl="1"/>
            <a:r>
              <a:rPr lang="en-GB" sz="2000" dirty="0"/>
              <a:t>WebSocket with Spring</a:t>
            </a:r>
          </a:p>
          <a:p>
            <a:pPr lvl="1"/>
            <a:r>
              <a:rPr lang="en-GB" sz="2000" dirty="0"/>
              <a:t>Spring-data-Rest</a:t>
            </a:r>
          </a:p>
          <a:p>
            <a:pPr lvl="1"/>
            <a:r>
              <a:rPr lang="en-GB" sz="2000" dirty="0"/>
              <a:t>Spring-data-</a:t>
            </a:r>
            <a:r>
              <a:rPr lang="en-GB" sz="2000" dirty="0" err="1"/>
              <a:t>Jpa</a:t>
            </a:r>
            <a:endParaRPr lang="en-GB" sz="2000" dirty="0"/>
          </a:p>
          <a:p>
            <a:pPr lvl="1"/>
            <a:r>
              <a:rPr lang="en-GB" sz="2000" dirty="0" err="1"/>
              <a:t>Thymeleaf</a:t>
            </a:r>
            <a:endParaRPr lang="en-GB" sz="2000" dirty="0"/>
          </a:p>
          <a:p>
            <a:pPr lvl="1"/>
            <a:r>
              <a:rPr lang="en-GB" sz="2000" dirty="0"/>
              <a:t>Hibernate</a:t>
            </a:r>
          </a:p>
          <a:p>
            <a:r>
              <a:rPr lang="en-GB" sz="2000" dirty="0"/>
              <a:t>Packaging process with </a:t>
            </a:r>
            <a:r>
              <a:rPr lang="en-GB" sz="2000" u="sng" dirty="0"/>
              <a:t>maven-assembly-plugin</a:t>
            </a:r>
          </a:p>
          <a:p>
            <a:r>
              <a:rPr lang="en-GB" sz="2000" u="sng" dirty="0"/>
              <a:t>SQL Server / H2</a:t>
            </a:r>
          </a:p>
          <a:p>
            <a:r>
              <a:rPr lang="en-GB" sz="2000" u="sng" dirty="0"/>
              <a:t>Embed React app</a:t>
            </a:r>
          </a:p>
          <a:p>
            <a:r>
              <a:rPr lang="en-GB" sz="2000" dirty="0"/>
              <a:t>Javadoc at folder:  “/Docs/Javadoc”</a:t>
            </a:r>
          </a:p>
          <a:p>
            <a:r>
              <a:rPr lang="en-GB" sz="2000" dirty="0"/>
              <a:t>Logs at folder: “/Logs”</a:t>
            </a:r>
          </a:p>
          <a:p>
            <a:r>
              <a:rPr lang="en-GB" sz="2000" dirty="0"/>
              <a:t>Environment Path: ("LANSA\\CONNECT") is required</a:t>
            </a:r>
          </a:p>
          <a:p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215551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Lansa</a:t>
            </a:r>
            <a:r>
              <a:rPr lang="en-GB" dirty="0"/>
              <a:t> Connect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A38A-AE61-BBB9-17B9-286A26D3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Java 11</a:t>
            </a:r>
          </a:p>
          <a:p>
            <a:r>
              <a:rPr lang="en-GB" sz="2000" dirty="0"/>
              <a:t>Spring Boot</a:t>
            </a:r>
          </a:p>
          <a:p>
            <a:r>
              <a:rPr lang="en-GB" sz="2000" dirty="0"/>
              <a:t>Packaging process with </a:t>
            </a:r>
            <a:r>
              <a:rPr lang="en-GB" sz="2000" u="sng" dirty="0"/>
              <a:t>maven-assembly-plugin</a:t>
            </a:r>
          </a:p>
          <a:p>
            <a:r>
              <a:rPr lang="en-GB" sz="2000" dirty="0"/>
              <a:t>Javadoc at folder:  “/Docs/Javadoc”</a:t>
            </a:r>
          </a:p>
          <a:p>
            <a:r>
              <a:rPr lang="en-GB" sz="2000" dirty="0"/>
              <a:t>Logs at folder: “/Logs”</a:t>
            </a:r>
          </a:p>
          <a:p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406361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 – LCO Probe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178D-1379-41B9-8292-EAA96022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F4405-CC2A-2C70-8825-F0289853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2465"/>
            <a:ext cx="10515600" cy="5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9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C81D-CBEF-5D73-4525-5686F6BB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 – </a:t>
            </a:r>
            <a:r>
              <a:rPr lang="en-GB" dirty="0" err="1"/>
              <a:t>Lansa</a:t>
            </a:r>
            <a:r>
              <a:rPr lang="en-GB" dirty="0"/>
              <a:t> Connect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B72C9-A35A-90F5-E57D-E451D06E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64" y="1431636"/>
            <a:ext cx="10095344" cy="5264728"/>
          </a:xfrm>
        </p:spPr>
      </p:pic>
    </p:spTree>
    <p:extLst>
      <p:ext uri="{BB962C8B-B14F-4D97-AF65-F5344CB8AC3E}">
        <p14:creationId xmlns:p14="http://schemas.microsoft.com/office/powerpoint/2010/main" val="406096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2EF3-D472-7F37-11E4-63483FDEF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LCO Probe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E4B5-6277-DEF3-8655-0CE83025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Probes the LANSA LCO listener to establish if the listener is active or not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676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7DE-F224-8A4D-25E0-E22DF9E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&amp; </a:t>
            </a:r>
            <a:r>
              <a:rPr lang="en-GB" dirty="0" err="1"/>
              <a:t>Lansa</a:t>
            </a:r>
            <a:r>
              <a:rPr lang="en-GB" dirty="0"/>
              <a:t>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AEAA-3D1A-F1D7-8B68-0A1FFECE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LCO Probe </a:t>
            </a:r>
          </a:p>
          <a:p>
            <a:pPr marL="457200" lvl="1" indent="0">
              <a:buNone/>
            </a:pPr>
            <a:r>
              <a:rPr lang="en-US" dirty="0"/>
              <a:t>It is a Java6/JSP application for monitoring Active Servers.</a:t>
            </a:r>
          </a:p>
          <a:p>
            <a:pPr marL="457200" lvl="1" indent="0">
              <a:buNone/>
            </a:pPr>
            <a:r>
              <a:rPr lang="en-US" dirty="0"/>
              <a:t>It runs another application on a secure internet layer, which returns the status of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Lansa</a:t>
            </a:r>
            <a:r>
              <a:rPr lang="en-US" dirty="0"/>
              <a:t> Connect  </a:t>
            </a:r>
          </a:p>
          <a:p>
            <a:pPr marL="457200" lvl="1" indent="0">
              <a:buNone/>
            </a:pPr>
            <a:r>
              <a:rPr lang="en-US" sz="2000" dirty="0"/>
              <a:t>It is an application that performs secure access and checks the status of servers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4273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7DE-F224-8A4D-25E0-E22DF9E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AEAA-3D1A-F1D7-8B68-0A1FFECE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Migrate Java6 to Java8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Covert from Java JSP Web Pages to Java 8 Spring Boot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Update Log4J1.xx to Latest Logs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Create pipeline CI/CD</a:t>
            </a:r>
          </a:p>
          <a:p>
            <a:pPr>
              <a:lnSpc>
                <a:spcPct val="200000"/>
              </a:lnSpc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911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7DE-F224-8A4D-25E0-E22DF9E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it possible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AEAA-3D1A-F1D7-8B68-0A1FFECE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074" name="Picture 2" descr="spring cloud in kubernetes Online Shopping">
            <a:extLst>
              <a:ext uri="{FF2B5EF4-FFF2-40B4-BE49-F238E27FC236}">
                <a16:creationId xmlns:a16="http://schemas.microsoft.com/office/drawing/2014/main" id="{5914D4DD-AD7D-6682-E4F5-AC7D5333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90" y="1397478"/>
            <a:ext cx="9086491" cy="544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5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7DE-F224-8A4D-25E0-E22DF9EF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Structures</a:t>
            </a:r>
          </a:p>
        </p:txBody>
      </p:sp>
      <p:pic>
        <p:nvPicPr>
          <p:cNvPr id="1026" name="Picture 2" descr="jsp - Standard Java EE Directory Structure Vs. Intellij Directory Structure  - Stack Overflow">
            <a:extLst>
              <a:ext uri="{FF2B5EF4-FFF2-40B4-BE49-F238E27FC236}">
                <a16:creationId xmlns:a16="http://schemas.microsoft.com/office/drawing/2014/main" id="{669A5F0C-0373-3296-53C9-3E38820C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74" y="2056010"/>
            <a:ext cx="2075911" cy="38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ven Directory Structure - Dinesh on Java">
            <a:extLst>
              <a:ext uri="{FF2B5EF4-FFF2-40B4-BE49-F238E27FC236}">
                <a16:creationId xmlns:a16="http://schemas.microsoft.com/office/drawing/2014/main" id="{C9CA9953-F910-DAF9-98FE-A88F43E32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41" y="2582069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05F67AE-946E-217A-7728-9BB4B7155E9F}"/>
              </a:ext>
            </a:extLst>
          </p:cNvPr>
          <p:cNvSpPr/>
          <p:nvPr/>
        </p:nvSpPr>
        <p:spPr>
          <a:xfrm>
            <a:off x="4424218" y="3833091"/>
            <a:ext cx="32274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8C4A5-DDD6-70C6-EB6A-17298B819117}"/>
              </a:ext>
            </a:extLst>
          </p:cNvPr>
          <p:cNvSpPr txBox="1"/>
          <p:nvPr/>
        </p:nvSpPr>
        <p:spPr>
          <a:xfrm>
            <a:off x="1311215" y="1561381"/>
            <a:ext cx="151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 JSP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4AFE7-CE8F-21BC-6EBB-350200C03E45}"/>
              </a:ext>
            </a:extLst>
          </p:cNvPr>
          <p:cNvSpPr txBox="1"/>
          <p:nvPr/>
        </p:nvSpPr>
        <p:spPr>
          <a:xfrm>
            <a:off x="7651630" y="1726093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 Maven Project</a:t>
            </a:r>
          </a:p>
        </p:txBody>
      </p:sp>
    </p:spTree>
    <p:extLst>
      <p:ext uri="{BB962C8B-B14F-4D97-AF65-F5344CB8AC3E}">
        <p14:creationId xmlns:p14="http://schemas.microsoft.com/office/powerpoint/2010/main" val="203771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29D838-8861-B74A-827D-3E503C9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Probe vs </a:t>
            </a:r>
            <a:r>
              <a:rPr lang="en-GB" dirty="0" err="1"/>
              <a:t>Lansa</a:t>
            </a:r>
            <a:r>
              <a:rPr lang="en-GB" dirty="0"/>
              <a:t>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A4C3-DCE0-267C-CAB4-BE8566CC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7BA9-E76F-8443-46D8-5C7E0E1A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77" y="1748631"/>
            <a:ext cx="77152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C0CF-F0F6-C287-2B4C-D7F85A5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LCO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D38C-A175-C7C9-B9E4-DFAFC7EB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LCO Probe first design, was for responding just once per call.</a:t>
            </a:r>
          </a:p>
          <a:p>
            <a:r>
              <a:rPr lang="en-US" sz="2400" dirty="0"/>
              <a:t>As its original version, the first server (configuration), returns the XML below</a:t>
            </a:r>
          </a:p>
          <a:p>
            <a:r>
              <a:rPr lang="en-US" sz="2400" dirty="0"/>
              <a:t>The current version was designed to support multiple servers monitoring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97618-312D-115F-AF34-5167A5B6C836}"/>
              </a:ext>
            </a:extLst>
          </p:cNvPr>
          <p:cNvSpPr txBox="1"/>
          <p:nvPr/>
        </p:nvSpPr>
        <p:spPr>
          <a:xfrm>
            <a:off x="698740" y="3312543"/>
            <a:ext cx="561579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&lt;?xml version="1.0" encoding="ISO-8859-1"?&gt;</a:t>
            </a:r>
          </a:p>
          <a:p>
            <a:r>
              <a:rPr lang="en-GB" dirty="0"/>
              <a:t> &lt;</a:t>
            </a:r>
            <a:r>
              <a:rPr lang="en-GB" dirty="0" err="1"/>
              <a:t>lco</a:t>
            </a:r>
            <a:r>
              <a:rPr lang="en-GB" dirty="0"/>
              <a:t>&gt;</a:t>
            </a:r>
          </a:p>
          <a:p>
            <a:r>
              <a:rPr lang="en-GB" dirty="0"/>
              <a:t>  &lt;</a:t>
            </a:r>
            <a:r>
              <a:rPr lang="en-GB" dirty="0" err="1"/>
              <a:t>lco</a:t>
            </a:r>
            <a:r>
              <a:rPr lang="en-GB" dirty="0"/>
              <a:t>-host&gt;LAPTOP-EHCVB5T7&lt;/</a:t>
            </a:r>
            <a:r>
              <a:rPr lang="en-GB" dirty="0" err="1"/>
              <a:t>lco</a:t>
            </a:r>
            <a:r>
              <a:rPr lang="en-GB" dirty="0"/>
              <a:t>-host&gt;</a:t>
            </a:r>
          </a:p>
          <a:p>
            <a:r>
              <a:rPr lang="en-GB" dirty="0"/>
              <a:t>  &lt;</a:t>
            </a:r>
            <a:r>
              <a:rPr lang="en-GB" dirty="0" err="1"/>
              <a:t>lco</a:t>
            </a:r>
            <a:r>
              <a:rPr lang="en-GB" dirty="0"/>
              <a:t>-user&gt;</a:t>
            </a:r>
            <a:r>
              <a:rPr lang="en-GB" dirty="0" err="1"/>
              <a:t>osval</a:t>
            </a:r>
            <a:r>
              <a:rPr lang="en-GB" dirty="0"/>
              <a:t>&lt;/</a:t>
            </a:r>
            <a:r>
              <a:rPr lang="en-GB" dirty="0" err="1"/>
              <a:t>lco</a:t>
            </a:r>
            <a:r>
              <a:rPr lang="en-GB" dirty="0"/>
              <a:t>-user&gt;</a:t>
            </a:r>
          </a:p>
          <a:p>
            <a:r>
              <a:rPr lang="en-GB" dirty="0"/>
              <a:t>  &lt;</a:t>
            </a:r>
            <a:r>
              <a:rPr lang="en-GB" dirty="0" err="1"/>
              <a:t>lco</a:t>
            </a:r>
            <a:r>
              <a:rPr lang="en-GB" dirty="0"/>
              <a:t>-timeout&gt;15000&lt;/</a:t>
            </a:r>
            <a:r>
              <a:rPr lang="en-GB" dirty="0" err="1"/>
              <a:t>lco</a:t>
            </a:r>
            <a:r>
              <a:rPr lang="en-GB" dirty="0"/>
              <a:t>-timeout&gt;</a:t>
            </a:r>
          </a:p>
          <a:p>
            <a:r>
              <a:rPr lang="en-GB" dirty="0"/>
              <a:t>  &lt;</a:t>
            </a:r>
            <a:r>
              <a:rPr lang="en-GB" dirty="0" err="1"/>
              <a:t>lco</a:t>
            </a:r>
            <a:r>
              <a:rPr lang="en-GB" dirty="0"/>
              <a:t>-status&gt;RUNNING&lt;/</a:t>
            </a:r>
            <a:r>
              <a:rPr lang="en-GB" dirty="0" err="1"/>
              <a:t>lco</a:t>
            </a:r>
            <a:r>
              <a:rPr lang="en-GB" dirty="0"/>
              <a:t>-status&gt;</a:t>
            </a:r>
          </a:p>
          <a:p>
            <a:r>
              <a:rPr lang="en-GB" dirty="0"/>
              <a:t>  &lt;</a:t>
            </a:r>
            <a:r>
              <a:rPr lang="en-GB" dirty="0" err="1"/>
              <a:t>lco</a:t>
            </a:r>
            <a:r>
              <a:rPr lang="en-GB" dirty="0"/>
              <a:t>-time&gt;Mon, 12 Sept 2022 15:52:22 CEST&lt;/</a:t>
            </a:r>
            <a:r>
              <a:rPr lang="en-GB" dirty="0" err="1"/>
              <a:t>lco</a:t>
            </a:r>
            <a:r>
              <a:rPr lang="en-GB" dirty="0"/>
              <a:t>-time&gt;</a:t>
            </a:r>
          </a:p>
          <a:p>
            <a:r>
              <a:rPr lang="en-GB" dirty="0"/>
              <a:t> &lt;/</a:t>
            </a:r>
            <a:r>
              <a:rPr lang="en-GB" dirty="0" err="1"/>
              <a:t>lco</a:t>
            </a:r>
            <a:r>
              <a:rPr lang="en-GB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4B962-6875-5A6F-B454-F38BDBD3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5" y="4428417"/>
            <a:ext cx="5408764" cy="20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E8DA-BB18-39C5-AC19-D355D5E2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Servers Status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43F1-0FB4-5732-A575-F5BE2741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336" y="1877383"/>
            <a:ext cx="6873815" cy="3427862"/>
          </a:xfrm>
        </p:spPr>
        <p:txBody>
          <a:bodyPr/>
          <a:lstStyle/>
          <a:p>
            <a:r>
              <a:rPr lang="en-US" dirty="0"/>
              <a:t>INVALID CREDENTIALS</a:t>
            </a:r>
          </a:p>
          <a:p>
            <a:r>
              <a:rPr lang="en-US" dirty="0"/>
              <a:t>RUNNING</a:t>
            </a:r>
          </a:p>
          <a:p>
            <a:r>
              <a:rPr lang="en-US" dirty="0"/>
              <a:t>STOPPED</a:t>
            </a:r>
          </a:p>
          <a:p>
            <a:r>
              <a:rPr lang="en-US" dirty="0"/>
              <a:t>FAILED</a:t>
            </a:r>
          </a:p>
          <a:p>
            <a:r>
              <a:rPr lang="en-US" dirty="0"/>
              <a:t>NOT IMPLEMENTED</a:t>
            </a:r>
          </a:p>
          <a:p>
            <a:r>
              <a:rPr lang="en-US" dirty="0"/>
              <a:t>TIME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2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498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Office Theme</vt:lpstr>
      <vt:lpstr>PowerPoint Presentation</vt:lpstr>
      <vt:lpstr>LCO Probe</vt:lpstr>
      <vt:lpstr>LCO Probe &amp; Lansa Connect</vt:lpstr>
      <vt:lpstr>Main Task</vt:lpstr>
      <vt:lpstr>Make it possible to include</vt:lpstr>
      <vt:lpstr>Java Structures</vt:lpstr>
      <vt:lpstr>LCO Probe vs Lansa Connect</vt:lpstr>
      <vt:lpstr>LCO response Format</vt:lpstr>
      <vt:lpstr>Servers Status Expected</vt:lpstr>
      <vt:lpstr>LCO Probe scenarios</vt:lpstr>
      <vt:lpstr>Lansa Connect executions</vt:lpstr>
      <vt:lpstr>LCO Probe executions</vt:lpstr>
      <vt:lpstr>LCO Probe monitoring page</vt:lpstr>
      <vt:lpstr>LCO Probe monitoring page</vt:lpstr>
      <vt:lpstr>LCO Probe monitoring page</vt:lpstr>
      <vt:lpstr>LCO Probe features</vt:lpstr>
      <vt:lpstr>Lansa Connect features</vt:lpstr>
      <vt:lpstr>SonarQube – LCO Probe</vt:lpstr>
      <vt:lpstr>SonarQube – Lansa 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Logback</dc:title>
  <dc:creator>Osvaldo Martini</dc:creator>
  <cp:lastModifiedBy>Osvaldo Martini</cp:lastModifiedBy>
  <cp:revision>78</cp:revision>
  <dcterms:created xsi:type="dcterms:W3CDTF">2022-07-03T11:38:45Z</dcterms:created>
  <dcterms:modified xsi:type="dcterms:W3CDTF">2022-09-13T12:53:17Z</dcterms:modified>
</cp:coreProperties>
</file>