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5" r:id="rId18"/>
    <p:sldId id="27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C35B7-4F30-4972-8BB2-27D0E478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85ABB-28D6-491D-BF2B-17AC9633E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E8F4D-CE52-462E-B001-2EC2207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CF777-575B-4799-AC09-89BEA5F7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483E6-06DC-402E-A3AB-9904A441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6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D8A4-67CA-41EB-8E8C-5BB4B877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91747-F5C7-4C50-A54D-550E1709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250A2-FC1D-4E11-9A92-FCF549BF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21084-5721-46E1-92B5-1403C7D7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E7274-1A05-45CB-8F5C-3853269E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64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90A7C-2665-4C7E-BD31-4260857FE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23E835-3F6E-4117-B811-DC87FA10A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81425-7047-4C1C-878E-CBA2040A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E27CA-9473-4E6A-9DE6-DF8A700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EE911-CDA5-4072-8B6D-FBA0DD36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2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FAB0-F6B6-42C1-B169-0AC99927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6875D-89ED-4374-8565-BD39CAB7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E03FB-16C2-4115-8C74-97EDA1DA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9FBB4-DC52-4366-9642-22A01C9F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FA753-489F-4BBF-B5F7-0575580D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63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E213-28BC-44AB-9888-F3370DE9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6F889-0CFB-4250-9FB6-9C16C5C4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DC5A2-BA04-4B6F-9AC1-2203913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8FE01-4A06-484A-AF1E-DAC6FA4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74E42-76FD-4AB5-A908-863B994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28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A8E9A-17AD-4A01-B7DB-23600728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E9414-2A7B-4277-B0E7-A192B3E3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9CC2AB-5DFA-4376-978E-55687DF4F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5B69E-0333-41FC-B3DB-5CE2B578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B79DC4-C540-41F7-84D5-34F3BE04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7DF43F-385C-461A-953D-1CEC100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1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8A092-A07A-426F-A5AF-B14A5F2C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E46880-C45D-4393-B329-CAF275FE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9DEA7-657A-4A24-9C92-1357F7E4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CA3346-E53E-40E0-9F76-5476F0F9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EB26BC-18AC-402A-96EA-80045C6A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D415A6-D199-48FD-8AD6-28EAAB86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36872E-972F-4ED7-A00B-29039D1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332EE-D95C-474A-B1D3-55082F0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6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EE88-02A3-4204-A98F-C21E0F2C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CD6513-1D5B-485A-9102-126E3879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FDFB6-AFD8-4900-A11B-EB9CBA03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1FA02D-560C-4768-AB87-76878467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3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003F99-D2A6-4460-ADF3-0F113540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518393-01AA-4699-8C44-C979E301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951CE-7D28-410E-952B-EAE1F36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5B40A-98AC-4647-B8B6-74F5D73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F4D68-617D-4CA3-8D2A-5039F63F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4445C-A31E-443B-BE4B-A998F72A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FF672-750D-4E88-90E0-B22079EB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EE073-6BD8-4687-BDEB-69169B9A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8BCA9A-AD4E-46B6-8E5C-AA97DCEB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5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2B998-93CF-489E-A793-CAB4E050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C8E399-1BEA-47F0-8213-28A0E9BC8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2AE6B9-91DE-4A39-ACAE-4016C3E9C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516F8-D413-46DD-8914-938B6D2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B43583-AD6D-4B16-9BB8-37EDB814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BFDFA7-29E2-4E22-8304-8FAD94CC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0C9495-F726-4FAC-A10C-AC9AC7D6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01EAA-1147-4B74-A521-AA31CA32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E51A4-EC88-4F49-9B70-EE8D5E0A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5854-5AF5-4CF4-8F02-5D81B3646D1D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C8D93-8A71-4289-B171-B114D24A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182A0-ED72-45DF-B8AA-0F1E95E1A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4100-57F3-4399-9A64-220CD25A86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para upiita logo">
            <a:extLst>
              <a:ext uri="{FF2B5EF4-FFF2-40B4-BE49-F238E27FC236}">
                <a16:creationId xmlns:a16="http://schemas.microsoft.com/office/drawing/2014/main" id="{4BF66BC6-5B97-433A-8066-29C7059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" y="347702"/>
            <a:ext cx="1549321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pn logo">
            <a:extLst>
              <a:ext uri="{FF2B5EF4-FFF2-40B4-BE49-F238E27FC236}">
                <a16:creationId xmlns:a16="http://schemas.microsoft.com/office/drawing/2014/main" id="{600B9BC2-8EC5-4293-99CD-FC98C95C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9" b="6666"/>
          <a:stretch/>
        </p:blipFill>
        <p:spPr bwMode="auto">
          <a:xfrm>
            <a:off x="10010612" y="347702"/>
            <a:ext cx="1314776" cy="15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9">
            <a:extLst>
              <a:ext uri="{FF2B5EF4-FFF2-40B4-BE49-F238E27FC236}">
                <a16:creationId xmlns:a16="http://schemas.microsoft.com/office/drawing/2014/main" id="{10B5D32C-5641-4D01-B728-8994AA829D0E}"/>
              </a:ext>
            </a:extLst>
          </p:cNvPr>
          <p:cNvSpPr txBox="1"/>
          <p:nvPr/>
        </p:nvSpPr>
        <p:spPr>
          <a:xfrm>
            <a:off x="2074984" y="766732"/>
            <a:ext cx="80420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dirty="0"/>
              <a:t>Instituto Politécnico Nacional</a:t>
            </a:r>
          </a:p>
          <a:p>
            <a:pPr algn="ctr"/>
            <a:r>
              <a:rPr lang="es-MX" sz="2000" dirty="0"/>
              <a:t>Unidad Profesional Interdisciplinaria de Ingeniería </a:t>
            </a:r>
          </a:p>
          <a:p>
            <a:pPr algn="ctr"/>
            <a:r>
              <a:rPr lang="es-MX" sz="2000" dirty="0"/>
              <a:t>y Tecnologías Avanzadas</a:t>
            </a:r>
          </a:p>
          <a:p>
            <a:pPr algn="ctr"/>
            <a:endParaRPr lang="es-MX" sz="2000" dirty="0"/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PROYECTO TERMINAL I</a:t>
            </a:r>
          </a:p>
          <a:p>
            <a:pPr algn="ctr"/>
            <a:endParaRPr lang="es-MX" sz="2000" dirty="0"/>
          </a:p>
          <a:p>
            <a:pPr algn="ctr"/>
            <a:r>
              <a:rPr lang="es-MX" sz="2000" b="1" dirty="0"/>
              <a:t>“Módulo de consultas federadas para datos geoespaciales en el contexto de la Web del </a:t>
            </a:r>
            <a:r>
              <a:rPr lang="es-MX" sz="2000" b="1" dirty="0" err="1"/>
              <a:t>Linked</a:t>
            </a:r>
            <a:r>
              <a:rPr lang="es-MX" sz="2000" b="1" dirty="0"/>
              <a:t> Data para el triple store Apache </a:t>
            </a:r>
            <a:r>
              <a:rPr lang="es-MX" sz="2000" b="1" dirty="0" err="1"/>
              <a:t>Marmotta</a:t>
            </a:r>
            <a:r>
              <a:rPr lang="es-MX" sz="2000" b="1" dirty="0"/>
              <a:t>”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Presenta:</a:t>
            </a:r>
          </a:p>
          <a:p>
            <a:pPr algn="ctr"/>
            <a:r>
              <a:rPr lang="es-MX" sz="2000" dirty="0"/>
              <a:t>Páez Ortega Oswaldo Emmanuel	</a:t>
            </a:r>
          </a:p>
          <a:p>
            <a:pPr algn="ctr"/>
            <a:endParaRPr lang="es-MX" sz="2000" dirty="0"/>
          </a:p>
          <a:p>
            <a:pPr algn="ctr"/>
            <a:r>
              <a:rPr lang="es-MX" sz="2000" dirty="0"/>
              <a:t>Asesores:</a:t>
            </a:r>
            <a:br>
              <a:rPr lang="es-MX" sz="2000" dirty="0"/>
            </a:br>
            <a:r>
              <a:rPr lang="es-MX" sz="2000" dirty="0"/>
              <a:t>Dra. Cyntia Eugenia Enríquez Ortiz</a:t>
            </a:r>
          </a:p>
          <a:p>
            <a:pPr algn="ctr"/>
            <a:r>
              <a:rPr lang="es-MX" sz="2000" dirty="0"/>
              <a:t>Dr. Vilches Blázquez Luis</a:t>
            </a:r>
          </a:p>
        </p:txBody>
      </p:sp>
    </p:spTree>
    <p:extLst>
      <p:ext uri="{BB962C8B-B14F-4D97-AF65-F5344CB8AC3E}">
        <p14:creationId xmlns:p14="http://schemas.microsoft.com/office/powerpoint/2010/main" val="97574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8725-51A5-485C-9BC9-62443169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3DD01-2BBA-4B90-B38F-D2801FFC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Benchmarking</a:t>
            </a:r>
            <a:r>
              <a:rPr lang="es-MX" dirty="0"/>
              <a:t> y caracterización del módulo inspirada en 3 artículos[REFAS]</a:t>
            </a:r>
          </a:p>
          <a:p>
            <a:pPr lvl="1"/>
            <a:r>
              <a:rPr lang="es-MX" dirty="0"/>
              <a:t>Tiempo de selección del </a:t>
            </a:r>
            <a:r>
              <a:rPr lang="es-MX" i="1" dirty="0"/>
              <a:t>SPARQL </a:t>
            </a:r>
            <a:r>
              <a:rPr lang="es-MX" i="1" dirty="0" err="1"/>
              <a:t>endpoint</a:t>
            </a:r>
            <a:endParaRPr lang="es-MX" sz="2800" dirty="0"/>
          </a:p>
          <a:p>
            <a:pPr lvl="1"/>
            <a:r>
              <a:rPr lang="es-MX" dirty="0"/>
              <a:t>Tiempo de ejecución.</a:t>
            </a:r>
            <a:endParaRPr lang="es-MX" sz="2800" dirty="0"/>
          </a:p>
          <a:p>
            <a:pPr lvl="1"/>
            <a:r>
              <a:rPr lang="es-MX" dirty="0"/>
              <a:t>Completitud de respuesta.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698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84F4-92F8-42C0-95F8-C820D59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219C-5ABA-4635-A57F-7425FF2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Explotación de datos mediante el uso de la herramienta </a:t>
            </a:r>
            <a:r>
              <a:rPr lang="es-MX" i="1" dirty="0"/>
              <a:t>Map4RDF.</a:t>
            </a:r>
          </a:p>
          <a:p>
            <a:endParaRPr lang="es-MX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3CE6D-2CC8-4CA2-BE34-20F21A9BA3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37" y="2437350"/>
            <a:ext cx="6341525" cy="37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B9C1-C3B7-4179-AFD6-F005BE4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CD9DB-08E9-444B-A8EB-C022A9A9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  <a:p>
            <a:pPr lvl="1"/>
            <a:r>
              <a:rPr lang="es-MX" dirty="0"/>
              <a:t>Desarrollar un módulo de consultas geoespaciales federadas para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, con el propósito de contribuir al avance de las tecnologías usadas en la Web Semántica y proveer una alternativa </a:t>
            </a:r>
            <a:r>
              <a:rPr lang="es-MX" i="1" dirty="0"/>
              <a:t>open source</a:t>
            </a:r>
            <a:r>
              <a:rPr lang="es-MX" dirty="0"/>
              <a:t> diferente a los </a:t>
            </a:r>
            <a:r>
              <a:rPr lang="es-MX" i="1" dirty="0"/>
              <a:t>triple store</a:t>
            </a:r>
            <a:r>
              <a:rPr lang="es-MX" dirty="0"/>
              <a:t> existentes.</a:t>
            </a:r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229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CF3C-8A28-47AB-B715-FBCCB350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875A8-1A52-400C-8EC0-014ADAEE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un módulo de consultas geoespaciales federadas para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, con el propósito de contribuir al avance de las tecnologías usadas en la Web Semántica y proveer una alternativa </a:t>
            </a:r>
            <a:r>
              <a:rPr lang="es-MX" i="1" dirty="0"/>
              <a:t>open source</a:t>
            </a:r>
            <a:r>
              <a:rPr lang="es-MX" dirty="0"/>
              <a:t> diferente a los </a:t>
            </a:r>
            <a:r>
              <a:rPr lang="es-MX" i="1" dirty="0"/>
              <a:t>triple store</a:t>
            </a:r>
            <a:r>
              <a:rPr lang="es-MX" dirty="0"/>
              <a:t> existentes.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518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5E81-0EA9-48B4-8541-9186E742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74291-8B8B-4224-8990-47C0B48E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Implementar, con base en los estándares </a:t>
            </a:r>
            <a:r>
              <a:rPr lang="es-MX" i="1" dirty="0"/>
              <a:t>SPARQL</a:t>
            </a:r>
            <a:r>
              <a:rPr lang="es-MX" dirty="0"/>
              <a:t>, </a:t>
            </a:r>
            <a:r>
              <a:rPr lang="es-MX" i="1" dirty="0"/>
              <a:t>GeoSPARQL</a:t>
            </a:r>
            <a:r>
              <a:rPr lang="es-MX" dirty="0"/>
              <a:t>, así como auxiliándose de otras tecnologías involucradas en la Web Semántica y </a:t>
            </a:r>
            <a:r>
              <a:rPr lang="es-MX" i="1" dirty="0" err="1"/>
              <a:t>Linked</a:t>
            </a:r>
            <a:r>
              <a:rPr lang="es-MX" i="1" dirty="0"/>
              <a:t> Data,</a:t>
            </a:r>
            <a:r>
              <a:rPr lang="es-MX" dirty="0"/>
              <a:t> un módulo de consultas federadas para el </a:t>
            </a:r>
            <a:r>
              <a:rPr lang="es-MX" i="1" dirty="0"/>
              <a:t>triple store </a:t>
            </a:r>
            <a:r>
              <a:rPr lang="es-MX" dirty="0"/>
              <a:t>Apache </a:t>
            </a:r>
            <a:r>
              <a:rPr lang="es-MX" dirty="0" err="1"/>
              <a:t>Marmotta</a:t>
            </a:r>
            <a:r>
              <a:rPr lang="es-MX" i="1" dirty="0"/>
              <a:t>.</a:t>
            </a:r>
            <a:endParaRPr lang="es-MX" dirty="0"/>
          </a:p>
          <a:p>
            <a:pPr lvl="0"/>
            <a:r>
              <a:rPr lang="es-MX" dirty="0"/>
              <a:t>Evaluar el rendimiento de las consultas hechas por el módulo desarrollado (</a:t>
            </a:r>
            <a:r>
              <a:rPr lang="es-MX" i="1" dirty="0"/>
              <a:t>benchmarking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4265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2F232-A1A2-4B9C-A411-152E9369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2B810-0FC6-48D2-8EC2-755A3D59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Comparar el </a:t>
            </a:r>
            <a:r>
              <a:rPr lang="es-MX" i="1" dirty="0"/>
              <a:t>triple store</a:t>
            </a:r>
            <a:r>
              <a:rPr lang="es-MX" dirty="0"/>
              <a:t> Apache </a:t>
            </a:r>
            <a:r>
              <a:rPr lang="es-MX" dirty="0" err="1"/>
              <a:t>Marmotta</a:t>
            </a:r>
            <a:r>
              <a:rPr lang="es-MX" dirty="0"/>
              <a:t> con otros </a:t>
            </a:r>
            <a:r>
              <a:rPr lang="es-MX" i="1" dirty="0"/>
              <a:t>triple store</a:t>
            </a:r>
            <a:r>
              <a:rPr lang="es-MX" dirty="0"/>
              <a:t> auxiliándose de la caracterización y </a:t>
            </a:r>
            <a:r>
              <a:rPr lang="es-MX" i="1" dirty="0"/>
              <a:t>benchmarking</a:t>
            </a:r>
            <a:r>
              <a:rPr lang="es-MX" dirty="0"/>
              <a:t> del módulo.</a:t>
            </a:r>
          </a:p>
          <a:p>
            <a:pPr lvl="0"/>
            <a:r>
              <a:rPr lang="es-MX" dirty="0"/>
              <a:t>Caracterizar el módulo de consultas federadas.</a:t>
            </a:r>
          </a:p>
          <a:p>
            <a:pPr lvl="0"/>
            <a:r>
              <a:rPr lang="es-MX" dirty="0"/>
              <a:t>Explotar lar características geoespaciales de los datos obtenidos del despliegue de consultas federadas mediante una aplicación Web para poder visualizarlos y explorarlos.</a:t>
            </a:r>
          </a:p>
        </p:txBody>
      </p:sp>
    </p:spTree>
    <p:extLst>
      <p:ext uri="{BB962C8B-B14F-4D97-AF65-F5344CB8AC3E}">
        <p14:creationId xmlns:p14="http://schemas.microsoft.com/office/powerpoint/2010/main" val="83016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9515-4FA5-44A8-93D8-B26D455E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y diseño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B16A-EDBD-422D-B50F-D458417F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76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59D44-E446-45E4-823B-847E637D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D6A3B-593E-4292-9A63-FC01237C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722541-1FCA-470B-ACBE-4847391B0C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9" y="0"/>
            <a:ext cx="10379242" cy="68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E7239-5973-452C-AB09-6822DF29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5453E-5DFB-4358-8CCD-3F399D5D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6F2064-2172-4E3A-9F2F-703F3C1D52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FFAF-3987-4052-A640-61763611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B864-2039-4C95-9AC5-2FF80112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Planteamiento del problema</a:t>
            </a:r>
          </a:p>
          <a:p>
            <a:r>
              <a:rPr lang="es-MX" dirty="0"/>
              <a:t>Propuesta de solución</a:t>
            </a:r>
          </a:p>
          <a:p>
            <a:r>
              <a:rPr lang="es-MX" dirty="0"/>
              <a:t>Justificación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Análisis y diseño del sistema</a:t>
            </a:r>
          </a:p>
          <a:p>
            <a:pPr lvl="1"/>
            <a:r>
              <a:rPr lang="es-MX" dirty="0"/>
              <a:t>Módulo</a:t>
            </a:r>
          </a:p>
          <a:p>
            <a:pPr lvl="1"/>
            <a:r>
              <a:rPr lang="es-MX" dirty="0"/>
              <a:t>Aplicación Web</a:t>
            </a:r>
          </a:p>
          <a:p>
            <a:r>
              <a:rPr lang="es-MX" dirty="0"/>
              <a:t>Avances PT1</a:t>
            </a:r>
          </a:p>
          <a:p>
            <a:r>
              <a:rPr lang="es-MX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4683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E010-3018-4AB6-9E4C-784D0C1E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12EB9-A296-4795-9ADC-63E683A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80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A050-DFA8-4CB0-A0CB-5E67DA2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  <p:pic>
        <p:nvPicPr>
          <p:cNvPr id="2050" name="Picture 2" descr="Resultado de imagen para internet png">
            <a:extLst>
              <a:ext uri="{FF2B5EF4-FFF2-40B4-BE49-F238E27FC236}">
                <a16:creationId xmlns:a16="http://schemas.microsoft.com/office/drawing/2014/main" id="{D5D29C9E-FAA7-4969-8D33-415BAD14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1" y="2490058"/>
            <a:ext cx="248022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rdf triple store">
            <a:extLst>
              <a:ext uri="{FF2B5EF4-FFF2-40B4-BE49-F238E27FC236}">
                <a16:creationId xmlns:a16="http://schemas.microsoft.com/office/drawing/2014/main" id="{2B1B6AC3-A644-4F5E-8631-2F87B6EC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2775"/>
            <a:ext cx="2343385" cy="24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Resultado de imagen para RDF png">
            <a:extLst>
              <a:ext uri="{FF2B5EF4-FFF2-40B4-BE49-F238E27FC236}">
                <a16:creationId xmlns:a16="http://schemas.microsoft.com/office/drawing/2014/main" id="{FD04A1B5-084F-4318-BA01-814B3721F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27" y="2268873"/>
            <a:ext cx="2609850" cy="282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n para database icon">
            <a:extLst>
              <a:ext uri="{FF2B5EF4-FFF2-40B4-BE49-F238E27FC236}">
                <a16:creationId xmlns:a16="http://schemas.microsoft.com/office/drawing/2014/main" id="{79F6BD4C-01A2-48BB-A9C5-CD8CC95D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357" y="2914045"/>
            <a:ext cx="1537687" cy="15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para RDF png">
            <a:extLst>
              <a:ext uri="{FF2B5EF4-FFF2-40B4-BE49-F238E27FC236}">
                <a16:creationId xmlns:a16="http://schemas.microsoft.com/office/drawing/2014/main" id="{18A3A13E-98C3-4975-9C7F-B2EA3A17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933" y="2914045"/>
            <a:ext cx="1653867" cy="16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pache marmotta">
            <a:extLst>
              <a:ext uri="{FF2B5EF4-FFF2-40B4-BE49-F238E27FC236}">
                <a16:creationId xmlns:a16="http://schemas.microsoft.com/office/drawing/2014/main" id="{3FA0C8D2-0620-4A30-A6B4-21BD5BC3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682" y="3134275"/>
            <a:ext cx="2634762" cy="10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CC4AE92-841E-4776-B689-3574F526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0" y="2298928"/>
            <a:ext cx="4221709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geosparql">
            <a:extLst>
              <a:ext uri="{FF2B5EF4-FFF2-40B4-BE49-F238E27FC236}">
                <a16:creationId xmlns:a16="http://schemas.microsoft.com/office/drawing/2014/main" id="{38334FEE-4DAF-42D4-9B09-473C9BF5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4" y="3177946"/>
            <a:ext cx="2396426" cy="5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2835D7C-47A7-4CFA-AFF2-5B0CD4D58236}"/>
              </a:ext>
            </a:extLst>
          </p:cNvPr>
          <p:cNvSpPr txBox="1"/>
          <p:nvPr/>
        </p:nvSpPr>
        <p:spPr>
          <a:xfrm>
            <a:off x="1180781" y="3725024"/>
            <a:ext cx="19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Nova Light" panose="020B0304020202020204" pitchFamily="34" charset="0"/>
              </a:rPr>
              <a:t>SPARQL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DF4A0F8-54AE-4DFB-B442-F33AAD74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5243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A31D-C1FC-4A7E-B547-30781F5F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B479F3-B204-460C-BD11-58845BD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Aproximadamente el 80% de los datos tienen relación con una ubicación geográfica. </a:t>
            </a:r>
          </a:p>
          <a:p>
            <a:r>
              <a:rPr lang="es-MX" dirty="0"/>
              <a:t>La constante actualización de datos en los </a:t>
            </a:r>
            <a:r>
              <a:rPr lang="es-MX" i="1" dirty="0"/>
              <a:t>triple store</a:t>
            </a:r>
            <a:r>
              <a:rPr lang="es-MX" dirty="0"/>
              <a:t>.</a:t>
            </a:r>
          </a:p>
          <a:p>
            <a:r>
              <a:rPr lang="es-MX" dirty="0"/>
              <a:t>Los diversos software para la Web semántica no cumplen las características estipuladas en los protocolos </a:t>
            </a:r>
            <a:r>
              <a:rPr lang="es-MX" i="1" dirty="0"/>
              <a:t>SPARQL</a:t>
            </a:r>
            <a:r>
              <a:rPr lang="es-MX" dirty="0"/>
              <a:t> y </a:t>
            </a:r>
            <a:r>
              <a:rPr lang="es-MX" i="1" dirty="0"/>
              <a:t>GeoSPARQL</a:t>
            </a:r>
            <a:r>
              <a:rPr lang="es-MX" dirty="0"/>
              <a:t>.</a:t>
            </a:r>
          </a:p>
          <a:p>
            <a:r>
              <a:rPr lang="es-MX" dirty="0"/>
              <a:t>Las consultas federadas no están disponibles en todas las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215715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2DEC-0B68-44C9-9808-ED0B9991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32EA5-2BE0-49D5-9B11-D353A06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desarrollo de herramientas </a:t>
            </a:r>
            <a:r>
              <a:rPr lang="es-MX" i="1" dirty="0"/>
              <a:t>open source</a:t>
            </a:r>
            <a:r>
              <a:rPr lang="es-MX" dirty="0"/>
              <a:t> permite a estudiantes, investigadores y programadores avanzar en proyectos o estudios sin invertir dinero.</a:t>
            </a:r>
          </a:p>
          <a:p>
            <a:r>
              <a:rPr lang="es-MX" dirty="0"/>
              <a:t>Las consultas federadas permiten explotar las diferentes fuentes de información otorgando una respuesta menos laxa que una centralizada.</a:t>
            </a:r>
          </a:p>
          <a:p>
            <a:r>
              <a:rPr lang="es-MX" dirty="0"/>
              <a:t>El software Apache </a:t>
            </a:r>
            <a:r>
              <a:rPr lang="es-MX" dirty="0" err="1"/>
              <a:t>Marmotta</a:t>
            </a:r>
            <a:r>
              <a:rPr lang="es-MX" dirty="0"/>
              <a:t> es </a:t>
            </a:r>
            <a:r>
              <a:rPr lang="es-MX" i="1" dirty="0"/>
              <a:t>open source </a:t>
            </a:r>
            <a:r>
              <a:rPr lang="es-MX" dirty="0"/>
              <a:t>y no cuenta con todas las características estipuladas en </a:t>
            </a:r>
            <a:r>
              <a:rPr lang="es-MX" i="1" dirty="0"/>
              <a:t>SPARQL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240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D2006-705C-4B37-BDF2-FC48207F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CB2F2E2-960E-4C85-94AC-567555B715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r="5339"/>
          <a:stretch/>
        </p:blipFill>
        <p:spPr bwMode="auto">
          <a:xfrm>
            <a:off x="199852" y="1690688"/>
            <a:ext cx="11992148" cy="39561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604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C47-68F5-4CCA-9875-8B29B7F0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BC9869-062E-4DDC-9DE5-C393B5D3B7F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7938" b="6315"/>
          <a:stretch/>
        </p:blipFill>
        <p:spPr bwMode="auto">
          <a:xfrm>
            <a:off x="838200" y="2301685"/>
            <a:ext cx="10515600" cy="3399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DAC529-5701-4C03-AC39-3078A9CFEC47}"/>
              </a:ext>
            </a:extLst>
          </p:cNvPr>
          <p:cNvSpPr txBox="1"/>
          <p:nvPr/>
        </p:nvSpPr>
        <p:spPr>
          <a:xfrm>
            <a:off x="9897979" y="3834063"/>
            <a:ext cx="12994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Respuesta Federada</a:t>
            </a:r>
          </a:p>
        </p:txBody>
      </p:sp>
    </p:spTree>
    <p:extLst>
      <p:ext uri="{BB962C8B-B14F-4D97-AF65-F5344CB8AC3E}">
        <p14:creationId xmlns:p14="http://schemas.microsoft.com/office/powerpoint/2010/main" val="1230020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453</Words>
  <Application>Microsoft Office PowerPoint</Application>
  <PresentationFormat>Panorámica</PresentationFormat>
  <Paragraphs>61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Arial Nova Light</vt:lpstr>
      <vt:lpstr>Calibri</vt:lpstr>
      <vt:lpstr>Calibri Light</vt:lpstr>
      <vt:lpstr>Tema de Office</vt:lpstr>
      <vt:lpstr>Presentación de PowerPoint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Propuesta de solución</vt:lpstr>
      <vt:lpstr>Propuesta de solución</vt:lpstr>
      <vt:lpstr>Propuesta de solución</vt:lpstr>
      <vt:lpstr>Propuesta de solución</vt:lpstr>
      <vt:lpstr>Objetivos</vt:lpstr>
      <vt:lpstr>Objetivo general</vt:lpstr>
      <vt:lpstr>Objetivos específicos</vt:lpstr>
      <vt:lpstr>Objetivos específicos</vt:lpstr>
      <vt:lpstr>Análisis y diseño del sistema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Oswaldo Emmanuel Paez Ortega</dc:creator>
  <cp:lastModifiedBy>Oswaldo Emmanuel Paez Ortega</cp:lastModifiedBy>
  <cp:revision>21</cp:revision>
  <dcterms:created xsi:type="dcterms:W3CDTF">2019-11-07T04:45:41Z</dcterms:created>
  <dcterms:modified xsi:type="dcterms:W3CDTF">2019-11-07T16:52:00Z</dcterms:modified>
</cp:coreProperties>
</file>