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4165" r:id="rId2"/>
    <p:sldMasterId id="2147484189" r:id="rId3"/>
  </p:sldMasterIdLst>
  <p:notesMasterIdLst>
    <p:notesMasterId r:id="rId30"/>
  </p:notesMasterIdLst>
  <p:sldIdLst>
    <p:sldId id="256" r:id="rId4"/>
    <p:sldId id="257" r:id="rId5"/>
    <p:sldId id="258" r:id="rId6"/>
    <p:sldId id="263" r:id="rId7"/>
    <p:sldId id="262" r:id="rId8"/>
    <p:sldId id="282" r:id="rId9"/>
    <p:sldId id="264" r:id="rId10"/>
    <p:sldId id="265" r:id="rId11"/>
    <p:sldId id="284" r:id="rId12"/>
    <p:sldId id="270" r:id="rId13"/>
    <p:sldId id="272" r:id="rId14"/>
    <p:sldId id="283" r:id="rId15"/>
    <p:sldId id="266" r:id="rId16"/>
    <p:sldId id="267" r:id="rId17"/>
    <p:sldId id="269" r:id="rId18"/>
    <p:sldId id="268" r:id="rId19"/>
    <p:sldId id="287" r:id="rId20"/>
    <p:sldId id="288" r:id="rId21"/>
    <p:sldId id="290" r:id="rId22"/>
    <p:sldId id="277" r:id="rId23"/>
    <p:sldId id="275" r:id="rId24"/>
    <p:sldId id="278" r:id="rId25"/>
    <p:sldId id="279" r:id="rId26"/>
    <p:sldId id="280" r:id="rId27"/>
    <p:sldId id="291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-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77B6-AB8D-4C93-BC33-627994D711CC}" type="datetimeFigureOut">
              <a:rPr lang="es-MX" smtClean="0"/>
              <a:t>17/11/2019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03798-C16C-4DFE-9E8D-4BACF14EE3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14A9-CF94-4B09-BB39-7C16F1B92E3D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93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0C6C-15B8-4ADB-B402-8DAEA87B8AF3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6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0D2A-4F97-4F06-BE1E-24B4DF9E4DC0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21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14A9-CF94-4B09-BB39-7C16F1B92E3D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10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E8A-8288-4DBA-976D-4401854ECAD6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99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A51F-1408-44E7-B692-0E4B0D0D36A0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89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B00F-8965-4C4C-BB9C-75F14D401668}" type="datetime1">
              <a:rPr lang="es-MX" smtClean="0"/>
              <a:t>17/11/2019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74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EE11-B81F-41D4-94BB-6C47E6DAEE99}" type="datetime1">
              <a:rPr lang="es-MX" smtClean="0"/>
              <a:t>17/11/2019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259F-62E2-4683-A61C-BA294E8A5892}" type="datetime1">
              <a:rPr lang="es-MX" smtClean="0"/>
              <a:t>17/11/2019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3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3AA4-4A7A-4880-961C-190C521DA09D}" type="datetime1">
              <a:rPr lang="es-MX" smtClean="0"/>
              <a:t>17/11/2019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722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3A2D-E652-4089-8414-E4F06D8F8732}" type="datetime1">
              <a:rPr lang="es-MX" smtClean="0"/>
              <a:t>17/11/2019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41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E8A-8288-4DBA-976D-4401854ECAD6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065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E1DF-B24A-47EA-B94C-D5C66B617273}" type="datetime1">
              <a:rPr lang="es-MX" smtClean="0"/>
              <a:t>17/11/2019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624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0C6C-15B8-4ADB-B402-8DAEA87B8AF3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191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0D2A-4F97-4F06-BE1E-24B4DF9E4DC0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406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14A9-CF94-4B09-BB39-7C16F1B92E3D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938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E8A-8288-4DBA-976D-4401854ECAD6}" type="datetime1">
              <a:rPr lang="es-MX" smtClean="0"/>
              <a:t>17/11/2019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109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A51F-1408-44E7-B692-0E4B0D0D36A0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546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B00F-8965-4C4C-BB9C-75F14D401668}" type="datetime1">
              <a:rPr lang="es-MX" smtClean="0"/>
              <a:t>17/11/2019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477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0AE-6506-45AD-B8A1-4A7A0B01465D}" type="datetime1">
              <a:rPr lang="es-MX" smtClean="0"/>
              <a:t>17/11/2019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23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259F-62E2-4683-A61C-BA294E8A5892}" type="datetime1">
              <a:rPr lang="es-MX" smtClean="0"/>
              <a:t>17/11/2019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253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3AA4-4A7A-4880-961C-190C521DA09D}" type="datetime1">
              <a:rPr lang="es-MX" smtClean="0"/>
              <a:t>17/11/2019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43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A51F-1408-44E7-B692-0E4B0D0D36A0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406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3A2D-E652-4089-8414-E4F06D8F8732}" type="datetime1">
              <a:rPr lang="es-MX" smtClean="0"/>
              <a:t>17/11/2019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0479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BCE1DF-B24A-47EA-B94C-D5C66B617273}" type="datetime1">
              <a:rPr lang="es-MX" smtClean="0"/>
              <a:t>17/11/2019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1320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0C6C-15B8-4ADB-B402-8DAEA87B8AF3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5056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0D2A-4F97-4F06-BE1E-24B4DF9E4DC0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35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B00F-8965-4C4C-BB9C-75F14D401668}" type="datetime1">
              <a:rPr lang="es-MX" smtClean="0"/>
              <a:t>17/11/2019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0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EE11-B81F-41D4-94BB-6C47E6DAEE99}" type="datetime1">
              <a:rPr lang="es-MX" smtClean="0"/>
              <a:t>17/11/2019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259F-62E2-4683-A61C-BA294E8A5892}" type="datetime1">
              <a:rPr lang="es-MX" smtClean="0"/>
              <a:t>17/11/2019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3AA4-4A7A-4880-961C-190C521DA09D}" type="datetime1">
              <a:rPr lang="es-MX" smtClean="0"/>
              <a:t>17/11/2019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6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3A2D-E652-4089-8414-E4F06D8F8732}" type="datetime1">
              <a:rPr lang="es-MX" smtClean="0"/>
              <a:t>17/11/2019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86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E1DF-B24A-47EA-B94C-D5C66B617273}" type="datetime1">
              <a:rPr lang="es-MX" smtClean="0"/>
              <a:t>17/11/2019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35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3260AE-6506-45AD-B8A1-4A7A0B01465D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99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3260AE-6506-45AD-B8A1-4A7A0B01465D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5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260AE-6506-45AD-B8A1-4A7A0B01465D}" type="datetime1">
              <a:rPr lang="es-MX" smtClean="0"/>
              <a:t>17/11/2019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2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para upiita logo">
            <a:extLst>
              <a:ext uri="{FF2B5EF4-FFF2-40B4-BE49-F238E27FC236}">
                <a16:creationId xmlns:a16="http://schemas.microsoft.com/office/drawing/2014/main" id="{4BF66BC6-5B97-433A-8066-29C7059D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" y="347702"/>
            <a:ext cx="1549321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pn logo">
            <a:extLst>
              <a:ext uri="{FF2B5EF4-FFF2-40B4-BE49-F238E27FC236}">
                <a16:creationId xmlns:a16="http://schemas.microsoft.com/office/drawing/2014/main" id="{600B9BC2-8EC5-4293-99CD-FC98C95CA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39" b="6666"/>
          <a:stretch/>
        </p:blipFill>
        <p:spPr bwMode="auto">
          <a:xfrm>
            <a:off x="10010612" y="347702"/>
            <a:ext cx="1314776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9">
            <a:extLst>
              <a:ext uri="{FF2B5EF4-FFF2-40B4-BE49-F238E27FC236}">
                <a16:creationId xmlns:a16="http://schemas.microsoft.com/office/drawing/2014/main" id="{10B5D32C-5641-4D01-B728-8994AA829D0E}"/>
              </a:ext>
            </a:extLst>
          </p:cNvPr>
          <p:cNvSpPr txBox="1"/>
          <p:nvPr/>
        </p:nvSpPr>
        <p:spPr>
          <a:xfrm>
            <a:off x="2074984" y="766732"/>
            <a:ext cx="80420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000" dirty="0"/>
              <a:t>Instituto Politécnico Nacional</a:t>
            </a:r>
          </a:p>
          <a:p>
            <a:pPr algn="ctr"/>
            <a:r>
              <a:rPr lang="es-MX" sz="2000" dirty="0"/>
              <a:t>Unidad Profesional Interdisciplinaria en Ingeniería </a:t>
            </a:r>
          </a:p>
          <a:p>
            <a:pPr algn="ctr"/>
            <a:r>
              <a:rPr lang="es-MX" sz="2000" dirty="0"/>
              <a:t>y Tecnologías Avanzadas</a:t>
            </a:r>
          </a:p>
          <a:p>
            <a:pPr algn="ctr"/>
            <a:endParaRPr lang="es-MX" sz="2000" dirty="0"/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PROYECTO TERMINAL I</a:t>
            </a:r>
          </a:p>
          <a:p>
            <a:pPr algn="ctr"/>
            <a:endParaRPr lang="es-MX" sz="2000" dirty="0"/>
          </a:p>
          <a:p>
            <a:pPr algn="ctr"/>
            <a:r>
              <a:rPr lang="es-MX" sz="2000" b="1" dirty="0"/>
              <a:t>“Módulo de consultas federadas geoespaciales en el contexto de la Web de </a:t>
            </a:r>
            <a:r>
              <a:rPr lang="es-MX" sz="2000" b="1" dirty="0" err="1"/>
              <a:t>Linked</a:t>
            </a:r>
            <a:r>
              <a:rPr lang="es-MX" sz="2000" b="1" dirty="0"/>
              <a:t> Data para el triple store Apache </a:t>
            </a:r>
            <a:r>
              <a:rPr lang="es-MX" sz="2000" b="1" dirty="0" err="1"/>
              <a:t>Marmotta</a:t>
            </a:r>
            <a:r>
              <a:rPr lang="es-MX" sz="2000" b="1" dirty="0"/>
              <a:t>”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Presenta:</a:t>
            </a:r>
          </a:p>
          <a:p>
            <a:pPr algn="ctr"/>
            <a:r>
              <a:rPr lang="es-MX" sz="2000" dirty="0"/>
              <a:t>Páez Ortega Oswaldo Emmanuel	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Asesores:</a:t>
            </a:r>
            <a:br>
              <a:rPr lang="es-MX" sz="2000" dirty="0"/>
            </a:br>
            <a:r>
              <a:rPr lang="es-MX" sz="2000" dirty="0"/>
              <a:t>Dra. Cyntia Eugenia Enríquez Ortiz</a:t>
            </a:r>
          </a:p>
          <a:p>
            <a:pPr algn="ctr"/>
            <a:r>
              <a:rPr lang="es-MX" sz="2000" dirty="0"/>
              <a:t>Dr. Luis Vilches Blázquez </a:t>
            </a:r>
          </a:p>
          <a:p>
            <a:pPr algn="ctr"/>
            <a:endParaRPr lang="es-MX" sz="2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619883-2888-4957-B868-CFDD2DC8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574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B9C1-C3B7-4179-AFD6-F005BE42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CD9DB-08E9-444B-A8EB-C022A9A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4998"/>
            <a:ext cx="7729728" cy="2305431"/>
          </a:xfrm>
        </p:spPr>
        <p:txBody>
          <a:bodyPr/>
          <a:lstStyle/>
          <a:p>
            <a:pPr lvl="1" algn="just"/>
            <a:r>
              <a:rPr lang="es-MX" sz="2400" dirty="0"/>
              <a:t>Desarrollar un módulo de consultas geoespaciales federadas para el </a:t>
            </a:r>
            <a:r>
              <a:rPr lang="es-MX" sz="2400" i="1" dirty="0"/>
              <a:t>triple store</a:t>
            </a:r>
            <a:r>
              <a:rPr lang="es-MX" sz="2400" dirty="0"/>
              <a:t> Apache </a:t>
            </a:r>
            <a:r>
              <a:rPr lang="es-MX" sz="2400" dirty="0" err="1"/>
              <a:t>Marmotta</a:t>
            </a:r>
            <a:r>
              <a:rPr lang="es-MX" sz="2400" dirty="0"/>
              <a:t>, con el propósito de contribuir al avance de las tecnologías usadas en la Web Semántica y proveer una alternativa </a:t>
            </a:r>
            <a:r>
              <a:rPr lang="es-MX" sz="2400" i="1" dirty="0"/>
              <a:t>open source</a:t>
            </a:r>
            <a:r>
              <a:rPr lang="es-MX" sz="2400" dirty="0"/>
              <a:t> diferente a los </a:t>
            </a:r>
            <a:r>
              <a:rPr lang="es-MX" sz="2400" i="1" dirty="0"/>
              <a:t>triple store</a:t>
            </a:r>
            <a:r>
              <a:rPr lang="es-MX" sz="2400" dirty="0"/>
              <a:t> existentes.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9625E1-347A-4AE9-A740-0691B353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29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E5E81-0EA9-48B4-8541-9186E742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74291-8B8B-4224-8990-47C0B48E1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337" y="2411289"/>
            <a:ext cx="8887326" cy="369273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s-MX" sz="2000" dirty="0"/>
              <a:t>Implementar, con base en los estándares </a:t>
            </a:r>
            <a:r>
              <a:rPr lang="es-MX" sz="2000" i="1" dirty="0"/>
              <a:t>SPARQL</a:t>
            </a:r>
            <a:r>
              <a:rPr lang="es-MX" sz="2000" dirty="0"/>
              <a:t>, </a:t>
            </a:r>
            <a:r>
              <a:rPr lang="es-MX" sz="2000" i="1" dirty="0"/>
              <a:t>GeoSPARQL</a:t>
            </a:r>
            <a:r>
              <a:rPr lang="es-MX" sz="2000" dirty="0"/>
              <a:t>, así como auxiliándose de otras tecnologías involucradas en la Web Semántica y </a:t>
            </a:r>
            <a:r>
              <a:rPr lang="es-MX" sz="2000" i="1" dirty="0" err="1"/>
              <a:t>Linked</a:t>
            </a:r>
            <a:r>
              <a:rPr lang="es-MX" sz="2000" i="1" dirty="0"/>
              <a:t> Data,</a:t>
            </a:r>
            <a:r>
              <a:rPr lang="es-MX" sz="2000" dirty="0"/>
              <a:t> un módulo de consultas federadas para el </a:t>
            </a:r>
            <a:r>
              <a:rPr lang="es-MX" sz="2000" i="1" dirty="0"/>
              <a:t>triple store </a:t>
            </a:r>
            <a:r>
              <a:rPr lang="es-MX" sz="2000" dirty="0"/>
              <a:t>Apache </a:t>
            </a:r>
            <a:r>
              <a:rPr lang="es-MX" sz="2000" dirty="0" err="1"/>
              <a:t>Marmotta</a:t>
            </a:r>
            <a:r>
              <a:rPr lang="es-MX" sz="2000" i="1" dirty="0"/>
              <a:t>.</a:t>
            </a:r>
            <a:endParaRPr lang="es-MX" sz="2000" dirty="0"/>
          </a:p>
          <a:p>
            <a:pPr lvl="0" algn="just"/>
            <a:r>
              <a:rPr lang="es-MX" sz="2000" dirty="0"/>
              <a:t>Evaluar el rendimiento de las consultas hechas por el módulo desarrollado (</a:t>
            </a:r>
            <a:r>
              <a:rPr lang="es-MX" sz="2000" i="1" dirty="0"/>
              <a:t>benchmarking</a:t>
            </a:r>
            <a:r>
              <a:rPr lang="es-MX" sz="2000" dirty="0"/>
              <a:t>).</a:t>
            </a:r>
          </a:p>
          <a:p>
            <a:pPr lvl="0" algn="just"/>
            <a:r>
              <a:rPr lang="es-MX" sz="2000" dirty="0"/>
              <a:t>Comparar el </a:t>
            </a:r>
            <a:r>
              <a:rPr lang="es-MX" sz="2000" i="1" dirty="0"/>
              <a:t>triple store</a:t>
            </a:r>
            <a:r>
              <a:rPr lang="es-MX" sz="2000" dirty="0"/>
              <a:t> Apache </a:t>
            </a:r>
            <a:r>
              <a:rPr lang="es-MX" sz="2000" dirty="0" err="1"/>
              <a:t>Marmotta</a:t>
            </a:r>
            <a:r>
              <a:rPr lang="es-MX" sz="2000" dirty="0"/>
              <a:t> con otros </a:t>
            </a:r>
            <a:r>
              <a:rPr lang="es-MX" sz="2000" i="1" dirty="0"/>
              <a:t>triple store</a:t>
            </a:r>
            <a:r>
              <a:rPr lang="es-MX" sz="2000" dirty="0"/>
              <a:t> auxiliándose de la caracterización y </a:t>
            </a:r>
            <a:r>
              <a:rPr lang="es-MX" sz="2000" i="1" dirty="0"/>
              <a:t>benchmarking</a:t>
            </a:r>
            <a:r>
              <a:rPr lang="es-MX" sz="2000" dirty="0"/>
              <a:t> del módulo.</a:t>
            </a:r>
          </a:p>
          <a:p>
            <a:pPr lvl="0" algn="just"/>
            <a:r>
              <a:rPr lang="es-MX" sz="2000" dirty="0"/>
              <a:t>Caracterizar el módulo de consultas federadas.</a:t>
            </a:r>
          </a:p>
          <a:p>
            <a:pPr lvl="0" algn="just"/>
            <a:r>
              <a:rPr lang="es-MX" sz="2000" dirty="0"/>
              <a:t>Explotar lar características geoespaciales de los datos obtenidos del despliegue de consultas federadas mediante una aplicación Web para poder visualizarlos y explorarlos.</a:t>
            </a:r>
          </a:p>
          <a:p>
            <a:pPr lvl="0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CCAB52-A93C-498F-AC83-49CAAEF6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65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E6CE-413D-4A1D-8106-A4A6335E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Propuesta</a:t>
            </a:r>
            <a:r>
              <a:rPr lang="en-US" sz="5400" dirty="0"/>
              <a:t> de </a:t>
            </a:r>
            <a:r>
              <a:rPr lang="en-US" sz="5400" dirty="0" err="1"/>
              <a:t>solución</a:t>
            </a:r>
            <a:endParaRPr lang="en-U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6699B-5E0F-411E-96A6-93DAB2AA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70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2006-705C-4B37-BDF2-FC48207F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Propuesta de solución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CB2F2E2-960E-4C85-94AC-567555B715D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07098" y="2153412"/>
            <a:ext cx="11177802" cy="34026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3A6DE01-75CB-4908-BCEC-07121122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13</a:t>
            </a:fld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342408-28B6-4FF3-BCF1-81F2BC96DE42}"/>
              </a:ext>
            </a:extLst>
          </p:cNvPr>
          <p:cNvSpPr txBox="1"/>
          <p:nvPr/>
        </p:nvSpPr>
        <p:spPr>
          <a:xfrm>
            <a:off x="4687348" y="5354433"/>
            <a:ext cx="281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10 Diagrama a bloques de propuesta de solución</a:t>
            </a:r>
          </a:p>
        </p:txBody>
      </p:sp>
    </p:spTree>
    <p:extLst>
      <p:ext uri="{BB962C8B-B14F-4D97-AF65-F5344CB8AC3E}">
        <p14:creationId xmlns:p14="http://schemas.microsoft.com/office/powerpoint/2010/main" val="56604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9CC47-68F5-4CCA-9875-8B29B7F0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BC9869-062E-4DDC-9DE5-C393B5D3B7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706704" y="2652137"/>
            <a:ext cx="5598110" cy="2389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8D52BB-C874-4A5B-93B2-77445CFA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14</a:t>
            </a:fld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DAC529-5701-4C03-AC39-3078A9CFEC47}"/>
              </a:ext>
            </a:extLst>
          </p:cNvPr>
          <p:cNvSpPr txBox="1"/>
          <p:nvPr/>
        </p:nvSpPr>
        <p:spPr>
          <a:xfrm>
            <a:off x="5446295" y="3673281"/>
            <a:ext cx="9304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400" dirty="0"/>
              <a:t>Respuesta Federada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3F4385-66EF-40C3-9DFE-C572FCE640DE}"/>
              </a:ext>
            </a:extLst>
          </p:cNvPr>
          <p:cNvSpPr txBox="1"/>
          <p:nvPr/>
        </p:nvSpPr>
        <p:spPr>
          <a:xfrm>
            <a:off x="2231135" y="4872566"/>
            <a:ext cx="254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11 Arquitectura del módulo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EC7DCC1-4D54-4783-A9FA-DB8C9F23A1C1}"/>
              </a:ext>
            </a:extLst>
          </p:cNvPr>
          <p:cNvSpPr txBox="1">
            <a:spLocks/>
          </p:cNvSpPr>
          <p:nvPr/>
        </p:nvSpPr>
        <p:spPr>
          <a:xfrm>
            <a:off x="7411620" y="2645509"/>
            <a:ext cx="3134948" cy="31019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Apache </a:t>
            </a:r>
            <a:r>
              <a:rPr lang="es-MX" sz="2000" dirty="0" err="1"/>
              <a:t>Marmotta</a:t>
            </a:r>
            <a:endParaRPr lang="es-MX" sz="2000" dirty="0"/>
          </a:p>
          <a:p>
            <a:pPr lvl="1"/>
            <a:r>
              <a:rPr lang="es-MX" sz="1800" dirty="0"/>
              <a:t>Java</a:t>
            </a:r>
          </a:p>
          <a:p>
            <a:pPr lvl="1"/>
            <a:r>
              <a:rPr lang="es-MX" sz="1800" i="1" dirty="0"/>
              <a:t>SPARQL</a:t>
            </a:r>
          </a:p>
          <a:p>
            <a:pPr lvl="1"/>
            <a:r>
              <a:rPr lang="es-MX" sz="1800" i="1" dirty="0"/>
              <a:t>GeoSPARQ</a:t>
            </a:r>
            <a:r>
              <a:rPr lang="es-MX" sz="1800" dirty="0"/>
              <a:t>L</a:t>
            </a:r>
          </a:p>
          <a:p>
            <a:pPr lvl="1" algn="just"/>
            <a:r>
              <a:rPr lang="es-MX" sz="1800" i="1" dirty="0"/>
              <a:t>HTTP</a:t>
            </a:r>
          </a:p>
          <a:p>
            <a:pPr lvl="1"/>
            <a:r>
              <a:rPr lang="es-MX" sz="1800" dirty="0"/>
              <a:t>REST</a:t>
            </a:r>
          </a:p>
          <a:p>
            <a:pPr lvl="1"/>
            <a:r>
              <a:rPr lang="es-MX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23002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84F4-92F8-42C0-95F8-C820D595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A3AF6-B30D-4D3E-9099-EC76841D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15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3CE6D-2CC8-4CA2-BE34-20F21A9BA3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65" y="2403669"/>
            <a:ext cx="4606531" cy="31812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596CC0-DED1-4823-9F25-05A416772605}"/>
              </a:ext>
            </a:extLst>
          </p:cNvPr>
          <p:cNvSpPr txBox="1"/>
          <p:nvPr/>
        </p:nvSpPr>
        <p:spPr>
          <a:xfrm>
            <a:off x="2383357" y="5633145"/>
            <a:ext cx="187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12 Propuesta de aplicación Web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494FFA2-5616-4A99-B7B1-A0DE6F7D5E79}"/>
              </a:ext>
            </a:extLst>
          </p:cNvPr>
          <p:cNvSpPr txBox="1">
            <a:spLocks/>
          </p:cNvSpPr>
          <p:nvPr/>
        </p:nvSpPr>
        <p:spPr>
          <a:xfrm>
            <a:off x="7435514" y="2403669"/>
            <a:ext cx="3134948" cy="31019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Aplicación Web</a:t>
            </a:r>
          </a:p>
          <a:p>
            <a:pPr lvl="1"/>
            <a:r>
              <a:rPr lang="es-MX" sz="1800" dirty="0"/>
              <a:t>HTML5</a:t>
            </a:r>
          </a:p>
          <a:p>
            <a:pPr lvl="1"/>
            <a:r>
              <a:rPr lang="es-MX" sz="1800" dirty="0"/>
              <a:t>JavaScript</a:t>
            </a:r>
          </a:p>
          <a:p>
            <a:pPr lvl="1"/>
            <a:r>
              <a:rPr lang="es-MX" sz="1800" dirty="0"/>
              <a:t>CSS</a:t>
            </a:r>
          </a:p>
          <a:p>
            <a:pPr lvl="1" algn="just"/>
            <a:r>
              <a:rPr lang="es-MX" sz="1800" i="1" dirty="0"/>
              <a:t>HTT</a:t>
            </a:r>
            <a:r>
              <a:rPr lang="es-MX" sz="1800" dirty="0"/>
              <a:t>P</a:t>
            </a:r>
          </a:p>
          <a:p>
            <a:pPr lvl="1"/>
            <a:r>
              <a:rPr lang="es-MX" sz="1800" dirty="0"/>
              <a:t>REST</a:t>
            </a:r>
          </a:p>
          <a:p>
            <a:pPr lvl="1"/>
            <a:r>
              <a:rPr lang="es-MX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3698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8725-51A5-485C-9BC9-62443169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MX"/>
              <a:t>Propuesta de solución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3DD01-2BBA-4B90-B38F-D2801FFC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s-MX" sz="2000" i="1" dirty="0"/>
              <a:t>Benchmarking</a:t>
            </a:r>
            <a:r>
              <a:rPr lang="es-MX" sz="2000" dirty="0"/>
              <a:t> y caracterización del módulo inspirada en 3 artículos [2][3][4]</a:t>
            </a:r>
          </a:p>
          <a:p>
            <a:pPr lvl="1"/>
            <a:r>
              <a:rPr lang="es-MX" sz="1800" dirty="0"/>
              <a:t>Tiempo de selección del </a:t>
            </a:r>
            <a:r>
              <a:rPr lang="es-MX" sz="1800" i="1" dirty="0"/>
              <a:t>SPARQL </a:t>
            </a:r>
            <a:r>
              <a:rPr lang="es-MX" sz="1800" i="1" dirty="0" err="1"/>
              <a:t>endpoint</a:t>
            </a:r>
            <a:r>
              <a:rPr lang="es-MX" sz="1800" i="1" dirty="0"/>
              <a:t>.</a:t>
            </a:r>
            <a:endParaRPr lang="es-MX" sz="3200" dirty="0"/>
          </a:p>
          <a:p>
            <a:pPr lvl="1"/>
            <a:r>
              <a:rPr lang="es-MX" sz="1800" dirty="0"/>
              <a:t>Tiempo de ejecución.</a:t>
            </a:r>
            <a:endParaRPr lang="es-MX" sz="3200" dirty="0"/>
          </a:p>
          <a:p>
            <a:pPr lvl="1"/>
            <a:r>
              <a:rPr lang="es-MX" sz="1800" dirty="0"/>
              <a:t>Completitud de respuesta.</a:t>
            </a:r>
            <a:endParaRPr lang="es-MX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3A787-B8F3-4E85-B850-3E171C6B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16</a:t>
            </a:fld>
            <a:endParaRPr lang="es-MX"/>
          </a:p>
        </p:txBody>
      </p:sp>
      <p:pic>
        <p:nvPicPr>
          <p:cNvPr id="1026" name="Picture 2" descr="Resultado de imagen para apache marmotta">
            <a:extLst>
              <a:ext uri="{FF2B5EF4-FFF2-40B4-BE49-F238E27FC236}">
                <a16:creationId xmlns:a16="http://schemas.microsoft.com/office/drawing/2014/main" id="{7ACE8C25-C42F-403D-90C4-DA468FF7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02" y="3763255"/>
            <a:ext cx="2247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2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21A9E-94A6-435C-B307-3F5386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Justificación</a:t>
            </a:r>
            <a:endParaRPr lang="en-U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F35EE-E391-4584-A822-34D8EC3D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62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A733-1EA6-4C68-BC59-8662DFF3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E7196-791D-4489-86FF-B43DFD74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97" y="2387419"/>
            <a:ext cx="3368475" cy="3101983"/>
          </a:xfrm>
        </p:spPr>
        <p:txBody>
          <a:bodyPr>
            <a:normAutofit/>
          </a:bodyPr>
          <a:lstStyle/>
          <a:p>
            <a:r>
              <a:rPr lang="es-MX" dirty="0"/>
              <a:t>Apache </a:t>
            </a:r>
            <a:r>
              <a:rPr lang="es-MX" dirty="0" err="1"/>
              <a:t>Marmotta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Inspirada en la arquitectura SOA.</a:t>
            </a:r>
          </a:p>
          <a:p>
            <a:pPr lvl="1"/>
            <a:r>
              <a:rPr lang="es-MX" dirty="0"/>
              <a:t>La comunicación entre servicios:</a:t>
            </a:r>
          </a:p>
          <a:p>
            <a:pPr lvl="2"/>
            <a:r>
              <a:rPr lang="es-MX" dirty="0"/>
              <a:t>A nivel bases de datos, son mediante transacciones Kiwi.</a:t>
            </a:r>
          </a:p>
          <a:p>
            <a:pPr lvl="2"/>
            <a:r>
              <a:rPr lang="es-MX" dirty="0"/>
              <a:t>A nivel servicio (módulos), son a través de inyecciones CDI.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38AB09-592F-48B3-B651-07B766AE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18</a:t>
            </a:fld>
            <a:endParaRPr lang="es-MX"/>
          </a:p>
        </p:txBody>
      </p:sp>
      <p:pic>
        <p:nvPicPr>
          <p:cNvPr id="7" name="Picture 2" descr="Resultado de imagen para apache marmotta">
            <a:extLst>
              <a:ext uri="{FF2B5EF4-FFF2-40B4-BE49-F238E27FC236}">
                <a16:creationId xmlns:a16="http://schemas.microsoft.com/office/drawing/2014/main" id="{8116AE81-93E7-4480-B5BC-9CBF382B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54" y="5489403"/>
            <a:ext cx="2634762" cy="10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A3E103-CDEE-419F-8FDF-B205235F77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08" y="5329646"/>
            <a:ext cx="2236184" cy="1353020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4E63E0C-2EFF-4A23-A590-E039B51CE06C}"/>
              </a:ext>
            </a:extLst>
          </p:cNvPr>
          <p:cNvSpPr txBox="1">
            <a:spLocks/>
          </p:cNvSpPr>
          <p:nvPr/>
        </p:nvSpPr>
        <p:spPr>
          <a:xfrm>
            <a:off x="4603833" y="2387420"/>
            <a:ext cx="2984331" cy="258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Interfaz Web</a:t>
            </a:r>
          </a:p>
          <a:p>
            <a:pPr lvl="1"/>
            <a:r>
              <a:rPr lang="es-MX" dirty="0"/>
              <a:t>Es necesaria para la explotación de datos.</a:t>
            </a:r>
          </a:p>
          <a:p>
            <a:pPr lvl="1"/>
            <a:r>
              <a:rPr lang="es-MX" dirty="0"/>
              <a:t>Las tecnologías seleccionadas son las que se adaptan a las necesidades.</a:t>
            </a:r>
          </a:p>
          <a:p>
            <a:endParaRPr lang="es-MX" i="1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325F08E-26BD-4799-A566-1FB054F0BA93}"/>
              </a:ext>
            </a:extLst>
          </p:cNvPr>
          <p:cNvSpPr txBox="1">
            <a:spLocks/>
          </p:cNvSpPr>
          <p:nvPr/>
        </p:nvSpPr>
        <p:spPr>
          <a:xfrm>
            <a:off x="7941573" y="2387418"/>
            <a:ext cx="3703530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i="1" dirty="0"/>
              <a:t>Benchmarking</a:t>
            </a:r>
          </a:p>
          <a:p>
            <a:pPr lvl="1"/>
            <a:r>
              <a:rPr lang="es-MX" dirty="0"/>
              <a:t>Está basado en 3 artículos que proponen cómo llevar a cabo la prueba [5][6][7].</a:t>
            </a:r>
          </a:p>
          <a:p>
            <a:pPr lvl="1"/>
            <a:r>
              <a:rPr lang="es-MX" dirty="0"/>
              <a:t>La comparación entre plataformas similares permite identificar fortalezas y debilidades de cada uno.</a:t>
            </a:r>
          </a:p>
          <a:p>
            <a:pPr lvl="1"/>
            <a:r>
              <a:rPr lang="es-MX" dirty="0"/>
              <a:t>La prueba permitiría optimizar el módulo de consultas a desarrollar.</a:t>
            </a:r>
          </a:p>
          <a:p>
            <a:pPr lvl="1"/>
            <a:endParaRPr lang="es-MX" dirty="0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97950C41-BE45-4A45-9B8E-9FD5B160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489" y="5259041"/>
            <a:ext cx="1423625" cy="142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2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944B7-C19D-4AB9-B5A8-4D64AEFF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1078C5-1733-43EE-8B76-AD83B24B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47550D69-754C-4FC2-94DD-C2E352528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431044"/>
              </p:ext>
            </p:extLst>
          </p:nvPr>
        </p:nvGraphicFramePr>
        <p:xfrm>
          <a:off x="2571251" y="3543899"/>
          <a:ext cx="7182847" cy="2349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147">
                  <a:extLst>
                    <a:ext uri="{9D8B030D-6E8A-4147-A177-3AD203B41FA5}">
                      <a16:colId xmlns:a16="http://schemas.microsoft.com/office/drawing/2014/main" val="692036006"/>
                    </a:ext>
                  </a:extLst>
                </a:gridCol>
                <a:gridCol w="1282232">
                  <a:extLst>
                    <a:ext uri="{9D8B030D-6E8A-4147-A177-3AD203B41FA5}">
                      <a16:colId xmlns:a16="http://schemas.microsoft.com/office/drawing/2014/main" val="891984425"/>
                    </a:ext>
                  </a:extLst>
                </a:gridCol>
                <a:gridCol w="1507904">
                  <a:extLst>
                    <a:ext uri="{9D8B030D-6E8A-4147-A177-3AD203B41FA5}">
                      <a16:colId xmlns:a16="http://schemas.microsoft.com/office/drawing/2014/main" val="1020713085"/>
                    </a:ext>
                  </a:extLst>
                </a:gridCol>
                <a:gridCol w="1035566">
                  <a:extLst>
                    <a:ext uri="{9D8B030D-6E8A-4147-A177-3AD203B41FA5}">
                      <a16:colId xmlns:a16="http://schemas.microsoft.com/office/drawing/2014/main" val="112840596"/>
                    </a:ext>
                  </a:extLst>
                </a:gridCol>
                <a:gridCol w="1333998">
                  <a:extLst>
                    <a:ext uri="{9D8B030D-6E8A-4147-A177-3AD203B41FA5}">
                      <a16:colId xmlns:a16="http://schemas.microsoft.com/office/drawing/2014/main" val="3114566095"/>
                    </a:ext>
                  </a:extLst>
                </a:gridCol>
              </a:tblGrid>
              <a:tr h="529444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Nombre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Consultas Federadas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GeoSPARQL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Status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Libre o pago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428743"/>
                  </a:ext>
                </a:extLst>
              </a:tr>
              <a:tr h="363993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Parliament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Activo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Libre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36415"/>
                  </a:ext>
                </a:extLst>
              </a:tr>
              <a:tr h="363993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GraphDB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Activo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Ambos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726840"/>
                  </a:ext>
                </a:extLst>
              </a:tr>
              <a:tr h="363993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OpenLink Virtuoso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Activo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Ambos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4945802"/>
                  </a:ext>
                </a:extLst>
              </a:tr>
              <a:tr h="363993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Apache Jena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Activo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Libre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39310"/>
                  </a:ext>
                </a:extLst>
              </a:tr>
              <a:tr h="363993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Apache Marmotta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No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Activo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Libre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11360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6255178-E699-4130-87F3-E4DC34E15AC1}"/>
              </a:ext>
            </a:extLst>
          </p:cNvPr>
          <p:cNvSpPr txBox="1"/>
          <p:nvPr/>
        </p:nvSpPr>
        <p:spPr>
          <a:xfrm>
            <a:off x="4797027" y="3259723"/>
            <a:ext cx="259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Tabla 1 </a:t>
            </a:r>
            <a:r>
              <a:rPr lang="es-MX" sz="1600" i="1" dirty="0"/>
              <a:t>Triple store </a:t>
            </a:r>
            <a:r>
              <a:rPr lang="es-MX" sz="1600" dirty="0"/>
              <a:t>actuales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178B74B-5574-41A9-BF3B-06D251807C96}"/>
              </a:ext>
            </a:extLst>
          </p:cNvPr>
          <p:cNvSpPr txBox="1">
            <a:spLocks/>
          </p:cNvSpPr>
          <p:nvPr/>
        </p:nvSpPr>
        <p:spPr>
          <a:xfrm>
            <a:off x="1381125" y="2305708"/>
            <a:ext cx="9105899" cy="258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Ausencia de plataformas libres para el desarrollo y publicación de información en el contexto de la Web del </a:t>
            </a:r>
            <a:r>
              <a:rPr lang="es-MX" i="1" dirty="0" err="1"/>
              <a:t>Linked</a:t>
            </a:r>
            <a:r>
              <a:rPr lang="es-MX" i="1" dirty="0"/>
              <a:t> Data </a:t>
            </a:r>
            <a:r>
              <a:rPr lang="es-MX" dirty="0"/>
              <a:t>(Tabla 1).   </a:t>
            </a:r>
          </a:p>
          <a:p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278652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FFAF-3987-4052-A640-61763611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DB864-2039-4C95-9AC5-2FF80112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00806"/>
          </a:xfrm>
        </p:spPr>
        <p:txBody>
          <a:bodyPr>
            <a:normAutofit fontScale="92500" lnSpcReduction="10000"/>
          </a:bodyPr>
          <a:lstStyle/>
          <a:p>
            <a:r>
              <a:rPr lang="es-MX" sz="1600" dirty="0"/>
              <a:t>Introducción</a:t>
            </a:r>
          </a:p>
          <a:p>
            <a:r>
              <a:rPr lang="es-MX" sz="1600" dirty="0"/>
              <a:t>Planteamiento del problema</a:t>
            </a:r>
          </a:p>
          <a:p>
            <a:r>
              <a:rPr lang="es-MX" sz="1600" dirty="0"/>
              <a:t>Objetivos</a:t>
            </a:r>
          </a:p>
          <a:p>
            <a:r>
              <a:rPr lang="es-MX" sz="1600" dirty="0"/>
              <a:t>Propuesta de solución</a:t>
            </a:r>
          </a:p>
          <a:p>
            <a:r>
              <a:rPr lang="es-MX" sz="1600" dirty="0"/>
              <a:t>Justificación</a:t>
            </a:r>
          </a:p>
          <a:p>
            <a:r>
              <a:rPr lang="es-MX" sz="1600" dirty="0"/>
              <a:t>Análisis y diseño del sistema</a:t>
            </a:r>
          </a:p>
          <a:p>
            <a:pPr lvl="1"/>
            <a:r>
              <a:rPr lang="es-MX" dirty="0"/>
              <a:t>Módulo</a:t>
            </a:r>
          </a:p>
          <a:p>
            <a:pPr lvl="1"/>
            <a:r>
              <a:rPr lang="es-MX" dirty="0"/>
              <a:t>Aplicación Web</a:t>
            </a:r>
          </a:p>
          <a:p>
            <a:r>
              <a:rPr lang="es-MX" sz="1600" dirty="0"/>
              <a:t>Avances PT1</a:t>
            </a:r>
          </a:p>
          <a:p>
            <a:r>
              <a:rPr lang="es-MX" sz="1600" dirty="0"/>
              <a:t>Bibliografía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80546-A165-4587-924E-30AD2BE3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</a:t>
            </a:fld>
            <a:endParaRPr lang="es-MX"/>
          </a:p>
        </p:txBody>
      </p:sp>
      <p:pic>
        <p:nvPicPr>
          <p:cNvPr id="5" name="Picture 2" descr="Resultado de imagen para apache marmotta">
            <a:extLst>
              <a:ext uri="{FF2B5EF4-FFF2-40B4-BE49-F238E27FC236}">
                <a16:creationId xmlns:a16="http://schemas.microsoft.com/office/drawing/2014/main" id="{564DE229-47B5-4343-8899-BAA570AB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98" y="2984945"/>
            <a:ext cx="2247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apache software foundation">
            <a:extLst>
              <a:ext uri="{FF2B5EF4-FFF2-40B4-BE49-F238E27FC236}">
                <a16:creationId xmlns:a16="http://schemas.microsoft.com/office/drawing/2014/main" id="{E4C8CD92-E939-43B8-9B6E-6D65F2E0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31" y="4812983"/>
            <a:ext cx="3221466" cy="15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9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89515-4FA5-44A8-93D8-B26D455E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Análisis</a:t>
            </a:r>
            <a:r>
              <a:rPr lang="en-US" sz="5400" dirty="0"/>
              <a:t> y </a:t>
            </a:r>
            <a:r>
              <a:rPr lang="en-US" sz="5400" dirty="0" err="1"/>
              <a:t>diseño</a:t>
            </a:r>
            <a:r>
              <a:rPr lang="en-US" sz="5400" dirty="0"/>
              <a:t> del </a:t>
            </a:r>
            <a:r>
              <a:rPr lang="en-US" sz="5400" dirty="0" err="1"/>
              <a:t>sistema</a:t>
            </a:r>
            <a:endParaRPr lang="en-U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836819-C896-4D80-BF30-D98B97B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6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77E624-7CD7-47F3-B81C-D1DF7B92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407211-CE9F-4141-9900-F10BE3A5A7F8}"/>
              </a:ext>
            </a:extLst>
          </p:cNvPr>
          <p:cNvSpPr txBox="1"/>
          <p:nvPr/>
        </p:nvSpPr>
        <p:spPr>
          <a:xfrm>
            <a:off x="1504849" y="5986597"/>
            <a:ext cx="4191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13 Caso de uso aplicación Web - Usuario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3415AF-5F4E-49E9-8409-664F8352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19" y="2401124"/>
            <a:ext cx="2993278" cy="35854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CFAF19C-A101-4C69-90A0-FCF4FFC5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04" y="2401124"/>
            <a:ext cx="2993278" cy="35989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BC960E8-55D1-457B-8679-F28B05C4C65D}"/>
              </a:ext>
            </a:extLst>
          </p:cNvPr>
          <p:cNvSpPr txBox="1"/>
          <p:nvPr/>
        </p:nvSpPr>
        <p:spPr>
          <a:xfrm>
            <a:off x="6324242" y="6000046"/>
            <a:ext cx="461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14 Caso de uso aplicación Web - Administrador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7E150BF-F9E0-4812-A898-D3ED1D5B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MX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173421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074EBE-6B51-4C5D-B271-E55AF211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6F2064-2172-4E3A-9F2F-703F3C1D52E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"/>
          <a:stretch/>
        </p:blipFill>
        <p:spPr>
          <a:xfrm>
            <a:off x="907039" y="2229231"/>
            <a:ext cx="10377922" cy="379628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1A03FA1-9978-46C5-A399-ABB904C61696}"/>
              </a:ext>
            </a:extLst>
          </p:cNvPr>
          <p:cNvSpPr txBox="1"/>
          <p:nvPr/>
        </p:nvSpPr>
        <p:spPr>
          <a:xfrm>
            <a:off x="4628969" y="6101336"/>
            <a:ext cx="311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15 Diagrama de estados Apache </a:t>
            </a:r>
            <a:r>
              <a:rPr lang="es-MX" sz="1600" dirty="0" err="1"/>
              <a:t>Marmotta</a:t>
            </a:r>
            <a:endParaRPr lang="es-MX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4AACD66-8454-459C-B178-B2BA9EF3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MX" dirty="0"/>
              <a:t>Diagrama de estados</a:t>
            </a:r>
          </a:p>
        </p:txBody>
      </p:sp>
    </p:spTree>
    <p:extLst>
      <p:ext uri="{BB962C8B-B14F-4D97-AF65-F5344CB8AC3E}">
        <p14:creationId xmlns:p14="http://schemas.microsoft.com/office/powerpoint/2010/main" val="144191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63C09-0FAF-4033-9467-498FFAA0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F02D93-C66A-425F-B6DC-DC6E4586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8803F4-E39B-4C03-B275-67D91364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33" y="2531742"/>
            <a:ext cx="8545533" cy="37131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201EB36-61F5-4B71-BC7F-616C6119508F}"/>
              </a:ext>
            </a:extLst>
          </p:cNvPr>
          <p:cNvSpPr txBox="1"/>
          <p:nvPr/>
        </p:nvSpPr>
        <p:spPr>
          <a:xfrm>
            <a:off x="4777158" y="6178452"/>
            <a:ext cx="263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15 Diagrama de estado Apache </a:t>
            </a:r>
            <a:r>
              <a:rPr lang="es-MX" sz="1600" dirty="0" err="1"/>
              <a:t>Marmotta</a:t>
            </a:r>
            <a:endParaRPr lang="es-MX" sz="16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FCB7D09-020E-45C8-B5CB-2A6009EE0024}"/>
              </a:ext>
            </a:extLst>
          </p:cNvPr>
          <p:cNvSpPr txBox="1">
            <a:spLocks/>
          </p:cNvSpPr>
          <p:nvPr/>
        </p:nvSpPr>
        <p:spPr>
          <a:xfrm>
            <a:off x="2383536" y="11170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Diagrama de estados</a:t>
            </a:r>
          </a:p>
        </p:txBody>
      </p:sp>
    </p:spTree>
    <p:extLst>
      <p:ext uri="{BB962C8B-B14F-4D97-AF65-F5344CB8AC3E}">
        <p14:creationId xmlns:p14="http://schemas.microsoft.com/office/powerpoint/2010/main" val="70002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D5BB8-FBB3-4645-8F28-849CA400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Avances de Proyecto Terminal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2CE73-6215-40D5-BCA6-ECB756EF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Metodología y tecnologías identificadas para el desarrollo del proyecto.</a:t>
            </a:r>
          </a:p>
          <a:p>
            <a:pPr algn="just"/>
            <a:r>
              <a:rPr lang="es-MX" dirty="0"/>
              <a:t>Parámetros y partícipes del </a:t>
            </a:r>
            <a:r>
              <a:rPr lang="es-MX" i="1" dirty="0"/>
              <a:t>benchmarking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Análisis y diseño del sistema.</a:t>
            </a:r>
          </a:p>
          <a:p>
            <a:r>
              <a:rPr lang="es-MX" dirty="0"/>
              <a:t>Estudio del los </a:t>
            </a:r>
            <a:r>
              <a:rPr lang="es-MX" i="1" dirty="0"/>
              <a:t>triple store </a:t>
            </a:r>
            <a:r>
              <a:rPr lang="es-MX" dirty="0"/>
              <a:t>disponibles en la Internet.</a:t>
            </a:r>
          </a:p>
          <a:p>
            <a:r>
              <a:rPr lang="es-MX" dirty="0"/>
              <a:t>Inicio de una publicación.</a:t>
            </a:r>
          </a:p>
          <a:p>
            <a:pPr algn="just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473823-4584-4DF7-9C95-705ACC9A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96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6AFC6-C84E-4450-97B5-EE49E066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proyecto terminal </a:t>
            </a:r>
            <a:r>
              <a:rPr lang="es-MX" dirty="0" err="1"/>
              <a:t>ii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D44BAC-2A8D-443F-ACED-60993DE4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25</a:t>
            </a:fld>
            <a:endParaRPr lang="es-MX"/>
          </a:p>
        </p:txBody>
      </p:sp>
      <p:pic>
        <p:nvPicPr>
          <p:cNvPr id="3074" name="Picture 2" descr="Resultado de imagen para life cycle png">
            <a:extLst>
              <a:ext uri="{FF2B5EF4-FFF2-40B4-BE49-F238E27FC236}">
                <a16:creationId xmlns:a16="http://schemas.microsoft.com/office/drawing/2014/main" id="{D1C69FBA-C837-411E-85AA-3EF49CCED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72" y="2153412"/>
            <a:ext cx="4388783" cy="43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8C0C63-AC9D-438E-BF57-C3F07FF90812}"/>
              </a:ext>
            </a:extLst>
          </p:cNvPr>
          <p:cNvSpPr txBox="1"/>
          <p:nvPr/>
        </p:nvSpPr>
        <p:spPr>
          <a:xfrm>
            <a:off x="3036402" y="2840360"/>
            <a:ext cx="185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Crear historias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109013-C695-40FF-AAF5-86907EFF32AF}"/>
              </a:ext>
            </a:extLst>
          </p:cNvPr>
          <p:cNvSpPr txBox="1"/>
          <p:nvPr/>
        </p:nvSpPr>
        <p:spPr>
          <a:xfrm>
            <a:off x="3435167" y="4574395"/>
            <a:ext cx="1855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Desarrollo de pruebas unitarias de cada historia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1BF6BB-C03B-4319-9623-B06669AF5D94}"/>
              </a:ext>
            </a:extLst>
          </p:cNvPr>
          <p:cNvSpPr txBox="1"/>
          <p:nvPr/>
        </p:nvSpPr>
        <p:spPr>
          <a:xfrm>
            <a:off x="1881218" y="5741776"/>
            <a:ext cx="185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Validar de pruebas unitarias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D81328-9B16-46CA-A611-9CBAC31EC159}"/>
              </a:ext>
            </a:extLst>
          </p:cNvPr>
          <p:cNvSpPr txBox="1"/>
          <p:nvPr/>
        </p:nvSpPr>
        <p:spPr>
          <a:xfrm>
            <a:off x="162417" y="4344940"/>
            <a:ext cx="216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Implementar pruebas unitarias en Apache </a:t>
            </a:r>
            <a:r>
              <a:rPr lang="es-MX" sz="1600" b="1" dirty="0" err="1"/>
              <a:t>Marmotta</a:t>
            </a:r>
            <a:endParaRPr lang="es-MX" sz="16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DDCD53-4C76-4EA3-968E-3878BE114D6F}"/>
              </a:ext>
            </a:extLst>
          </p:cNvPr>
          <p:cNvSpPr txBox="1"/>
          <p:nvPr/>
        </p:nvSpPr>
        <p:spPr>
          <a:xfrm>
            <a:off x="850645" y="2717248"/>
            <a:ext cx="1855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Planificar siguiente fase de 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71D5D8-B8AC-4A83-8599-6AD5C4324CA9}"/>
              </a:ext>
            </a:extLst>
          </p:cNvPr>
          <p:cNvSpPr/>
          <p:nvPr/>
        </p:nvSpPr>
        <p:spPr>
          <a:xfrm>
            <a:off x="2280512" y="3889572"/>
            <a:ext cx="1056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</a:rPr>
              <a:t>XP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24CFA0-6C0A-497E-9538-202D8FF51267}"/>
              </a:ext>
            </a:extLst>
          </p:cNvPr>
          <p:cNvSpPr txBox="1"/>
          <p:nvPr/>
        </p:nvSpPr>
        <p:spPr>
          <a:xfrm>
            <a:off x="6270001" y="2867603"/>
            <a:ext cx="4666565" cy="369332"/>
          </a:xfrm>
          <a:prstGeom prst="rect">
            <a:avLst/>
          </a:prstGeom>
          <a:solidFill>
            <a:srgbClr val="00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i="1" dirty="0" err="1"/>
              <a:t>Pull</a:t>
            </a:r>
            <a:r>
              <a:rPr lang="es-MX" i="1" dirty="0"/>
              <a:t> </a:t>
            </a:r>
            <a:r>
              <a:rPr lang="es-MX" i="1" dirty="0" err="1"/>
              <a:t>Request</a:t>
            </a:r>
            <a:r>
              <a:rPr lang="es-MX" dirty="0"/>
              <a:t> a la </a:t>
            </a:r>
            <a:r>
              <a:rPr lang="es-MX" i="1" dirty="0"/>
              <a:t>Apache Software </a:t>
            </a:r>
            <a:r>
              <a:rPr lang="es-MX" i="1" dirty="0" err="1"/>
              <a:t>Foundation</a:t>
            </a:r>
            <a:endParaRPr lang="es-MX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20B5D4-3AEF-4A43-911B-FA367AC65349}"/>
              </a:ext>
            </a:extLst>
          </p:cNvPr>
          <p:cNvSpPr txBox="1"/>
          <p:nvPr/>
        </p:nvSpPr>
        <p:spPr>
          <a:xfrm>
            <a:off x="6270001" y="3658330"/>
            <a:ext cx="466656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i="1" dirty="0"/>
              <a:t>Benchmarking </a:t>
            </a:r>
            <a:r>
              <a:rPr lang="es-MX" dirty="0"/>
              <a:t>y comparación de </a:t>
            </a:r>
            <a:r>
              <a:rPr lang="es-MX" i="1" dirty="0"/>
              <a:t>Apache </a:t>
            </a:r>
            <a:r>
              <a:rPr lang="es-MX" i="1" dirty="0" err="1"/>
              <a:t>Marmotta</a:t>
            </a:r>
            <a:r>
              <a:rPr lang="es-MX" i="1" dirty="0"/>
              <a:t> </a:t>
            </a:r>
            <a:r>
              <a:rPr lang="es-MX" dirty="0"/>
              <a:t>contra los 4 </a:t>
            </a:r>
            <a:r>
              <a:rPr lang="es-MX" i="1" dirty="0"/>
              <a:t>triple store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F00E81-EFAB-4961-ADEB-1A844A95D6A7}"/>
              </a:ext>
            </a:extLst>
          </p:cNvPr>
          <p:cNvSpPr txBox="1"/>
          <p:nvPr/>
        </p:nvSpPr>
        <p:spPr>
          <a:xfrm>
            <a:off x="6270001" y="4726056"/>
            <a:ext cx="466656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Documentar resultados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D97FD2-6557-49AA-85A7-E8607D062711}"/>
              </a:ext>
            </a:extLst>
          </p:cNvPr>
          <p:cNvSpPr txBox="1"/>
          <p:nvPr/>
        </p:nvSpPr>
        <p:spPr>
          <a:xfrm>
            <a:off x="6270001" y="5513136"/>
            <a:ext cx="4666566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Corregir documento final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31A49D9-DE9D-47B5-8172-E5022F6C46C3}"/>
              </a:ext>
            </a:extLst>
          </p:cNvPr>
          <p:cNvCxnSpPr>
            <a:stCxn id="11" idx="2"/>
          </p:cNvCxnSpPr>
          <p:nvPr/>
        </p:nvCxnSpPr>
        <p:spPr>
          <a:xfrm flipH="1">
            <a:off x="8603283" y="3236935"/>
            <a:ext cx="1" cy="421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5B9F934-0392-4B96-9951-D1728A1DB700}"/>
              </a:ext>
            </a:extLst>
          </p:cNvPr>
          <p:cNvCxnSpPr/>
          <p:nvPr/>
        </p:nvCxnSpPr>
        <p:spPr>
          <a:xfrm flipH="1">
            <a:off x="8603282" y="4294538"/>
            <a:ext cx="1" cy="421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231F1A-EBCB-4B67-86F3-2733C9E8E3AB}"/>
              </a:ext>
            </a:extLst>
          </p:cNvPr>
          <p:cNvCxnSpPr/>
          <p:nvPr/>
        </p:nvCxnSpPr>
        <p:spPr>
          <a:xfrm flipH="1">
            <a:off x="8603282" y="5088985"/>
            <a:ext cx="1" cy="421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1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DB3B-A1FF-4394-B931-7AE2BD7B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0887721-808A-4392-9022-E0CEDED56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131515"/>
              </p:ext>
            </p:extLst>
          </p:nvPr>
        </p:nvGraphicFramePr>
        <p:xfrm>
          <a:off x="1798636" y="2577611"/>
          <a:ext cx="8594725" cy="1522159"/>
        </p:xfrm>
        <a:graphic>
          <a:graphicData uri="http://schemas.openxmlformats.org/drawingml/2006/table">
            <a:tbl>
              <a:tblPr firstRow="1" firstCol="1" bandRow="1"/>
              <a:tblGrid>
                <a:gridCol w="512315">
                  <a:extLst>
                    <a:ext uri="{9D8B030D-6E8A-4147-A177-3AD203B41FA5}">
                      <a16:colId xmlns:a16="http://schemas.microsoft.com/office/drawing/2014/main" val="2185559137"/>
                    </a:ext>
                  </a:extLst>
                </a:gridCol>
                <a:gridCol w="8082410">
                  <a:extLst>
                    <a:ext uri="{9D8B030D-6E8A-4147-A177-3AD203B41FA5}">
                      <a16:colId xmlns:a16="http://schemas.microsoft.com/office/drawing/2014/main" val="3133690742"/>
                    </a:ext>
                  </a:extLst>
                </a:gridCol>
              </a:tblGrid>
              <a:tr h="4001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L. M. Vilches Blázquez y J. Saavedra, «A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connecting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interoperability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universes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OGC Web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Data,»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Transactions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GIS, 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23,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1, pp. 22-47, 2018.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01680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3E1480-BB40-4AF8-ABF3-3C46B2CF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26</a:t>
            </a:fld>
            <a:endParaRPr lang="es-MX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42129DE-B354-466B-B79B-9BA5F896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99092"/>
              </p:ext>
            </p:extLst>
          </p:nvPr>
        </p:nvGraphicFramePr>
        <p:xfrm>
          <a:off x="1798637" y="3338691"/>
          <a:ext cx="8594725" cy="2438211"/>
        </p:xfrm>
        <a:graphic>
          <a:graphicData uri="http://schemas.openxmlformats.org/drawingml/2006/table">
            <a:tbl>
              <a:tblPr firstRow="1" firstCol="1" bandRow="1"/>
              <a:tblGrid>
                <a:gridCol w="512315">
                  <a:extLst>
                    <a:ext uri="{9D8B030D-6E8A-4147-A177-3AD203B41FA5}">
                      <a16:colId xmlns:a16="http://schemas.microsoft.com/office/drawing/2014/main" val="920584917"/>
                    </a:ext>
                  </a:extLst>
                </a:gridCol>
                <a:gridCol w="8082410">
                  <a:extLst>
                    <a:ext uri="{9D8B030D-6E8A-4147-A177-3AD203B41FA5}">
                      <a16:colId xmlns:a16="http://schemas.microsoft.com/office/drawing/2014/main" val="1376199545"/>
                    </a:ext>
                  </a:extLst>
                </a:gridCol>
              </a:tblGrid>
              <a:tr h="73116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Shmidt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O. Görlitz, P. Haase, G.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Ladwig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Shwarte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T. Tran, «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FedBench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Suite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Federated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Processing,» de 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Berlín, 2011.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06827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Schmidt, T.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Hornung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G.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Lausen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C.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Pinkel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«SP^2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 SPARQL performance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,» de 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2009 IEEE 25th International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Engineering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Freiburg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Alemania, 2009.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52093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Bizer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A. Schultz, «The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berlin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sparql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,» 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Journal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and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Systems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5,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2, pp. 1-24, 2009.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0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2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6E010-3018-4AB6-9E4C-784D0C1E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MX" sz="5400" dirty="0"/>
              <a:t>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62E19F-450A-4E7F-B89A-A90BF070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0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A050-DFA8-4CB0-A0CB-5E67DA2F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pic>
        <p:nvPicPr>
          <p:cNvPr id="6" name="Picture 12" descr="Resultado de imagen para RDF png">
            <a:extLst>
              <a:ext uri="{FF2B5EF4-FFF2-40B4-BE49-F238E27FC236}">
                <a16:creationId xmlns:a16="http://schemas.microsoft.com/office/drawing/2014/main" id="{FD04A1B5-084F-4318-BA01-814B3721F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27" y="2268873"/>
            <a:ext cx="2609850" cy="282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B52330F-28DB-4E17-8E12-E5664974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4</a:t>
            </a:fld>
            <a:endParaRPr lang="es-MX"/>
          </a:p>
        </p:txBody>
      </p:sp>
      <p:pic>
        <p:nvPicPr>
          <p:cNvPr id="2050" name="Picture 2" descr="Resultado de imagen para internet png&#10;">
            <a:extLst>
              <a:ext uri="{FF2B5EF4-FFF2-40B4-BE49-F238E27FC236}">
                <a16:creationId xmlns:a16="http://schemas.microsoft.com/office/drawing/2014/main" id="{D5D29C9E-FAA7-4969-8D33-415BAD14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21" y="2490058"/>
            <a:ext cx="248022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rdf triple store">
            <a:extLst>
              <a:ext uri="{FF2B5EF4-FFF2-40B4-BE49-F238E27FC236}">
                <a16:creationId xmlns:a16="http://schemas.microsoft.com/office/drawing/2014/main" id="{2B1B6AC3-A644-4F5E-8631-2F87B6EC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2775"/>
            <a:ext cx="234338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n para database icon">
            <a:extLst>
              <a:ext uri="{FF2B5EF4-FFF2-40B4-BE49-F238E27FC236}">
                <a16:creationId xmlns:a16="http://schemas.microsoft.com/office/drawing/2014/main" id="{79F6BD4C-01A2-48BB-A9C5-CD8CC95D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357" y="2914045"/>
            <a:ext cx="1537687" cy="15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RDF png">
            <a:extLst>
              <a:ext uri="{FF2B5EF4-FFF2-40B4-BE49-F238E27FC236}">
                <a16:creationId xmlns:a16="http://schemas.microsoft.com/office/drawing/2014/main" id="{18A3A13E-98C3-4975-9C7F-B2EA3A17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933" y="2914045"/>
            <a:ext cx="1653867" cy="16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AEF3FF-B558-4A20-B50A-41E7523A0DD0}"/>
              </a:ext>
            </a:extLst>
          </p:cNvPr>
          <p:cNvSpPr txBox="1"/>
          <p:nvPr/>
        </p:nvSpPr>
        <p:spPr>
          <a:xfrm>
            <a:off x="326499" y="5139560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 Internet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F0751B-FA75-43CB-A2E5-4B671B9D415E}"/>
              </a:ext>
            </a:extLst>
          </p:cNvPr>
          <p:cNvSpPr txBox="1"/>
          <p:nvPr/>
        </p:nvSpPr>
        <p:spPr>
          <a:xfrm>
            <a:off x="3342879" y="5139560"/>
            <a:ext cx="201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2 Archivo RDF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03F3F-DB88-45E2-8C6A-7B4F78EA0D1F}"/>
              </a:ext>
            </a:extLst>
          </p:cNvPr>
          <p:cNvSpPr txBox="1"/>
          <p:nvPr/>
        </p:nvSpPr>
        <p:spPr>
          <a:xfrm>
            <a:off x="6332319" y="5139560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3 Ontologías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D43321-F9D2-449B-8B22-AA2B338A66D4}"/>
              </a:ext>
            </a:extLst>
          </p:cNvPr>
          <p:cNvSpPr txBox="1"/>
          <p:nvPr/>
        </p:nvSpPr>
        <p:spPr>
          <a:xfrm>
            <a:off x="8877827" y="5031502"/>
            <a:ext cx="201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4 </a:t>
            </a:r>
            <a:r>
              <a:rPr lang="es-MX" sz="1600" i="1" dirty="0"/>
              <a:t>Triple Store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36118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pache marmotta">
            <a:extLst>
              <a:ext uri="{FF2B5EF4-FFF2-40B4-BE49-F238E27FC236}">
                <a16:creationId xmlns:a16="http://schemas.microsoft.com/office/drawing/2014/main" id="{3FA0C8D2-0620-4A30-A6B4-21BD5BC3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682" y="3134275"/>
            <a:ext cx="2634762" cy="10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CC4AE92-841E-4776-B689-3574F526F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CFC">
                  <a:alpha val="98824"/>
                </a:srgbClr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0" y="2298928"/>
            <a:ext cx="4221709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geosparql">
            <a:extLst>
              <a:ext uri="{FF2B5EF4-FFF2-40B4-BE49-F238E27FC236}">
                <a16:creationId xmlns:a16="http://schemas.microsoft.com/office/drawing/2014/main" id="{38334FEE-4DAF-42D4-9B09-473C9BF5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4" y="3177946"/>
            <a:ext cx="2396426" cy="5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2835D7C-47A7-4CFA-AFF2-5B0CD4D58236}"/>
              </a:ext>
            </a:extLst>
          </p:cNvPr>
          <p:cNvSpPr txBox="1"/>
          <p:nvPr/>
        </p:nvSpPr>
        <p:spPr>
          <a:xfrm>
            <a:off x="1180781" y="3725024"/>
            <a:ext cx="19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Arial Nova Light" panose="020B0304020202020204" pitchFamily="34" charset="0"/>
              </a:rPr>
              <a:t>SPARQL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DF4A0F8-54AE-4DFB-B442-F33AAD74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778E7B8-581D-4CBA-88AA-39AE95FC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5</a:t>
            </a:fld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F43918-234F-4BA7-A0EE-DCAF961ED37C}"/>
              </a:ext>
            </a:extLst>
          </p:cNvPr>
          <p:cNvSpPr txBox="1"/>
          <p:nvPr/>
        </p:nvSpPr>
        <p:spPr>
          <a:xfrm>
            <a:off x="1048185" y="5166678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5 Estándares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19D009-01E5-4938-81B0-0D4681D06F34}"/>
              </a:ext>
            </a:extLst>
          </p:cNvPr>
          <p:cNvSpPr txBox="1"/>
          <p:nvPr/>
        </p:nvSpPr>
        <p:spPr>
          <a:xfrm>
            <a:off x="5163737" y="5166678"/>
            <a:ext cx="214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6 Nube de datos enlazados </a:t>
            </a:r>
            <a:r>
              <a:rPr lang="es-MX" sz="1600" i="1" dirty="0" err="1"/>
              <a:t>DBpedia</a:t>
            </a:r>
            <a:endParaRPr lang="es-MX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A3670C-150B-4B83-ACC9-D52F55B15DD4}"/>
              </a:ext>
            </a:extLst>
          </p:cNvPr>
          <p:cNvSpPr txBox="1"/>
          <p:nvPr/>
        </p:nvSpPr>
        <p:spPr>
          <a:xfrm>
            <a:off x="9195690" y="5168732"/>
            <a:ext cx="187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7 Plataforma </a:t>
            </a:r>
            <a:r>
              <a:rPr lang="es-MX" sz="1600" i="1" dirty="0" err="1"/>
              <a:t>Linked</a:t>
            </a:r>
            <a:r>
              <a:rPr lang="es-MX" sz="1600" i="1" dirty="0"/>
              <a:t> Data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243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D5C86-E26B-4203-B58C-4BAC67C5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Planteamiento</a:t>
            </a:r>
            <a:r>
              <a:rPr lang="en-US" sz="5400" dirty="0"/>
              <a:t> del </a:t>
            </a:r>
            <a:r>
              <a:rPr lang="en-US" sz="5400" dirty="0" err="1"/>
              <a:t>problema</a:t>
            </a:r>
            <a:endParaRPr lang="en-U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77B3C-A89C-4EB3-ACA6-1425D2FC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accent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kern="1200" dirty="0">
              <a:solidFill>
                <a:schemeClr val="accent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44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A31D-C1FC-4A7E-B547-30781F5F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479F3-B204-460C-BD11-58845BDB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206" y="2638044"/>
            <a:ext cx="9330716" cy="3101983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Aproximadamente el 80% de los datos tienen relación con una ubicación geográfica [1]. </a:t>
            </a:r>
          </a:p>
          <a:p>
            <a:pPr algn="just"/>
            <a:r>
              <a:rPr lang="es-MX" sz="2400" dirty="0"/>
              <a:t>La constante actualización de datos en los </a:t>
            </a:r>
            <a:r>
              <a:rPr lang="es-MX" sz="2400" i="1" dirty="0"/>
              <a:t>triple store</a:t>
            </a:r>
            <a:r>
              <a:rPr lang="es-MX" sz="2400" dirty="0"/>
              <a:t>.</a:t>
            </a:r>
          </a:p>
          <a:p>
            <a:pPr algn="just"/>
            <a:r>
              <a:rPr lang="es-MX" sz="2400" dirty="0"/>
              <a:t>Los diversos software para la Web semántica no cumplen las características estipuladas en los protocolos </a:t>
            </a:r>
            <a:r>
              <a:rPr lang="es-MX" sz="2400" i="1" dirty="0"/>
              <a:t>SPARQL</a:t>
            </a:r>
            <a:r>
              <a:rPr lang="es-MX" sz="2400" dirty="0"/>
              <a:t> y </a:t>
            </a:r>
            <a:r>
              <a:rPr lang="es-MX" sz="2400" i="1" dirty="0"/>
              <a:t>GeoSPARQL</a:t>
            </a:r>
            <a:r>
              <a:rPr lang="es-MX" sz="2400" dirty="0"/>
              <a:t>.</a:t>
            </a:r>
          </a:p>
          <a:p>
            <a:pPr algn="just"/>
            <a:r>
              <a:rPr lang="es-MX" sz="2400" dirty="0"/>
              <a:t>Las consultas federadas no están disponibles en todas las plataformas.</a:t>
            </a:r>
          </a:p>
          <a:p>
            <a:pPr algn="just"/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B8805E-91D3-4C5B-8491-052DB26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71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2DEC-0B68-44C9-9808-ED0B9991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/>
              <a:t>Planteamiento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32EA5-2BE0-49D5-9B11-D353A06C5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09" y="2472581"/>
            <a:ext cx="4828030" cy="3420727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000" dirty="0"/>
              <a:t>El desarrollo de herramientas </a:t>
            </a:r>
            <a:r>
              <a:rPr lang="es-MX" sz="2000" i="1" dirty="0"/>
              <a:t>open </a:t>
            </a:r>
            <a:r>
              <a:rPr lang="es-MX" sz="2000" i="1" dirty="0" err="1"/>
              <a:t>source</a:t>
            </a:r>
            <a:r>
              <a:rPr lang="es-MX" sz="2000" i="1" dirty="0"/>
              <a:t> </a:t>
            </a:r>
            <a:r>
              <a:rPr lang="es-MX" sz="2000" dirty="0"/>
              <a:t>permite a estudiantes, investigadores y programadores avanzar en proyectos o estudios sin invertir dinero.</a:t>
            </a:r>
          </a:p>
          <a:p>
            <a:pPr algn="just"/>
            <a:r>
              <a:rPr lang="es-MX" sz="2000" dirty="0"/>
              <a:t>Las consultas federadas permiten explotar las diferentes fuentes de información otorgando una respuesta menos laxa que una centralizada.</a:t>
            </a:r>
          </a:p>
          <a:p>
            <a:pPr algn="just"/>
            <a:r>
              <a:rPr lang="es-MX" sz="2000" dirty="0"/>
              <a:t>El software Apache </a:t>
            </a:r>
            <a:r>
              <a:rPr lang="es-MX" sz="2000" dirty="0" err="1"/>
              <a:t>Marmotta</a:t>
            </a:r>
            <a:r>
              <a:rPr lang="es-MX" sz="2000" dirty="0"/>
              <a:t> es open </a:t>
            </a:r>
            <a:r>
              <a:rPr lang="es-MX" sz="2000" dirty="0" err="1"/>
              <a:t>source</a:t>
            </a:r>
            <a:r>
              <a:rPr lang="es-MX" sz="2000" dirty="0"/>
              <a:t> y no cuenta con todas las características estipuladas en </a:t>
            </a:r>
            <a:r>
              <a:rPr lang="es-MX" sz="2000" i="1" dirty="0"/>
              <a:t>SPARQL</a:t>
            </a:r>
            <a:r>
              <a:rPr lang="es-MX" sz="2000" dirty="0"/>
              <a:t>.</a:t>
            </a:r>
          </a:p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8528CD5-36C1-45B8-96AD-955E38B1EC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6652" y="2684871"/>
            <a:ext cx="4828030" cy="267740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D4EA71-BC5B-487A-80BE-CE1F83D5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29731C-66DF-4808-9DF5-233A151DABC6}"/>
              </a:ext>
            </a:extLst>
          </p:cNvPr>
          <p:cNvSpPr txBox="1"/>
          <p:nvPr/>
        </p:nvSpPr>
        <p:spPr>
          <a:xfrm>
            <a:off x="7775294" y="5497708"/>
            <a:ext cx="187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8 Consulta federada</a:t>
            </a:r>
          </a:p>
        </p:txBody>
      </p:sp>
    </p:spTree>
    <p:extLst>
      <p:ext uri="{BB962C8B-B14F-4D97-AF65-F5344CB8AC3E}">
        <p14:creationId xmlns:p14="http://schemas.microsoft.com/office/powerpoint/2010/main" val="130240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21A9E-94A6-435C-B307-3F5386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Objetivos</a:t>
            </a:r>
            <a:endParaRPr lang="en-U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F35EE-E391-4584-A822-34D8EC3D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926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984</TotalTime>
  <Words>1012</Words>
  <Application>Microsoft Office PowerPoint</Application>
  <PresentationFormat>Panorámica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Arial Nova Light</vt:lpstr>
      <vt:lpstr>Calibri</vt:lpstr>
      <vt:lpstr>Calibri Light</vt:lpstr>
      <vt:lpstr>Gill Sans MT</vt:lpstr>
      <vt:lpstr>Wingdings 2</vt:lpstr>
      <vt:lpstr>HDOfficeLightV0</vt:lpstr>
      <vt:lpstr>1_HDOfficeLightV0</vt:lpstr>
      <vt:lpstr>Paquete</vt:lpstr>
      <vt:lpstr>Presentación de PowerPoint</vt:lpstr>
      <vt:lpstr>Contenido</vt:lpstr>
      <vt:lpstr>Introducción</vt:lpstr>
      <vt:lpstr>Introducción</vt:lpstr>
      <vt:lpstr>Introducción</vt:lpstr>
      <vt:lpstr>Planteamiento del problema</vt:lpstr>
      <vt:lpstr>Planteamiento del problema</vt:lpstr>
      <vt:lpstr>Planteamiento del problema</vt:lpstr>
      <vt:lpstr>Objetivos</vt:lpstr>
      <vt:lpstr>Objetivo general</vt:lpstr>
      <vt:lpstr>Objetivos específicos</vt:lpstr>
      <vt:lpstr>Propuesta de solución</vt:lpstr>
      <vt:lpstr>Propuesta de solución</vt:lpstr>
      <vt:lpstr>Propuesta de solución</vt:lpstr>
      <vt:lpstr>Propuesta de solución</vt:lpstr>
      <vt:lpstr>Propuesta de solución</vt:lpstr>
      <vt:lpstr>Justificación</vt:lpstr>
      <vt:lpstr>Justificación</vt:lpstr>
      <vt:lpstr>Justificación</vt:lpstr>
      <vt:lpstr>Análisis y diseño del sistema</vt:lpstr>
      <vt:lpstr>Casos de uso</vt:lpstr>
      <vt:lpstr>Diagrama de estados</vt:lpstr>
      <vt:lpstr>Presentación de PowerPoint</vt:lpstr>
      <vt:lpstr>Avances de Proyecto Terminal I</vt:lpstr>
      <vt:lpstr>Para proyecto terminal ii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Emmanuel Páez Ortega</dc:creator>
  <cp:lastModifiedBy>Oswaldo Emmanuel Paez Ortega</cp:lastModifiedBy>
  <cp:revision>55</cp:revision>
  <dcterms:created xsi:type="dcterms:W3CDTF">2019-11-07T19:56:44Z</dcterms:created>
  <dcterms:modified xsi:type="dcterms:W3CDTF">2019-11-18T05:11:53Z</dcterms:modified>
</cp:coreProperties>
</file>