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8" r:id="rId4"/>
    <p:sldId id="263" r:id="rId5"/>
    <p:sldId id="262" r:id="rId6"/>
    <p:sldId id="282" r:id="rId7"/>
    <p:sldId id="264" r:id="rId8"/>
    <p:sldId id="265" r:id="rId9"/>
    <p:sldId id="283" r:id="rId10"/>
    <p:sldId id="285" r:id="rId11"/>
    <p:sldId id="266" r:id="rId12"/>
    <p:sldId id="267" r:id="rId13"/>
    <p:sldId id="269" r:id="rId14"/>
    <p:sldId id="268" r:id="rId15"/>
    <p:sldId id="287" r:id="rId16"/>
    <p:sldId id="288" r:id="rId17"/>
    <p:sldId id="284" r:id="rId18"/>
    <p:sldId id="270" r:id="rId19"/>
    <p:sldId id="272" r:id="rId20"/>
    <p:sldId id="273" r:id="rId21"/>
    <p:sldId id="277" r:id="rId22"/>
    <p:sldId id="275" r:id="rId23"/>
    <p:sldId id="278" r:id="rId24"/>
    <p:sldId id="279" r:id="rId25"/>
    <p:sldId id="280" r:id="rId26"/>
    <p:sldId id="281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>
        <p:scale>
          <a:sx n="100" d="100"/>
          <a:sy n="100" d="100"/>
        </p:scale>
        <p:origin x="-15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77B6-AB8D-4C93-BC33-627994D711CC}" type="datetimeFigureOut">
              <a:rPr lang="es-MX" smtClean="0"/>
              <a:t>09/11/2019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03798-C16C-4DFE-9E8D-4BACF14EE3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1814A9-CF94-4B09-BB39-7C16F1B92E3D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8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0C6C-15B8-4ADB-B402-8DAEA87B8AF3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62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0D2A-4F97-4F06-BE1E-24B4DF9E4DC0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71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E8A-8288-4DBA-976D-4401854ECAD6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89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A51F-1408-44E7-B692-0E4B0D0D36A0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15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B00F-8965-4C4C-BB9C-75F14D401668}" type="datetime1">
              <a:rPr lang="es-MX" smtClean="0"/>
              <a:t>09/11/2019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845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EE11-B81F-41D4-94BB-6C47E6DAEE99}" type="datetime1">
              <a:rPr lang="es-MX" smtClean="0"/>
              <a:t>09/11/2019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85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259F-62E2-4683-A61C-BA294E8A5892}" type="datetime1">
              <a:rPr lang="es-MX" smtClean="0"/>
              <a:t>09/11/2019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5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3AA4-4A7A-4880-961C-190C521DA09D}" type="datetime1">
              <a:rPr lang="es-MX" smtClean="0"/>
              <a:t>09/11/2019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6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3A2D-E652-4089-8414-E4F06D8F8732}" type="datetime1">
              <a:rPr lang="es-MX" smtClean="0"/>
              <a:t>09/11/2019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50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E1DF-B24A-47EA-B94C-D5C66B617273}" type="datetime1">
              <a:rPr lang="es-MX" smtClean="0"/>
              <a:t>09/11/2019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3260AE-6506-45AD-B8A1-4A7A0B01465D}" type="datetime1">
              <a:rPr lang="es-MX" smtClean="0"/>
              <a:t>09/11/2019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4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para upiita logo">
            <a:extLst>
              <a:ext uri="{FF2B5EF4-FFF2-40B4-BE49-F238E27FC236}">
                <a16:creationId xmlns:a16="http://schemas.microsoft.com/office/drawing/2014/main" id="{4BF66BC6-5B97-433A-8066-29C7059D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" y="347702"/>
            <a:ext cx="1549321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pn logo">
            <a:extLst>
              <a:ext uri="{FF2B5EF4-FFF2-40B4-BE49-F238E27FC236}">
                <a16:creationId xmlns:a16="http://schemas.microsoft.com/office/drawing/2014/main" id="{600B9BC2-8EC5-4293-99CD-FC98C95CA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9" b="6666"/>
          <a:stretch/>
        </p:blipFill>
        <p:spPr bwMode="auto">
          <a:xfrm>
            <a:off x="10010612" y="347702"/>
            <a:ext cx="1314776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9">
            <a:extLst>
              <a:ext uri="{FF2B5EF4-FFF2-40B4-BE49-F238E27FC236}">
                <a16:creationId xmlns:a16="http://schemas.microsoft.com/office/drawing/2014/main" id="{10B5D32C-5641-4D01-B728-8994AA829D0E}"/>
              </a:ext>
            </a:extLst>
          </p:cNvPr>
          <p:cNvSpPr txBox="1"/>
          <p:nvPr/>
        </p:nvSpPr>
        <p:spPr>
          <a:xfrm>
            <a:off x="2074984" y="766732"/>
            <a:ext cx="80420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000" dirty="0"/>
              <a:t>Instituto Politécnico Nacional</a:t>
            </a:r>
          </a:p>
          <a:p>
            <a:pPr algn="ctr"/>
            <a:r>
              <a:rPr lang="es-MX" sz="2000" dirty="0"/>
              <a:t>Unidad Profesional Interdisciplinaria de Ingeniería </a:t>
            </a:r>
          </a:p>
          <a:p>
            <a:pPr algn="ctr"/>
            <a:r>
              <a:rPr lang="es-MX" sz="2000" dirty="0"/>
              <a:t>y Tecnologías Avanzadas</a:t>
            </a:r>
          </a:p>
          <a:p>
            <a:pPr algn="ctr"/>
            <a:endParaRPr lang="es-MX" sz="2000" dirty="0"/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PROYECTO TERMINAL I</a:t>
            </a:r>
          </a:p>
          <a:p>
            <a:pPr algn="ctr"/>
            <a:endParaRPr lang="es-MX" sz="2000" dirty="0"/>
          </a:p>
          <a:p>
            <a:pPr algn="ctr"/>
            <a:r>
              <a:rPr lang="es-MX" sz="2000" b="1" dirty="0"/>
              <a:t>“Módulo de consultas federadas geoespaciales en el contexto de la Web de </a:t>
            </a:r>
            <a:r>
              <a:rPr lang="es-MX" sz="2000" b="1" dirty="0" err="1"/>
              <a:t>Linked</a:t>
            </a:r>
            <a:r>
              <a:rPr lang="es-MX" sz="2000" b="1" dirty="0"/>
              <a:t> Data para el triple store Apache </a:t>
            </a:r>
            <a:r>
              <a:rPr lang="es-MX" sz="2000" b="1" dirty="0" err="1"/>
              <a:t>Marmotta</a:t>
            </a:r>
            <a:r>
              <a:rPr lang="es-MX" sz="2000" b="1" dirty="0"/>
              <a:t>”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Presenta:</a:t>
            </a:r>
          </a:p>
          <a:p>
            <a:pPr algn="ctr"/>
            <a:r>
              <a:rPr lang="es-MX" sz="2000" dirty="0"/>
              <a:t>Páez Ortega Oswaldo Emmanuel	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Asesores:</a:t>
            </a:r>
            <a:br>
              <a:rPr lang="es-MX" sz="2000" dirty="0"/>
            </a:br>
            <a:r>
              <a:rPr lang="es-MX" sz="2000" dirty="0"/>
              <a:t>Dra. Cyntia Eugenia Enríquez Ortiz</a:t>
            </a:r>
          </a:p>
          <a:p>
            <a:pPr algn="ctr"/>
            <a:r>
              <a:rPr lang="es-MX" sz="2000" dirty="0"/>
              <a:t>Dr. Luis Vilches Blázquez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619883-2888-4957-B868-CFDD2DC8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74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3B15-66E2-487E-9B42-79A44546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F4259-88F7-4320-B805-AB53579D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Apache </a:t>
            </a:r>
            <a:r>
              <a:rPr lang="es-MX" dirty="0" err="1"/>
              <a:t>Marmotta</a:t>
            </a:r>
            <a:endParaRPr lang="es-MX" dirty="0"/>
          </a:p>
          <a:p>
            <a:pPr lvl="1"/>
            <a:r>
              <a:rPr lang="es-MX" dirty="0"/>
              <a:t>Java</a:t>
            </a:r>
          </a:p>
          <a:p>
            <a:pPr lvl="1"/>
            <a:r>
              <a:rPr lang="es-MX" i="1" dirty="0"/>
              <a:t>SPARQL</a:t>
            </a:r>
          </a:p>
          <a:p>
            <a:pPr lvl="1"/>
            <a:r>
              <a:rPr lang="es-MX" i="1" dirty="0" err="1"/>
              <a:t>GeoSPARQ</a:t>
            </a:r>
            <a:r>
              <a:rPr lang="es-MX" dirty="0" err="1"/>
              <a:t>L</a:t>
            </a:r>
            <a:endParaRPr lang="es-MX" dirty="0"/>
          </a:p>
          <a:p>
            <a:pPr lvl="1" algn="just"/>
            <a:r>
              <a:rPr lang="es-MX" i="1" dirty="0"/>
              <a:t>HTTP</a:t>
            </a:r>
          </a:p>
          <a:p>
            <a:pPr lvl="1"/>
            <a:r>
              <a:rPr lang="es-MX" dirty="0"/>
              <a:t>REST</a:t>
            </a:r>
          </a:p>
          <a:p>
            <a:pPr lvl="1"/>
            <a:r>
              <a:rPr lang="es-MX" dirty="0"/>
              <a:t>JSON</a:t>
            </a:r>
          </a:p>
          <a:p>
            <a:r>
              <a:rPr lang="es-MX" dirty="0"/>
              <a:t>Aplicación Web</a:t>
            </a:r>
          </a:p>
          <a:p>
            <a:pPr lvl="1"/>
            <a:r>
              <a:rPr lang="es-MX" dirty="0"/>
              <a:t>HTML5</a:t>
            </a:r>
          </a:p>
          <a:p>
            <a:pPr lvl="1"/>
            <a:r>
              <a:rPr lang="es-MX" dirty="0"/>
              <a:t>JavaScript</a:t>
            </a:r>
          </a:p>
          <a:p>
            <a:pPr lvl="1"/>
            <a:r>
              <a:rPr lang="es-MX" dirty="0"/>
              <a:t>CSS</a:t>
            </a:r>
          </a:p>
          <a:p>
            <a:pPr lvl="1" algn="just"/>
            <a:r>
              <a:rPr lang="es-MX" i="1" dirty="0"/>
              <a:t>HTT</a:t>
            </a:r>
            <a:r>
              <a:rPr lang="es-MX" dirty="0"/>
              <a:t>P</a:t>
            </a:r>
          </a:p>
          <a:p>
            <a:pPr lvl="1"/>
            <a:r>
              <a:rPr lang="es-MX" dirty="0"/>
              <a:t>REST</a:t>
            </a:r>
          </a:p>
          <a:p>
            <a:pPr lvl="1"/>
            <a:r>
              <a:rPr lang="es-MX" dirty="0"/>
              <a:t>JSON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8DEF3D-ED74-4B00-9323-4BD4D124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8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2006-705C-4B37-BDF2-FC48207F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s-MX"/>
              <a:t>Propuesta de solución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CB2F2E2-960E-4C85-94AC-567555B715D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r="5339"/>
          <a:stretch/>
        </p:blipFill>
        <p:spPr bwMode="auto">
          <a:xfrm>
            <a:off x="199852" y="1690688"/>
            <a:ext cx="11992148" cy="39561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3A6DE01-75CB-4908-BCEC-07121122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11</a:t>
            </a:fld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342408-28B6-4FF3-BCF1-81F2BC96DE42}"/>
              </a:ext>
            </a:extLst>
          </p:cNvPr>
          <p:cNvSpPr txBox="1"/>
          <p:nvPr/>
        </p:nvSpPr>
        <p:spPr>
          <a:xfrm>
            <a:off x="4687348" y="5354433"/>
            <a:ext cx="281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8 Diagrama a bloques de propuesta de </a:t>
            </a:r>
            <a:r>
              <a:rPr lang="es-MX" sz="1600" dirty="0" err="1"/>
              <a:t>soluación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56604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CC47-68F5-4CCA-9875-8B29B7F0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BC9869-062E-4DDC-9DE5-C393B5D3B7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1262063" y="2384421"/>
            <a:ext cx="8594725" cy="3240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8D52BB-C874-4A5B-93B2-77445CFA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12</a:t>
            </a:fld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DAC529-5701-4C03-AC39-3078A9CFEC47}"/>
              </a:ext>
            </a:extLst>
          </p:cNvPr>
          <p:cNvSpPr txBox="1"/>
          <p:nvPr/>
        </p:nvSpPr>
        <p:spPr>
          <a:xfrm>
            <a:off x="8648019" y="3681303"/>
            <a:ext cx="12994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Respuesta Federada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3F4385-66EF-40C3-9DFE-C572FCE640DE}"/>
              </a:ext>
            </a:extLst>
          </p:cNvPr>
          <p:cNvSpPr txBox="1"/>
          <p:nvPr/>
        </p:nvSpPr>
        <p:spPr>
          <a:xfrm>
            <a:off x="4284801" y="5332129"/>
            <a:ext cx="254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9 Arquitectura del módulo</a:t>
            </a:r>
          </a:p>
        </p:txBody>
      </p:sp>
    </p:spTree>
    <p:extLst>
      <p:ext uri="{BB962C8B-B14F-4D97-AF65-F5344CB8AC3E}">
        <p14:creationId xmlns:p14="http://schemas.microsoft.com/office/powerpoint/2010/main" val="123002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84F4-92F8-42C0-95F8-C820D595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219C-5ABA-4635-A57F-7425FF28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Explotación de datos mediante el uso de la herramienta </a:t>
            </a:r>
            <a:r>
              <a:rPr lang="es-MX" i="1" dirty="0"/>
              <a:t>Map4RDF.</a:t>
            </a:r>
          </a:p>
          <a:p>
            <a:endParaRPr lang="es-MX" i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A3AF6-B30D-4D3E-9099-EC76841D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13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3CE6D-2CC8-4CA2-BE34-20F21A9BA3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37" y="2437350"/>
            <a:ext cx="6341525" cy="37396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596CC0-DED1-4823-9F25-05A416772605}"/>
              </a:ext>
            </a:extLst>
          </p:cNvPr>
          <p:cNvSpPr txBox="1"/>
          <p:nvPr/>
        </p:nvSpPr>
        <p:spPr>
          <a:xfrm>
            <a:off x="5172819" y="6148338"/>
            <a:ext cx="187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10 Propuesta de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23698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8725-51A5-485C-9BC9-62443169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3DD01-2BBA-4B90-B38F-D2801FFC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/>
              <a:t>Benchmarking</a:t>
            </a:r>
            <a:r>
              <a:rPr lang="es-MX" dirty="0"/>
              <a:t> y caracterización del módulo inspirada en 3 artículos [2][3][4]</a:t>
            </a:r>
          </a:p>
          <a:p>
            <a:pPr lvl="1"/>
            <a:r>
              <a:rPr lang="es-MX" dirty="0"/>
              <a:t>Tiempo de selección del </a:t>
            </a:r>
            <a:r>
              <a:rPr lang="es-MX" i="1" dirty="0"/>
              <a:t>SPARQL </a:t>
            </a:r>
            <a:r>
              <a:rPr lang="es-MX" i="1" dirty="0" err="1"/>
              <a:t>endpoint</a:t>
            </a:r>
            <a:r>
              <a:rPr lang="es-MX" i="1" dirty="0"/>
              <a:t>.</a:t>
            </a:r>
            <a:endParaRPr lang="es-MX" sz="2800" dirty="0"/>
          </a:p>
          <a:p>
            <a:pPr lvl="1"/>
            <a:r>
              <a:rPr lang="es-MX" dirty="0"/>
              <a:t>Tiempo de ejecución.</a:t>
            </a:r>
            <a:endParaRPr lang="es-MX" sz="2800" dirty="0"/>
          </a:p>
          <a:p>
            <a:pPr lvl="1"/>
            <a:r>
              <a:rPr lang="es-MX" dirty="0"/>
              <a:t>Completitud de respuesta.</a:t>
            </a: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3A787-B8F3-4E85-B850-3E171C6B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82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21A9E-94A6-435C-B307-3F5386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Justificación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F35EE-E391-4584-A822-34D8EC3D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62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A733-1EA6-4C68-BC59-8662DFF3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E7196-791D-4489-86FF-B43DFD74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Apache </a:t>
            </a:r>
            <a:r>
              <a:rPr lang="es-MX" dirty="0" err="1"/>
              <a:t>Marmotta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Inspirada en la arquitectura SOA.</a:t>
            </a:r>
          </a:p>
          <a:p>
            <a:pPr lvl="1"/>
            <a:r>
              <a:rPr lang="es-MX" dirty="0"/>
              <a:t>La comunicación entre servicios:</a:t>
            </a:r>
          </a:p>
          <a:p>
            <a:pPr lvl="2"/>
            <a:r>
              <a:rPr lang="es-MX" dirty="0"/>
              <a:t>A nivel bases de datos, son mediante transacciones Kiwi.</a:t>
            </a:r>
          </a:p>
          <a:p>
            <a:pPr lvl="2"/>
            <a:r>
              <a:rPr lang="es-MX" dirty="0"/>
              <a:t>A nivel servicio (módulos), son a través de inyecciones CDI.</a:t>
            </a:r>
          </a:p>
          <a:p>
            <a:r>
              <a:rPr lang="es-MX" dirty="0"/>
              <a:t>Interfaz Web</a:t>
            </a:r>
          </a:p>
          <a:p>
            <a:pPr lvl="1"/>
            <a:r>
              <a:rPr lang="es-MX" dirty="0"/>
              <a:t>Es necesaria para la explotación de datos.</a:t>
            </a:r>
          </a:p>
          <a:p>
            <a:pPr lvl="1"/>
            <a:r>
              <a:rPr lang="es-MX" dirty="0"/>
              <a:t>Las tecnologías seleccionadas son las que se adaptan a las necesidades.</a:t>
            </a:r>
          </a:p>
          <a:p>
            <a:r>
              <a:rPr lang="es-MX" i="1" dirty="0"/>
              <a:t>Benchmarking</a:t>
            </a:r>
          </a:p>
          <a:p>
            <a:pPr lvl="1"/>
            <a:r>
              <a:rPr lang="es-MX" dirty="0"/>
              <a:t>Está basado en 3 artículos que proponen cómo llevar a cabo la prueba [5][6][7].</a:t>
            </a:r>
          </a:p>
          <a:p>
            <a:pPr lvl="1"/>
            <a:r>
              <a:rPr lang="es-MX" dirty="0"/>
              <a:t>La comparación entre plataformas similares permite identificar fortalezas y debilidades de cada uno.</a:t>
            </a:r>
          </a:p>
          <a:p>
            <a:pPr lvl="1"/>
            <a:r>
              <a:rPr lang="es-MX" dirty="0"/>
              <a:t>La prueba permitiría optimizar el módulo de consultas a desarrollar.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38AB09-592F-48B3-B651-07B766AE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9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21A9E-94A6-435C-B307-3F5386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Objetivos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F35EE-E391-4584-A822-34D8EC3D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9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B9C1-C3B7-4179-AFD6-F005BE42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CD9DB-08E9-444B-A8EB-C022A9A9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s-MX" sz="2400" dirty="0"/>
              <a:t>Desarrollar un módulo de consultas geoespaciales federadas para el </a:t>
            </a:r>
            <a:r>
              <a:rPr lang="es-MX" sz="2400" i="1" dirty="0"/>
              <a:t>triple store</a:t>
            </a:r>
            <a:r>
              <a:rPr lang="es-MX" sz="2400" dirty="0"/>
              <a:t> Apache </a:t>
            </a:r>
            <a:r>
              <a:rPr lang="es-MX" sz="2400" dirty="0" err="1"/>
              <a:t>Marmotta</a:t>
            </a:r>
            <a:r>
              <a:rPr lang="es-MX" sz="2400" dirty="0"/>
              <a:t>, con el propósito de contribuir al avance de las tecnologías usadas en la Web Semántica y proveer una alternativa </a:t>
            </a:r>
            <a:r>
              <a:rPr lang="es-MX" sz="2400" i="1" dirty="0"/>
              <a:t>open source</a:t>
            </a:r>
            <a:r>
              <a:rPr lang="es-MX" sz="2400" dirty="0"/>
              <a:t> diferente a los </a:t>
            </a:r>
            <a:r>
              <a:rPr lang="es-MX" sz="2400" i="1" dirty="0"/>
              <a:t>triple store</a:t>
            </a:r>
            <a:r>
              <a:rPr lang="es-MX" sz="2400" dirty="0"/>
              <a:t> existentes.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625E1-347A-4AE9-A740-0691B353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29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E5E81-0EA9-48B4-8541-9186E742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74291-8B8B-4224-8990-47C0B48E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Implementar, con base en los estándares </a:t>
            </a:r>
            <a:r>
              <a:rPr lang="es-MX" i="1" dirty="0"/>
              <a:t>SPARQL</a:t>
            </a:r>
            <a:r>
              <a:rPr lang="es-MX" dirty="0"/>
              <a:t>, </a:t>
            </a:r>
            <a:r>
              <a:rPr lang="es-MX" i="1" dirty="0"/>
              <a:t>GeoSPARQL</a:t>
            </a:r>
            <a:r>
              <a:rPr lang="es-MX" dirty="0"/>
              <a:t>, así como auxiliándose de otras tecnologías involucradas en la Web Semántica y </a:t>
            </a:r>
            <a:r>
              <a:rPr lang="es-MX" i="1" dirty="0" err="1"/>
              <a:t>Linked</a:t>
            </a:r>
            <a:r>
              <a:rPr lang="es-MX" i="1" dirty="0"/>
              <a:t> Data,</a:t>
            </a:r>
            <a:r>
              <a:rPr lang="es-MX" dirty="0"/>
              <a:t> un módulo de consultas federadas para el </a:t>
            </a:r>
            <a:r>
              <a:rPr lang="es-MX" i="1" dirty="0"/>
              <a:t>triple store </a:t>
            </a:r>
            <a:r>
              <a:rPr lang="es-MX" dirty="0"/>
              <a:t>Apache </a:t>
            </a:r>
            <a:r>
              <a:rPr lang="es-MX" dirty="0" err="1"/>
              <a:t>Marmotta</a:t>
            </a:r>
            <a:r>
              <a:rPr lang="es-MX" i="1" dirty="0"/>
              <a:t>.</a:t>
            </a:r>
            <a:endParaRPr lang="es-MX" dirty="0"/>
          </a:p>
          <a:p>
            <a:pPr lvl="0"/>
            <a:r>
              <a:rPr lang="es-MX" dirty="0"/>
              <a:t>Evaluar el rendimiento de las consultas hechas por el módulo desarrollado (</a:t>
            </a:r>
            <a:r>
              <a:rPr lang="es-MX" i="1" dirty="0"/>
              <a:t>benchmarking</a:t>
            </a:r>
            <a:r>
              <a:rPr lang="es-MX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CCAB52-A93C-498F-AC83-49CAAEF6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65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FFAF-3987-4052-A640-617636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DB864-2039-4C95-9AC5-2FF80112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Planteamiento del problema</a:t>
            </a:r>
          </a:p>
          <a:p>
            <a:r>
              <a:rPr lang="es-MX" dirty="0"/>
              <a:t>Propuesta de solución</a:t>
            </a:r>
          </a:p>
          <a:p>
            <a:r>
              <a:rPr lang="es-MX" dirty="0"/>
              <a:t>Justificación</a:t>
            </a:r>
          </a:p>
          <a:p>
            <a:r>
              <a:rPr lang="es-MX" dirty="0"/>
              <a:t>Objetivos</a:t>
            </a:r>
          </a:p>
          <a:p>
            <a:r>
              <a:rPr lang="es-MX" dirty="0"/>
              <a:t>Análisis y diseño del sistema</a:t>
            </a:r>
          </a:p>
          <a:p>
            <a:pPr lvl="1"/>
            <a:r>
              <a:rPr lang="es-MX" dirty="0"/>
              <a:t>Módulo</a:t>
            </a:r>
          </a:p>
          <a:p>
            <a:pPr lvl="1"/>
            <a:r>
              <a:rPr lang="es-MX" dirty="0"/>
              <a:t>Aplicación Web</a:t>
            </a:r>
          </a:p>
          <a:p>
            <a:r>
              <a:rPr lang="es-MX" dirty="0"/>
              <a:t>Avances PT1</a:t>
            </a:r>
          </a:p>
          <a:p>
            <a:r>
              <a:rPr lang="es-MX" dirty="0"/>
              <a:t>Bibliografía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80546-A165-4587-924E-30AD2BE3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39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2F232-A1A2-4B9C-A411-152E9369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2B810-0FC6-48D2-8EC2-755A3D59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Comparar el </a:t>
            </a:r>
            <a:r>
              <a:rPr lang="es-MX" i="1" dirty="0"/>
              <a:t>triple store</a:t>
            </a:r>
            <a:r>
              <a:rPr lang="es-MX" dirty="0"/>
              <a:t> Apache </a:t>
            </a:r>
            <a:r>
              <a:rPr lang="es-MX" dirty="0" err="1"/>
              <a:t>Marmotta</a:t>
            </a:r>
            <a:r>
              <a:rPr lang="es-MX" dirty="0"/>
              <a:t> con otros </a:t>
            </a:r>
            <a:r>
              <a:rPr lang="es-MX" i="1" dirty="0"/>
              <a:t>triple store</a:t>
            </a:r>
            <a:r>
              <a:rPr lang="es-MX" dirty="0"/>
              <a:t> auxiliándose de la caracterización y </a:t>
            </a:r>
            <a:r>
              <a:rPr lang="es-MX" i="1" dirty="0"/>
              <a:t>benchmarking</a:t>
            </a:r>
            <a:r>
              <a:rPr lang="es-MX" dirty="0"/>
              <a:t> del módulo.</a:t>
            </a:r>
          </a:p>
          <a:p>
            <a:pPr lvl="0"/>
            <a:r>
              <a:rPr lang="es-MX" dirty="0"/>
              <a:t>Caracterizar el módulo de consultas federadas.</a:t>
            </a:r>
          </a:p>
          <a:p>
            <a:pPr lvl="0"/>
            <a:r>
              <a:rPr lang="es-MX" dirty="0"/>
              <a:t>Explotar lar características geoespaciales de los datos obtenidos del despliegue de consultas federadas mediante una aplicación Web para poder visualizarlos y explorarlos.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2F89F6-B1F8-4ADA-A523-F68A4E80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16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989515-4FA5-44A8-93D8-B26D455E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Análisis y diseño del sistema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836819-C896-4D80-BF30-D98B97B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6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77E624-7CD7-47F3-B81C-D1DF7B92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407211-CE9F-4141-9900-F10BE3A5A7F8}"/>
              </a:ext>
            </a:extLst>
          </p:cNvPr>
          <p:cNvSpPr txBox="1"/>
          <p:nvPr/>
        </p:nvSpPr>
        <p:spPr>
          <a:xfrm>
            <a:off x="4315953" y="5962651"/>
            <a:ext cx="279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10 Casos de uso aplicación Web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8213DA-3117-45B1-B1CB-549FCF61E2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92" y="0"/>
            <a:ext cx="8502016" cy="59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074EBE-6B51-4C5D-B271-E55AF211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6F2064-2172-4E3A-9F2F-703F3C1D52E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"/>
          <a:stretch/>
        </p:blipFill>
        <p:spPr>
          <a:xfrm>
            <a:off x="165393" y="945440"/>
            <a:ext cx="12041847" cy="49857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A03FA1-9978-46C5-A399-ABB904C61696}"/>
              </a:ext>
            </a:extLst>
          </p:cNvPr>
          <p:cNvSpPr txBox="1"/>
          <p:nvPr/>
        </p:nvSpPr>
        <p:spPr>
          <a:xfrm>
            <a:off x="4628969" y="6101336"/>
            <a:ext cx="311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11 Diagrama de estados Apache </a:t>
            </a:r>
            <a:r>
              <a:rPr lang="es-MX" sz="1600" dirty="0" err="1"/>
              <a:t>Marmotta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441915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5E5F5-B23D-4E58-A753-3E5930F3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63C09-0FAF-4033-9467-498FFAA0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F02D93-C66A-425F-B6DC-DC6E4586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24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8803F4-E39B-4C03-B275-67D91364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192"/>
            <a:ext cx="12192000" cy="52976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201EB36-61F5-4B71-BC7F-616C6119508F}"/>
              </a:ext>
            </a:extLst>
          </p:cNvPr>
          <p:cNvSpPr txBox="1"/>
          <p:nvPr/>
        </p:nvSpPr>
        <p:spPr>
          <a:xfrm>
            <a:off x="4240711" y="6172200"/>
            <a:ext cx="263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11 Diagrama de estado Apache </a:t>
            </a:r>
            <a:r>
              <a:rPr lang="es-MX" sz="1600" dirty="0" err="1"/>
              <a:t>Marmotta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0002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D5BB8-FBB3-4645-8F28-849CA400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Avances de Proyecto Terminal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2CE73-6215-40D5-BCA6-ECB756EF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Tecnologías identificadas para el desarrollo del proyecto.</a:t>
            </a:r>
          </a:p>
          <a:p>
            <a:pPr algn="just"/>
            <a:r>
              <a:rPr lang="es-MX" dirty="0"/>
              <a:t>Parámetros y partícipes del </a:t>
            </a:r>
            <a:r>
              <a:rPr lang="es-MX" i="1" dirty="0"/>
              <a:t>benchmarking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Análisis y diseño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473823-4584-4DF7-9C95-705ACC9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96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35661-32B9-4F48-8222-7C1E9FB4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Además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CD4C6-CDF0-4BBA-857F-AD8FAF16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Estudio del los </a:t>
            </a:r>
            <a:r>
              <a:rPr lang="es-MX" i="1" dirty="0"/>
              <a:t>triple store </a:t>
            </a:r>
            <a:r>
              <a:rPr lang="es-MX" dirty="0"/>
              <a:t>disponibles en la Internet.</a:t>
            </a:r>
          </a:p>
          <a:p>
            <a:r>
              <a:rPr lang="es-MX" dirty="0"/>
              <a:t>Inicio de una publicación.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9D928D-7937-4C83-AC8D-C8446C4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63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DB3B-A1FF-4394-B931-7AE2BD7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0887721-808A-4392-9022-E0CEDED56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373021"/>
              </p:ext>
            </p:extLst>
          </p:nvPr>
        </p:nvGraphicFramePr>
        <p:xfrm>
          <a:off x="1810829" y="2037680"/>
          <a:ext cx="8594725" cy="1243648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218555913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3133690742"/>
                    </a:ext>
                  </a:extLst>
                </a:gridCol>
              </a:tblGrid>
              <a:tr h="4001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L. M. Vilches Blázquez y J. Saavedra, «A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connecting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interoperability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universes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OGC Web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Data,»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Transactions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GIS, 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23,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1, pp. 22-47, 2018.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01680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E1480-BB40-4AF8-ABF3-3C46B2CF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27</a:t>
            </a:fld>
            <a:endParaRPr lang="es-MX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42129DE-B354-466B-B79B-9BA5F896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80935"/>
              </p:ext>
            </p:extLst>
          </p:nvPr>
        </p:nvGraphicFramePr>
        <p:xfrm>
          <a:off x="1786446" y="2663660"/>
          <a:ext cx="8594725" cy="1928052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92058491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137619954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Shmidt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O. Görlitz, P. Haase, G.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Ladwig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A.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Shwarte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T. Tran, «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FedBench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Suite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Federated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Processing,» de 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Berlín, 2011.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6827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Schmidt, T. Hornung, G. Lausen y C. Pinkel, «SP^2 Bench: a SPARQL performance benchmark,» de </a:t>
                      </a:r>
                      <a:r>
                        <a:rPr lang="es-MX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2009 IEEE 25th International Conference on Data Engineering</a:t>
                      </a: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Freiburg, Alemania, 2009.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2093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Bizer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A. Schultz, «The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berlin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sparql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,» 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and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Systems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5,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2, pp. 1-24, 2009.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0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2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36E010-3018-4AB6-9E4C-784D0C1E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62E19F-450A-4E7F-B89A-A90BF070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0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A050-DFA8-4CB0-A0CB-5E67DA2F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pic>
        <p:nvPicPr>
          <p:cNvPr id="6" name="Picture 12" descr="Resultado de imagen para RDF png">
            <a:extLst>
              <a:ext uri="{FF2B5EF4-FFF2-40B4-BE49-F238E27FC236}">
                <a16:creationId xmlns:a16="http://schemas.microsoft.com/office/drawing/2014/main" id="{FD04A1B5-084F-4318-BA01-814B3721F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27" y="2268873"/>
            <a:ext cx="2609850" cy="282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B52330F-28DB-4E17-8E12-E5664974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4</a:t>
            </a:fld>
            <a:endParaRPr lang="es-MX"/>
          </a:p>
        </p:txBody>
      </p:sp>
      <p:pic>
        <p:nvPicPr>
          <p:cNvPr id="2050" name="Picture 2" descr="Resultado de imagen para internet png&#10;">
            <a:extLst>
              <a:ext uri="{FF2B5EF4-FFF2-40B4-BE49-F238E27FC236}">
                <a16:creationId xmlns:a16="http://schemas.microsoft.com/office/drawing/2014/main" id="{D5D29C9E-FAA7-4969-8D33-415BAD14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21" y="2490058"/>
            <a:ext cx="248022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rdf triple store">
            <a:extLst>
              <a:ext uri="{FF2B5EF4-FFF2-40B4-BE49-F238E27FC236}">
                <a16:creationId xmlns:a16="http://schemas.microsoft.com/office/drawing/2014/main" id="{2B1B6AC3-A644-4F5E-8631-2F87B6EC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2775"/>
            <a:ext cx="234338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n para database icon">
            <a:extLst>
              <a:ext uri="{FF2B5EF4-FFF2-40B4-BE49-F238E27FC236}">
                <a16:creationId xmlns:a16="http://schemas.microsoft.com/office/drawing/2014/main" id="{79F6BD4C-01A2-48BB-A9C5-CD8CC95D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357" y="2914045"/>
            <a:ext cx="1537687" cy="15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RDF png">
            <a:extLst>
              <a:ext uri="{FF2B5EF4-FFF2-40B4-BE49-F238E27FC236}">
                <a16:creationId xmlns:a16="http://schemas.microsoft.com/office/drawing/2014/main" id="{18A3A13E-98C3-4975-9C7F-B2EA3A17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933" y="2914045"/>
            <a:ext cx="1653867" cy="16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AEF3FF-B558-4A20-B50A-41E7523A0DD0}"/>
              </a:ext>
            </a:extLst>
          </p:cNvPr>
          <p:cNvSpPr txBox="1"/>
          <p:nvPr/>
        </p:nvSpPr>
        <p:spPr>
          <a:xfrm>
            <a:off x="326499" y="5139560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 Internet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F0751B-FA75-43CB-A2E5-4B671B9D415E}"/>
              </a:ext>
            </a:extLst>
          </p:cNvPr>
          <p:cNvSpPr txBox="1"/>
          <p:nvPr/>
        </p:nvSpPr>
        <p:spPr>
          <a:xfrm>
            <a:off x="3342879" y="5139560"/>
            <a:ext cx="201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2 Archivo RDF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03F3F-DB88-45E2-8C6A-7B4F78EA0D1F}"/>
              </a:ext>
            </a:extLst>
          </p:cNvPr>
          <p:cNvSpPr txBox="1"/>
          <p:nvPr/>
        </p:nvSpPr>
        <p:spPr>
          <a:xfrm>
            <a:off x="6332319" y="5139560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3 Ontologías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D43321-F9D2-449B-8B22-AA2B338A66D4}"/>
              </a:ext>
            </a:extLst>
          </p:cNvPr>
          <p:cNvSpPr txBox="1"/>
          <p:nvPr/>
        </p:nvSpPr>
        <p:spPr>
          <a:xfrm>
            <a:off x="8877827" y="5031502"/>
            <a:ext cx="201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4 </a:t>
            </a:r>
            <a:r>
              <a:rPr lang="es-MX" sz="1600" i="1" dirty="0"/>
              <a:t>Triple Store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3611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pache marmotta">
            <a:extLst>
              <a:ext uri="{FF2B5EF4-FFF2-40B4-BE49-F238E27FC236}">
                <a16:creationId xmlns:a16="http://schemas.microsoft.com/office/drawing/2014/main" id="{3FA0C8D2-0620-4A30-A6B4-21BD5BC3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682" y="3134275"/>
            <a:ext cx="2634762" cy="10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CC4AE92-841E-4776-B689-3574F526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0" y="2298928"/>
            <a:ext cx="4221709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geosparql">
            <a:extLst>
              <a:ext uri="{FF2B5EF4-FFF2-40B4-BE49-F238E27FC236}">
                <a16:creationId xmlns:a16="http://schemas.microsoft.com/office/drawing/2014/main" id="{38334FEE-4DAF-42D4-9B09-473C9BF5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4" y="3177946"/>
            <a:ext cx="2396426" cy="5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2835D7C-47A7-4CFA-AFF2-5B0CD4D58236}"/>
              </a:ext>
            </a:extLst>
          </p:cNvPr>
          <p:cNvSpPr txBox="1"/>
          <p:nvPr/>
        </p:nvSpPr>
        <p:spPr>
          <a:xfrm>
            <a:off x="1180781" y="3725024"/>
            <a:ext cx="19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Arial Nova Light" panose="020B0304020202020204" pitchFamily="34" charset="0"/>
              </a:rPr>
              <a:t>SPARQL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DF4A0F8-54AE-4DFB-B442-F33AAD74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778E7B8-581D-4CBA-88AA-39AE95FC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5</a:t>
            </a:fld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43918-234F-4BA7-A0EE-DCAF961ED37C}"/>
              </a:ext>
            </a:extLst>
          </p:cNvPr>
          <p:cNvSpPr txBox="1"/>
          <p:nvPr/>
        </p:nvSpPr>
        <p:spPr>
          <a:xfrm>
            <a:off x="1048185" y="5166678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5 Estándares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19D009-01E5-4938-81B0-0D4681D06F34}"/>
              </a:ext>
            </a:extLst>
          </p:cNvPr>
          <p:cNvSpPr txBox="1"/>
          <p:nvPr/>
        </p:nvSpPr>
        <p:spPr>
          <a:xfrm>
            <a:off x="5163737" y="5166678"/>
            <a:ext cx="214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6 Nube de datos enlazados </a:t>
            </a:r>
            <a:r>
              <a:rPr lang="es-MX" sz="1600" i="1" dirty="0" err="1"/>
              <a:t>DBpedia</a:t>
            </a:r>
            <a:endParaRPr lang="es-MX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A3670C-150B-4B83-ACC9-D52F55B15DD4}"/>
              </a:ext>
            </a:extLst>
          </p:cNvPr>
          <p:cNvSpPr txBox="1"/>
          <p:nvPr/>
        </p:nvSpPr>
        <p:spPr>
          <a:xfrm>
            <a:off x="9195690" y="5168732"/>
            <a:ext cx="187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7 Plataforma </a:t>
            </a:r>
            <a:r>
              <a:rPr lang="es-MX" sz="1600" i="1" dirty="0" err="1"/>
              <a:t>Linked</a:t>
            </a:r>
            <a:r>
              <a:rPr lang="es-MX" sz="1600" i="1" dirty="0"/>
              <a:t> Data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243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5D5C86-E26B-4203-B58C-4BAC67C5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Planteamiento</a:t>
            </a:r>
            <a:r>
              <a:rPr lang="en-US" sz="5400" dirty="0">
                <a:solidFill>
                  <a:srgbClr val="FFFFFF"/>
                </a:solidFill>
              </a:rPr>
              <a:t> del </a:t>
            </a:r>
            <a:r>
              <a:rPr lang="en-US" sz="5400" dirty="0" err="1">
                <a:solidFill>
                  <a:srgbClr val="FFFFFF"/>
                </a:solidFill>
              </a:rPr>
              <a:t>problema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77B3C-A89C-4EB3-ACA6-1425D2FC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44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A31D-C1FC-4A7E-B547-30781F5F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479F3-B204-460C-BD11-58845BD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Aproximadamente el 80% de los datos tienen relación con una ubicación geográfica [1]. </a:t>
            </a:r>
          </a:p>
          <a:p>
            <a:r>
              <a:rPr lang="es-MX" dirty="0"/>
              <a:t>La constante actualización de datos en los </a:t>
            </a:r>
            <a:r>
              <a:rPr lang="es-MX" i="1" dirty="0"/>
              <a:t>triple store</a:t>
            </a:r>
            <a:r>
              <a:rPr lang="es-MX" dirty="0"/>
              <a:t>.</a:t>
            </a:r>
          </a:p>
          <a:p>
            <a:r>
              <a:rPr lang="es-MX" dirty="0"/>
              <a:t>Los diversos software para la Web semántica no cumplen las características estipuladas en los protocolos </a:t>
            </a:r>
            <a:r>
              <a:rPr lang="es-MX" i="1" dirty="0"/>
              <a:t>SPARQL</a:t>
            </a:r>
            <a:r>
              <a:rPr lang="es-MX" dirty="0"/>
              <a:t> y </a:t>
            </a:r>
            <a:r>
              <a:rPr lang="es-MX" i="1" dirty="0"/>
              <a:t>GeoSPARQL</a:t>
            </a:r>
            <a:r>
              <a:rPr lang="es-MX" dirty="0"/>
              <a:t>.</a:t>
            </a:r>
          </a:p>
          <a:p>
            <a:r>
              <a:rPr lang="es-MX" dirty="0"/>
              <a:t>Las consultas federadas no están disponibles en todas las plataformas.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B8805E-91D3-4C5B-8491-052DB26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1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2DEC-0B68-44C9-9808-ED0B9991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32EA5-2BE0-49D5-9B11-D353A06C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desarrollo de herramientas open source permite a estudiantes, investigadores y programadores avanzar en proyectos o estudios sin invertir dinero.</a:t>
            </a:r>
          </a:p>
          <a:p>
            <a:pPr algn="just"/>
            <a:r>
              <a:rPr lang="es-MX" dirty="0"/>
              <a:t>Las consultas federadas permiten explotar las diferentes fuentes de información otorgando una respuesta menos laxa que una centralizada.</a:t>
            </a:r>
          </a:p>
          <a:p>
            <a:pPr algn="just"/>
            <a:r>
              <a:rPr lang="es-MX" dirty="0"/>
              <a:t>El software Apache </a:t>
            </a:r>
            <a:r>
              <a:rPr lang="es-MX" dirty="0" err="1"/>
              <a:t>Marmotta</a:t>
            </a:r>
            <a:r>
              <a:rPr lang="es-MX" dirty="0"/>
              <a:t> es open source y no cuenta con todas las características estipuladas en </a:t>
            </a:r>
            <a:r>
              <a:rPr lang="es-MX" i="1" dirty="0"/>
              <a:t>SPARQL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D4EA71-BC5B-487A-80BE-CE1F83D5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40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F2E6CE-413D-4A1D-8106-A4A6335E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Propuesta</a:t>
            </a:r>
            <a:r>
              <a:rPr lang="en-US" sz="5400" dirty="0">
                <a:solidFill>
                  <a:srgbClr val="FFFFFF"/>
                </a:solidFill>
              </a:rPr>
              <a:t> de </a:t>
            </a:r>
            <a:r>
              <a:rPr lang="en-US" sz="5400" dirty="0" err="1">
                <a:solidFill>
                  <a:srgbClr val="FFFFFF"/>
                </a:solidFill>
              </a:rPr>
              <a:t>solución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6699B-5E0F-411E-96A6-93DAB2A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7047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882</Words>
  <Application>Microsoft Office PowerPoint</Application>
  <PresentationFormat>Panorámica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Arial Nova Light</vt:lpstr>
      <vt:lpstr>Calibri</vt:lpstr>
      <vt:lpstr>Century Schoolbook</vt:lpstr>
      <vt:lpstr>Wingdings 2</vt:lpstr>
      <vt:lpstr>Vista</vt:lpstr>
      <vt:lpstr>Presentación de PowerPoint</vt:lpstr>
      <vt:lpstr>Contenido</vt:lpstr>
      <vt:lpstr>Introducción</vt:lpstr>
      <vt:lpstr>Introducción</vt:lpstr>
      <vt:lpstr>Introducción</vt:lpstr>
      <vt:lpstr>Planteamiento del problema</vt:lpstr>
      <vt:lpstr>Planteamiento del problema</vt:lpstr>
      <vt:lpstr>Planteamiento del problema</vt:lpstr>
      <vt:lpstr>Propuesta de solución</vt:lpstr>
      <vt:lpstr>Tecnologías a usar</vt:lpstr>
      <vt:lpstr>Propuesta de solución</vt:lpstr>
      <vt:lpstr>Propuesta de solución</vt:lpstr>
      <vt:lpstr>Propuesta de solución</vt:lpstr>
      <vt:lpstr>Propuesta de solución</vt:lpstr>
      <vt:lpstr>Justificación</vt:lpstr>
      <vt:lpstr>Justificación</vt:lpstr>
      <vt:lpstr>Objetivos</vt:lpstr>
      <vt:lpstr>Objetivo general</vt:lpstr>
      <vt:lpstr>Objetivos específicos</vt:lpstr>
      <vt:lpstr>Objetivos específicos</vt:lpstr>
      <vt:lpstr>Análisis y diseño del sistema</vt:lpstr>
      <vt:lpstr>Presentación de PowerPoint</vt:lpstr>
      <vt:lpstr>Presentación de PowerPoint</vt:lpstr>
      <vt:lpstr>Presentación de PowerPoint</vt:lpstr>
      <vt:lpstr>Avances de Proyecto Terminal I</vt:lpstr>
      <vt:lpstr>Además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Emmanuel Páez Ortega</dc:creator>
  <cp:lastModifiedBy>Oswaldo Emmanuel Paez Ortega</cp:lastModifiedBy>
  <cp:revision>35</cp:revision>
  <dcterms:created xsi:type="dcterms:W3CDTF">2019-11-07T19:56:44Z</dcterms:created>
  <dcterms:modified xsi:type="dcterms:W3CDTF">2019-11-10T04:25:50Z</dcterms:modified>
</cp:coreProperties>
</file>