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62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7" r:id="rId17"/>
    <p:sldId id="278" r:id="rId18"/>
    <p:sldId id="274" r:id="rId19"/>
    <p:sldId id="275" r:id="rId20"/>
    <p:sldId id="276" r:id="rId21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3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2C35B7-4F30-4972-8BB2-27D0E4785D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DD85ABB-28D6-491D-BF2B-17AC9633E5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96E8F4D-CE52-462E-B001-2EC220702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A5854-5AF5-4CF4-8F02-5D81B3646D1D}" type="datetimeFigureOut">
              <a:rPr lang="es-MX" smtClean="0"/>
              <a:t>06/11/2019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61CF777-575B-4799-AC09-89BEA5F77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15483E6-06DC-402E-A3AB-9904A441B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94100-57F3-4399-9A64-220CD25A867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91652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BFD8A4-67CA-41EB-8E8C-5BB4B8778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7691747-F5C7-4C50-A54D-550E17094F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58250A2-FC1D-4E11-9A92-FCF549BF1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A5854-5AF5-4CF4-8F02-5D81B3646D1D}" type="datetimeFigureOut">
              <a:rPr lang="es-MX" smtClean="0"/>
              <a:t>06/11/2019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8C21084-5721-46E1-92B5-1403C7D73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ECE7274-1A05-45CB-8F5C-3853269E8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94100-57F3-4399-9A64-220CD25A867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98646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DE90A7C-2665-4C7E-BD31-4260857FE6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A23E835-3F6E-4117-B811-DC87FA10A5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2D81425-7047-4C1C-878E-CBA2040A6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A5854-5AF5-4CF4-8F02-5D81B3646D1D}" type="datetimeFigureOut">
              <a:rPr lang="es-MX" smtClean="0"/>
              <a:t>06/11/2019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DFE27CA-9473-4E6A-9DE6-DF8A70035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B8EE911-CDA5-4072-8B6D-FBA0DD366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94100-57F3-4399-9A64-220CD25A867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71290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55FAB0-F6B6-42C1-B169-0AC99927E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DC6875D-89ED-4374-8565-BD39CAB7A2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4FE03FB-16C2-4115-8C74-97EDA1DA3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A5854-5AF5-4CF4-8F02-5D81B3646D1D}" type="datetimeFigureOut">
              <a:rPr lang="es-MX" smtClean="0"/>
              <a:t>06/11/2019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869FBB4-DC52-4366-9642-22A01C9FC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85FA753-489F-4BBF-B5F7-0575580DE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94100-57F3-4399-9A64-220CD25A867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69638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9BE213-28BC-44AB-9888-F3370DE94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ED6F889-0CFB-4250-9FB6-9C16C5C49A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1FDC5A2-BA04-4B6F-9AC1-2203913EA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A5854-5AF5-4CF4-8F02-5D81B3646D1D}" type="datetimeFigureOut">
              <a:rPr lang="es-MX" smtClean="0"/>
              <a:t>06/11/2019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008FE01-4A06-484A-AF1E-DAC6FA49B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4074E42-76FD-4AB5-A908-863B9940C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94100-57F3-4399-9A64-220CD25A867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29282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0A8E9A-17AD-4A01-B7DB-23600728B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1FE9414-2A7B-4277-B0E7-A192B3E34C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19CC2AB-5DFA-4376-978E-55687DF4FF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DD5B69E-0333-41FC-B3DB-5CE2B5780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A5854-5AF5-4CF4-8F02-5D81B3646D1D}" type="datetimeFigureOut">
              <a:rPr lang="es-MX" smtClean="0"/>
              <a:t>06/11/2019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7B79DC4-C540-41F7-84D5-34F3BE04A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27DF43F-385C-461A-953D-1CEC100CA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94100-57F3-4399-9A64-220CD25A867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11118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E8A092-A07A-426F-A5AF-B14A5F2C6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5E46880-C45D-4393-B329-CAF275FE6F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6A9DEA7-657A-4A24-9C92-1357F7E40D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5CA3346-E53E-40E0-9F76-5476F0F9FC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9EB26BC-18AC-402A-96EA-80045C6A3B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7D415A6-D199-48FD-8AD6-28EAAB86E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A5854-5AF5-4CF4-8F02-5D81B3646D1D}" type="datetimeFigureOut">
              <a:rPr lang="es-MX" smtClean="0"/>
              <a:t>06/11/2019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436872E-972F-4ED7-A00B-29039D120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3B332EE-D95C-474A-B1D3-55082F0BD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94100-57F3-4399-9A64-220CD25A867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72658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24EE88-02A3-4204-A98F-C21E0F2C9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BCD6513-1D5B-485A-9102-126E38790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A5854-5AF5-4CF4-8F02-5D81B3646D1D}" type="datetimeFigureOut">
              <a:rPr lang="es-MX" smtClean="0"/>
              <a:t>06/11/2019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C7FDFB6-AFD8-4900-A11B-EB9CBA030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D1FA02D-560C-4768-AB87-768784672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94100-57F3-4399-9A64-220CD25A867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68323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3003F99-D2A6-4460-ADF3-0F1135406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A5854-5AF5-4CF4-8F02-5D81B3646D1D}" type="datetimeFigureOut">
              <a:rPr lang="es-MX" smtClean="0"/>
              <a:t>06/11/2019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7518393-01AA-4699-8C44-C979E301B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18951CE-7D28-410E-952B-EAE1F36DF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94100-57F3-4399-9A64-220CD25A867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08034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35B40A-98AC-4647-B8B6-74F5D733D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3CF4D68-617D-4CA3-8D2A-5039F63FB1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AC4445C-A31E-443B-BE4B-A998F72AF4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05FF672-750D-4E88-90E0-B22079EBF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A5854-5AF5-4CF4-8F02-5D81B3646D1D}" type="datetimeFigureOut">
              <a:rPr lang="es-MX" smtClean="0"/>
              <a:t>06/11/2019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BDEE073-6BD8-4687-BDEB-69169B9A7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28BCA9A-AD4E-46B6-8E5C-AA97DCEBD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94100-57F3-4399-9A64-220CD25A867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49539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D2B998-93CF-489E-A793-CAB4E0506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80C8E399-1BEA-47F0-8213-28A0E9BC8C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D2AE6B9-91DE-4A39-ACAE-4016C3E9C3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70516F8-D413-46DD-8914-938B6D227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A5854-5AF5-4CF4-8F02-5D81B3646D1D}" type="datetimeFigureOut">
              <a:rPr lang="es-MX" smtClean="0"/>
              <a:t>06/11/2019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BB43583-AD6D-4B16-9BB8-37EDB814A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3BFDFA7-29E2-4E22-8304-8FAD94CCC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94100-57F3-4399-9A64-220CD25A867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8939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B0C9495-F726-4FAC-A10C-AC9AC7D6F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9C01EAA-1147-4B74-A521-AA31CA32AF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09E51A4-EC88-4F49-9B70-EE8D5E0AF3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1A5854-5AF5-4CF4-8F02-5D81B3646D1D}" type="datetimeFigureOut">
              <a:rPr lang="es-MX" smtClean="0"/>
              <a:t>06/11/2019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1EC8D93-8A71-4289-B171-B114D24A66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3B182A0-ED72-45DF-B8AA-0F1E95E1AC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994100-57F3-4399-9A64-220CD25A867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4521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gi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Resultado de imagen para upiita logo">
            <a:extLst>
              <a:ext uri="{FF2B5EF4-FFF2-40B4-BE49-F238E27FC236}">
                <a16:creationId xmlns:a16="http://schemas.microsoft.com/office/drawing/2014/main" id="{4BF66BC6-5B97-433A-8066-29C7059DFF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D"/>
              </a:clrFrom>
              <a:clrTo>
                <a:srgbClr val="FFFF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339" y="347702"/>
            <a:ext cx="1549321" cy="1549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Resultado de imagen para ipn logo">
            <a:extLst>
              <a:ext uri="{FF2B5EF4-FFF2-40B4-BE49-F238E27FC236}">
                <a16:creationId xmlns:a16="http://schemas.microsoft.com/office/drawing/2014/main" id="{600B9BC2-8EC5-4293-99CD-FC98C95CA26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139" b="6666"/>
          <a:stretch/>
        </p:blipFill>
        <p:spPr bwMode="auto">
          <a:xfrm>
            <a:off x="10010612" y="347702"/>
            <a:ext cx="1314776" cy="1549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uadroTexto 9">
            <a:extLst>
              <a:ext uri="{FF2B5EF4-FFF2-40B4-BE49-F238E27FC236}">
                <a16:creationId xmlns:a16="http://schemas.microsoft.com/office/drawing/2014/main" id="{10B5D32C-5641-4D01-B728-8994AA829D0E}"/>
              </a:ext>
            </a:extLst>
          </p:cNvPr>
          <p:cNvSpPr txBox="1"/>
          <p:nvPr/>
        </p:nvSpPr>
        <p:spPr>
          <a:xfrm>
            <a:off x="2074984" y="766732"/>
            <a:ext cx="8042031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MX" sz="2000" dirty="0"/>
              <a:t>Instituto Politécnico Nacional</a:t>
            </a:r>
          </a:p>
          <a:p>
            <a:pPr algn="ctr"/>
            <a:r>
              <a:rPr lang="es-MX" sz="2000" dirty="0"/>
              <a:t>Unidad Profesional Interdisciplinaria de Ingeniería </a:t>
            </a:r>
          </a:p>
          <a:p>
            <a:pPr algn="ctr"/>
            <a:r>
              <a:rPr lang="es-MX" sz="2000" dirty="0"/>
              <a:t>y Tecnologías Avanzadas</a:t>
            </a:r>
          </a:p>
          <a:p>
            <a:pPr algn="ctr"/>
            <a:endParaRPr lang="es-MX" sz="2000" dirty="0"/>
          </a:p>
          <a:p>
            <a:pPr algn="ctr"/>
            <a:endParaRPr lang="es-MX" sz="2000" dirty="0"/>
          </a:p>
          <a:p>
            <a:pPr algn="ctr"/>
            <a:r>
              <a:rPr lang="es-MX" sz="2000" dirty="0"/>
              <a:t>PROYECTO TERMINAL I</a:t>
            </a:r>
          </a:p>
          <a:p>
            <a:pPr algn="ctr"/>
            <a:endParaRPr lang="es-MX" sz="2000" dirty="0"/>
          </a:p>
          <a:p>
            <a:pPr algn="ctr"/>
            <a:r>
              <a:rPr lang="es-MX" sz="2000" b="1" dirty="0"/>
              <a:t>“Módulo de consultas federadas para datos geoespaciales en el contexto de la Web del </a:t>
            </a:r>
            <a:r>
              <a:rPr lang="es-MX" sz="2000" b="1" dirty="0" err="1"/>
              <a:t>Linked</a:t>
            </a:r>
            <a:r>
              <a:rPr lang="es-MX" sz="2000" b="1" dirty="0"/>
              <a:t> Data para el triple store Apache </a:t>
            </a:r>
            <a:r>
              <a:rPr lang="es-MX" sz="2000" b="1" dirty="0" err="1"/>
              <a:t>Marmotta</a:t>
            </a:r>
            <a:r>
              <a:rPr lang="es-MX" sz="2000" b="1" dirty="0"/>
              <a:t>”</a:t>
            </a:r>
          </a:p>
          <a:p>
            <a:pPr algn="ctr"/>
            <a:endParaRPr lang="es-MX" sz="2000" dirty="0"/>
          </a:p>
          <a:p>
            <a:pPr algn="ctr"/>
            <a:r>
              <a:rPr lang="es-MX" sz="2000" dirty="0"/>
              <a:t>Presenta:</a:t>
            </a:r>
          </a:p>
          <a:p>
            <a:pPr algn="ctr"/>
            <a:r>
              <a:rPr lang="es-MX" sz="2000" dirty="0"/>
              <a:t>Páez Ortega Oswaldo Emmanuel	</a:t>
            </a:r>
          </a:p>
          <a:p>
            <a:pPr algn="ctr"/>
            <a:endParaRPr lang="es-MX" sz="2000" dirty="0"/>
          </a:p>
          <a:p>
            <a:pPr algn="ctr"/>
            <a:r>
              <a:rPr lang="es-MX" sz="2000" dirty="0"/>
              <a:t>Asesores:</a:t>
            </a:r>
            <a:br>
              <a:rPr lang="es-MX" sz="2000" dirty="0"/>
            </a:br>
            <a:r>
              <a:rPr lang="es-MX" sz="2000" dirty="0"/>
              <a:t>Dra. Cyntia Eugenia Enríquez Ortiz</a:t>
            </a:r>
          </a:p>
          <a:p>
            <a:pPr algn="ctr"/>
            <a:r>
              <a:rPr lang="es-MX" sz="2000" dirty="0"/>
              <a:t>Dr. Vilches Blázquez Luis</a:t>
            </a:r>
          </a:p>
        </p:txBody>
      </p:sp>
    </p:spTree>
    <p:extLst>
      <p:ext uri="{BB962C8B-B14F-4D97-AF65-F5344CB8AC3E}">
        <p14:creationId xmlns:p14="http://schemas.microsoft.com/office/powerpoint/2010/main" val="9757498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DB8725-51A5-485C-9BC9-624431696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Propuesta de solución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C93DD01-2BBA-4B90-B38F-D2801FFCC9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i="1" dirty="0"/>
              <a:t>Benchmarking</a:t>
            </a:r>
            <a:r>
              <a:rPr lang="es-MX" dirty="0"/>
              <a:t> y caracterización del módulo inspirada en 3 artículos[REFAS]</a:t>
            </a:r>
          </a:p>
          <a:p>
            <a:pPr lvl="1"/>
            <a:r>
              <a:rPr lang="es-MX" dirty="0"/>
              <a:t>Tiempo de selección del </a:t>
            </a:r>
            <a:r>
              <a:rPr lang="es-MX" i="1" dirty="0"/>
              <a:t>SPARQL </a:t>
            </a:r>
            <a:r>
              <a:rPr lang="es-MX" i="1" dirty="0" err="1"/>
              <a:t>endpoint</a:t>
            </a:r>
            <a:endParaRPr lang="es-MX" sz="2800" dirty="0"/>
          </a:p>
          <a:p>
            <a:pPr lvl="1"/>
            <a:r>
              <a:rPr lang="es-MX" dirty="0"/>
              <a:t>Tiempo de ejecución.</a:t>
            </a:r>
            <a:endParaRPr lang="es-MX" sz="2800" dirty="0"/>
          </a:p>
          <a:p>
            <a:pPr lvl="1"/>
            <a:r>
              <a:rPr lang="es-MX" dirty="0"/>
              <a:t>Completitud de respuesta.</a:t>
            </a:r>
            <a:endParaRPr lang="es-MX" sz="2800" dirty="0"/>
          </a:p>
        </p:txBody>
      </p:sp>
    </p:spTree>
    <p:extLst>
      <p:ext uri="{BB962C8B-B14F-4D97-AF65-F5344CB8AC3E}">
        <p14:creationId xmlns:p14="http://schemas.microsoft.com/office/powerpoint/2010/main" val="23698288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DA84F4-92F8-42C0-95F8-C820D5959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Propuesta de solución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43F219C-5ABA-4635-A57F-7425FF28F9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Explotación de datos mediante el uso de la herramienta </a:t>
            </a:r>
            <a:r>
              <a:rPr lang="es-MX" i="1" dirty="0"/>
              <a:t>Map4RDF.</a:t>
            </a:r>
          </a:p>
          <a:p>
            <a:endParaRPr lang="es-MX" i="1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6C3CE6D-2CC8-4CA2-BE34-20F21A9BA382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5237" y="2437350"/>
            <a:ext cx="6341525" cy="3739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868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16B9C1-C3B7-4179-AFD6-F005BE42E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Objetivos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BFCD9DB-08E9-444B-A8EB-C022A9A910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Objetivo general</a:t>
            </a:r>
          </a:p>
          <a:p>
            <a:pPr lvl="1"/>
            <a:r>
              <a:rPr lang="es-MX" dirty="0"/>
              <a:t>Desarrollar un módulo de consultas geoespaciales federadas para el </a:t>
            </a:r>
            <a:r>
              <a:rPr lang="es-MX" i="1" dirty="0"/>
              <a:t>triple store</a:t>
            </a:r>
            <a:r>
              <a:rPr lang="es-MX" dirty="0"/>
              <a:t> Apache </a:t>
            </a:r>
            <a:r>
              <a:rPr lang="es-MX" dirty="0" err="1"/>
              <a:t>Marmotta</a:t>
            </a:r>
            <a:r>
              <a:rPr lang="es-MX" dirty="0"/>
              <a:t>, con el propósito de contribuir al avance de las tecnologías usadas en la Web Semántica y proveer una alternativa </a:t>
            </a:r>
            <a:r>
              <a:rPr lang="es-MX" i="1" dirty="0"/>
              <a:t>open source</a:t>
            </a:r>
            <a:r>
              <a:rPr lang="es-MX" dirty="0"/>
              <a:t> diferente a los </a:t>
            </a:r>
            <a:r>
              <a:rPr lang="es-MX" i="1" dirty="0"/>
              <a:t>triple store</a:t>
            </a:r>
            <a:r>
              <a:rPr lang="es-MX" dirty="0"/>
              <a:t> existentes.</a:t>
            </a:r>
          </a:p>
          <a:p>
            <a:pPr lvl="1"/>
            <a:endParaRPr lang="es-MX" dirty="0"/>
          </a:p>
          <a:p>
            <a:pPr lvl="1"/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1422903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ADCF3C-8A28-47AB-B715-FBCCB3508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Objetivo general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D2875A8-1A52-400C-8EC0-014ADAEE65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Desarrollar un módulo de consultas geoespaciales federadas para el </a:t>
            </a:r>
            <a:r>
              <a:rPr lang="es-MX" i="1" dirty="0"/>
              <a:t>triple store</a:t>
            </a:r>
            <a:r>
              <a:rPr lang="es-MX" dirty="0"/>
              <a:t> Apache </a:t>
            </a:r>
            <a:r>
              <a:rPr lang="es-MX" dirty="0" err="1"/>
              <a:t>Marmotta</a:t>
            </a:r>
            <a:r>
              <a:rPr lang="es-MX" dirty="0"/>
              <a:t>, con el propósito de contribuir al avance de las tecnologías usadas en la Web Semántica y proveer una alternativa </a:t>
            </a:r>
            <a:r>
              <a:rPr lang="es-MX" i="1" dirty="0"/>
              <a:t>open source</a:t>
            </a:r>
            <a:r>
              <a:rPr lang="es-MX" dirty="0"/>
              <a:t> diferente a los </a:t>
            </a:r>
            <a:r>
              <a:rPr lang="es-MX" i="1" dirty="0"/>
              <a:t>triple store</a:t>
            </a:r>
            <a:r>
              <a:rPr lang="es-MX" dirty="0"/>
              <a:t> existentes.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551848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AE5E81-0EA9-48B4-8541-9186E7423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Objetivos específicos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2674291-8B8B-4224-8990-47C0B48E18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s-MX" dirty="0"/>
              <a:t>Implementar, con base en los estándares </a:t>
            </a:r>
            <a:r>
              <a:rPr lang="es-MX" i="1" dirty="0"/>
              <a:t>SPARQL</a:t>
            </a:r>
            <a:r>
              <a:rPr lang="es-MX" dirty="0"/>
              <a:t>, </a:t>
            </a:r>
            <a:r>
              <a:rPr lang="es-MX" i="1" dirty="0"/>
              <a:t>GeoSPARQL</a:t>
            </a:r>
            <a:r>
              <a:rPr lang="es-MX" dirty="0"/>
              <a:t>, así como auxiliándose de otras tecnologías involucradas en la Web Semántica y </a:t>
            </a:r>
            <a:r>
              <a:rPr lang="es-MX" i="1" dirty="0" err="1"/>
              <a:t>Linked</a:t>
            </a:r>
            <a:r>
              <a:rPr lang="es-MX" i="1" dirty="0"/>
              <a:t> Data,</a:t>
            </a:r>
            <a:r>
              <a:rPr lang="es-MX" dirty="0"/>
              <a:t> un módulo de consultas federadas para el </a:t>
            </a:r>
            <a:r>
              <a:rPr lang="es-MX" i="1" dirty="0"/>
              <a:t>triple store </a:t>
            </a:r>
            <a:r>
              <a:rPr lang="es-MX" dirty="0"/>
              <a:t>Apache </a:t>
            </a:r>
            <a:r>
              <a:rPr lang="es-MX" dirty="0" err="1"/>
              <a:t>Marmotta</a:t>
            </a:r>
            <a:r>
              <a:rPr lang="es-MX" i="1" dirty="0"/>
              <a:t>.</a:t>
            </a:r>
            <a:endParaRPr lang="es-MX" dirty="0"/>
          </a:p>
          <a:p>
            <a:pPr lvl="0"/>
            <a:r>
              <a:rPr lang="es-MX" dirty="0"/>
              <a:t>Evaluar el rendimiento de las consultas hechas por el módulo desarrollado (</a:t>
            </a:r>
            <a:r>
              <a:rPr lang="es-MX" i="1" dirty="0"/>
              <a:t>benchmarking</a:t>
            </a:r>
            <a:r>
              <a:rPr lang="es-MX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6426593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B2F232-A1A2-4B9C-A411-152E93690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Objetivos específicos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3F2B810-0FC6-48D2-8EC2-755A3D5980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 dirty="0"/>
              <a:t>Comparar el </a:t>
            </a:r>
            <a:r>
              <a:rPr lang="es-MX" i="1" dirty="0"/>
              <a:t>triple store</a:t>
            </a:r>
            <a:r>
              <a:rPr lang="es-MX" dirty="0"/>
              <a:t> Apache </a:t>
            </a:r>
            <a:r>
              <a:rPr lang="es-MX" dirty="0" err="1"/>
              <a:t>Marmotta</a:t>
            </a:r>
            <a:r>
              <a:rPr lang="es-MX" dirty="0"/>
              <a:t> con otros </a:t>
            </a:r>
            <a:r>
              <a:rPr lang="es-MX" i="1" dirty="0"/>
              <a:t>triple store</a:t>
            </a:r>
            <a:r>
              <a:rPr lang="es-MX" dirty="0"/>
              <a:t> auxiliándose de la caracterización y </a:t>
            </a:r>
            <a:r>
              <a:rPr lang="es-MX" i="1" dirty="0"/>
              <a:t>benchmarking</a:t>
            </a:r>
            <a:r>
              <a:rPr lang="es-MX" dirty="0"/>
              <a:t> del módulo.</a:t>
            </a:r>
          </a:p>
          <a:p>
            <a:pPr lvl="0"/>
            <a:r>
              <a:rPr lang="es-MX" dirty="0"/>
              <a:t>Caracterizar el módulo de consultas federadas.</a:t>
            </a:r>
          </a:p>
          <a:p>
            <a:pPr lvl="0"/>
            <a:r>
              <a:rPr lang="es-MX" dirty="0"/>
              <a:t>Explotar lar características geoespaciales de los datos obtenidos del despliegue de consultas federadas mediante una aplicación Web para poder visualizarlos y explorarlos.</a:t>
            </a:r>
          </a:p>
        </p:txBody>
      </p:sp>
    </p:spTree>
    <p:extLst>
      <p:ext uri="{BB962C8B-B14F-4D97-AF65-F5344CB8AC3E}">
        <p14:creationId xmlns:p14="http://schemas.microsoft.com/office/powerpoint/2010/main" val="8301604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989515-4FA5-44A8-93D8-B26D455ED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Análisis y diseño del sistema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E6BB16A-EDBD-422D-B50F-D458417FFE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077659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6695CF-DBD5-404E-8CEB-43F3369D3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Aplicación Web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B621E0D-597E-4657-AD28-6ADA8AFBAD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336140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D09140-B3A6-4FC1-B187-D958A6F46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Análisis del sistema</a:t>
            </a:r>
          </a:p>
        </p:txBody>
      </p:sp>
      <p:pic>
        <p:nvPicPr>
          <p:cNvPr id="4" name="Marcador de contenido 3" descr="Imagen que contiene texto&#10;&#10;Descripción generada automáticamente">
            <a:extLst>
              <a:ext uri="{FF2B5EF4-FFF2-40B4-BE49-F238E27FC236}">
                <a16:creationId xmlns:a16="http://schemas.microsoft.com/office/drawing/2014/main" id="{2ABF016D-2DCF-434A-A2B6-77D684796DB5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204" y="1690688"/>
            <a:ext cx="7315591" cy="516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5451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359D44-E446-45E4-823B-847E637D4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AAD6A3B-593E-4292-9A63-FC01237CB9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 descr="Imagen que contiene texto&#10;&#10;Descripción generada automáticamente">
            <a:extLst>
              <a:ext uri="{FF2B5EF4-FFF2-40B4-BE49-F238E27FC236}">
                <a16:creationId xmlns:a16="http://schemas.microsoft.com/office/drawing/2014/main" id="{F5722541-1FCA-470B-ACBE-4847391B0CA8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379" y="0"/>
            <a:ext cx="10379242" cy="6852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215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74FFAF-3987-4052-A640-617636110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Contenido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98DB864-2039-4C95-9AC5-2FF801127A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MX" dirty="0"/>
              <a:t>Introducción</a:t>
            </a:r>
          </a:p>
          <a:p>
            <a:r>
              <a:rPr lang="es-MX" dirty="0"/>
              <a:t>Planteamiento del problema</a:t>
            </a:r>
          </a:p>
          <a:p>
            <a:r>
              <a:rPr lang="es-MX" dirty="0"/>
              <a:t>Propuesta de solución</a:t>
            </a:r>
          </a:p>
          <a:p>
            <a:r>
              <a:rPr lang="es-MX" dirty="0"/>
              <a:t>Justificación</a:t>
            </a:r>
          </a:p>
          <a:p>
            <a:r>
              <a:rPr lang="es-MX" dirty="0"/>
              <a:t>Objetivos</a:t>
            </a:r>
          </a:p>
          <a:p>
            <a:r>
              <a:rPr lang="es-MX" dirty="0"/>
              <a:t>Análisis y diseño del sistema</a:t>
            </a:r>
          </a:p>
          <a:p>
            <a:pPr lvl="1"/>
            <a:r>
              <a:rPr lang="es-MX" dirty="0"/>
              <a:t>Módulo</a:t>
            </a:r>
          </a:p>
          <a:p>
            <a:pPr lvl="1"/>
            <a:r>
              <a:rPr lang="es-MX" dirty="0"/>
              <a:t>Aplicación Web</a:t>
            </a:r>
          </a:p>
          <a:p>
            <a:r>
              <a:rPr lang="es-MX" dirty="0"/>
              <a:t>Avances PT1</a:t>
            </a:r>
          </a:p>
          <a:p>
            <a:r>
              <a:rPr lang="es-MX" dirty="0"/>
              <a:t>Bibliografía</a:t>
            </a:r>
          </a:p>
        </p:txBody>
      </p:sp>
    </p:spTree>
    <p:extLst>
      <p:ext uri="{BB962C8B-B14F-4D97-AF65-F5344CB8AC3E}">
        <p14:creationId xmlns:p14="http://schemas.microsoft.com/office/powerpoint/2010/main" val="14683986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5EBA4C-CECD-490C-9CE4-C3AB66B72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Diseño del sistema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C012369-D164-429B-B3D7-C70444D950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98672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36E010-3018-4AB6-9E4C-784D0C1E6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Introducción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8212EB9-A296-4795-9ADC-63E683AE25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18089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8BA050-DFA8-4CB0-A0CB-5E67DA2F1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/>
              <a:t>Introducción</a:t>
            </a:r>
          </a:p>
        </p:txBody>
      </p:sp>
      <p:pic>
        <p:nvPicPr>
          <p:cNvPr id="2050" name="Picture 2" descr="Resultado de imagen para internet png">
            <a:extLst>
              <a:ext uri="{FF2B5EF4-FFF2-40B4-BE49-F238E27FC236}">
                <a16:creationId xmlns:a16="http://schemas.microsoft.com/office/drawing/2014/main" id="{D5D29C9E-FAA7-4969-8D33-415BAD14D0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721" y="2490058"/>
            <a:ext cx="2480225" cy="248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Resultado de imagen para rdf triple store">
            <a:extLst>
              <a:ext uri="{FF2B5EF4-FFF2-40B4-BE49-F238E27FC236}">
                <a16:creationId xmlns:a16="http://schemas.microsoft.com/office/drawing/2014/main" id="{2B1B6AC3-A644-4F5E-8631-2F87B6ECA1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442775"/>
            <a:ext cx="2343385" cy="248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2" descr="Resultado de imagen para RDF png">
            <a:extLst>
              <a:ext uri="{FF2B5EF4-FFF2-40B4-BE49-F238E27FC236}">
                <a16:creationId xmlns:a16="http://schemas.microsoft.com/office/drawing/2014/main" id="{FD04A1B5-084F-4318-BA01-814B3721FDC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3327" y="2268873"/>
            <a:ext cx="2609850" cy="2828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 descr="Resultado de imagen para database icon">
            <a:extLst>
              <a:ext uri="{FF2B5EF4-FFF2-40B4-BE49-F238E27FC236}">
                <a16:creationId xmlns:a16="http://schemas.microsoft.com/office/drawing/2014/main" id="{79F6BD4C-01A2-48BB-A9C5-CD8CC95DF9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4357" y="2914045"/>
            <a:ext cx="1537687" cy="1537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0" descr="Resultado de imagen para RDF png">
            <a:extLst>
              <a:ext uri="{FF2B5EF4-FFF2-40B4-BE49-F238E27FC236}">
                <a16:creationId xmlns:a16="http://schemas.microsoft.com/office/drawing/2014/main" id="{18A3A13E-98C3-4975-9C7F-B2EA3A17F2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9933" y="2914045"/>
            <a:ext cx="1653867" cy="1653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1184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n para apache marmotta">
            <a:extLst>
              <a:ext uri="{FF2B5EF4-FFF2-40B4-BE49-F238E27FC236}">
                <a16:creationId xmlns:a16="http://schemas.microsoft.com/office/drawing/2014/main" id="{3FA0C8D2-0620-4A30-A6B4-21BD5BC35D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3682" y="3134275"/>
            <a:ext cx="2634762" cy="1016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7CC4AE92-841E-4776-B689-3574F526F7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6570" y="2298928"/>
            <a:ext cx="4221709" cy="2762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Resultado de imagen para geosparql">
            <a:extLst>
              <a:ext uri="{FF2B5EF4-FFF2-40B4-BE49-F238E27FC236}">
                <a16:creationId xmlns:a16="http://schemas.microsoft.com/office/drawing/2014/main" id="{38334FEE-4DAF-42D4-9B09-473C9BF598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894" y="3177946"/>
            <a:ext cx="2396426" cy="502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C2835D7C-47A7-4CFA-AFF2-5B0CD4D58236}"/>
              </a:ext>
            </a:extLst>
          </p:cNvPr>
          <p:cNvSpPr txBox="1"/>
          <p:nvPr/>
        </p:nvSpPr>
        <p:spPr>
          <a:xfrm>
            <a:off x="1180781" y="3725024"/>
            <a:ext cx="19146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600" dirty="0">
                <a:latin typeface="Arial Nova Light" panose="020B0304020202020204" pitchFamily="34" charset="0"/>
              </a:rPr>
              <a:t>SPARQL</a:t>
            </a:r>
          </a:p>
        </p:txBody>
      </p:sp>
      <p:sp>
        <p:nvSpPr>
          <p:cNvPr id="25" name="Título 1">
            <a:extLst>
              <a:ext uri="{FF2B5EF4-FFF2-40B4-BE49-F238E27FC236}">
                <a16:creationId xmlns:a16="http://schemas.microsoft.com/office/drawing/2014/main" id="{2DF4A0F8-54AE-4DFB-B442-F33AAD74B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s-MX" dirty="0"/>
              <a:t>Introducción</a:t>
            </a:r>
          </a:p>
        </p:txBody>
      </p:sp>
    </p:spTree>
    <p:extLst>
      <p:ext uri="{BB962C8B-B14F-4D97-AF65-F5344CB8AC3E}">
        <p14:creationId xmlns:p14="http://schemas.microsoft.com/office/powerpoint/2010/main" val="25243419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78A31D-C1FC-4A7E-B547-30781F5F4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Planteamiento del problema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7B479F3-B204-460C-BD11-58845BDB6D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dirty="0"/>
              <a:t>Aproximadamente el 80% de los datos tienen relación con una ubicación geográfica. </a:t>
            </a:r>
          </a:p>
          <a:p>
            <a:r>
              <a:rPr lang="es-MX" dirty="0"/>
              <a:t>La constante actualización de datos en los </a:t>
            </a:r>
            <a:r>
              <a:rPr lang="es-MX" i="1" dirty="0"/>
              <a:t>triple store</a:t>
            </a:r>
            <a:r>
              <a:rPr lang="es-MX" dirty="0"/>
              <a:t>.</a:t>
            </a:r>
          </a:p>
          <a:p>
            <a:r>
              <a:rPr lang="es-MX" dirty="0"/>
              <a:t>Los diversos software para la Web semántica no cumplen las características estipuladas en los protocolos </a:t>
            </a:r>
            <a:r>
              <a:rPr lang="es-MX" i="1" dirty="0"/>
              <a:t>SPARQL</a:t>
            </a:r>
            <a:r>
              <a:rPr lang="es-MX" dirty="0"/>
              <a:t> y </a:t>
            </a:r>
            <a:r>
              <a:rPr lang="es-MX" i="1" dirty="0"/>
              <a:t>GeoSPARQL</a:t>
            </a:r>
            <a:r>
              <a:rPr lang="es-MX" dirty="0"/>
              <a:t>.</a:t>
            </a:r>
          </a:p>
          <a:p>
            <a:r>
              <a:rPr lang="es-MX" dirty="0"/>
              <a:t>Las consultas federadas no están disponibles en todas las plataformas.</a:t>
            </a:r>
          </a:p>
        </p:txBody>
      </p:sp>
    </p:spTree>
    <p:extLst>
      <p:ext uri="{BB962C8B-B14F-4D97-AF65-F5344CB8AC3E}">
        <p14:creationId xmlns:p14="http://schemas.microsoft.com/office/powerpoint/2010/main" val="2157159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1F2DEC-0B68-44C9-9808-ED0B9991A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Planteamiento del problema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E032EA5-2BE0-49D5-9B11-D353A06C57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El desarrollo de herramientas </a:t>
            </a:r>
            <a:r>
              <a:rPr lang="es-MX" i="1" dirty="0"/>
              <a:t>open source</a:t>
            </a:r>
            <a:r>
              <a:rPr lang="es-MX" dirty="0"/>
              <a:t> permite a estudiantes, investigadores y programadores avanzar en proyectos o estudios sin invertir dinero.</a:t>
            </a:r>
          </a:p>
          <a:p>
            <a:r>
              <a:rPr lang="es-MX" dirty="0"/>
              <a:t>Las consultas federadas permiten explotar las diferentes fuentes de información otorgando una respuesta menos laxa que una centralizada.</a:t>
            </a:r>
          </a:p>
          <a:p>
            <a:r>
              <a:rPr lang="es-MX" dirty="0"/>
              <a:t>El software Apache </a:t>
            </a:r>
            <a:r>
              <a:rPr lang="es-MX" dirty="0" err="1"/>
              <a:t>Marmotta</a:t>
            </a:r>
            <a:r>
              <a:rPr lang="es-MX" dirty="0"/>
              <a:t> es </a:t>
            </a:r>
            <a:r>
              <a:rPr lang="es-MX" i="1" dirty="0"/>
              <a:t>open source </a:t>
            </a:r>
            <a:r>
              <a:rPr lang="es-MX" dirty="0"/>
              <a:t>y no cuenta con todas las características estipuladas en </a:t>
            </a:r>
            <a:r>
              <a:rPr lang="es-MX" i="1" dirty="0"/>
              <a:t>SPARQL</a:t>
            </a:r>
            <a:r>
              <a:rPr lang="es-MX" dirty="0"/>
              <a:t>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024006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1D2006-705C-4B37-BDF2-FC48207F5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Propuesta de solución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8CB2F2E2-960E-4C85-94AC-567555B715D9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98" r="5339"/>
          <a:stretch/>
        </p:blipFill>
        <p:spPr bwMode="auto">
          <a:xfrm>
            <a:off x="199852" y="1690688"/>
            <a:ext cx="11992148" cy="395613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5660464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F9CC47-68F5-4CCA-9875-8B29B7F00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Propuesta de solución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C1BC9869-062E-4DDC-9DE5-C393B5D3B7FF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/>
          <a:srcRect t="7938" b="6315"/>
          <a:stretch/>
        </p:blipFill>
        <p:spPr bwMode="auto">
          <a:xfrm>
            <a:off x="838200" y="2301685"/>
            <a:ext cx="10515600" cy="339921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B8DAC529-5701-4C03-AC39-3078A9CFEC47}"/>
              </a:ext>
            </a:extLst>
          </p:cNvPr>
          <p:cNvSpPr txBox="1"/>
          <p:nvPr/>
        </p:nvSpPr>
        <p:spPr>
          <a:xfrm>
            <a:off x="9897979" y="3834063"/>
            <a:ext cx="1299410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MX" dirty="0"/>
              <a:t>Respuesta Federada</a:t>
            </a:r>
          </a:p>
        </p:txBody>
      </p:sp>
    </p:spTree>
    <p:extLst>
      <p:ext uri="{BB962C8B-B14F-4D97-AF65-F5344CB8AC3E}">
        <p14:creationId xmlns:p14="http://schemas.microsoft.com/office/powerpoint/2010/main" val="123002062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461</Words>
  <Application>Microsoft Office PowerPoint</Application>
  <PresentationFormat>Panorámica</PresentationFormat>
  <Paragraphs>64</Paragraphs>
  <Slides>20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5" baseType="lpstr">
      <vt:lpstr>Arial</vt:lpstr>
      <vt:lpstr>Arial Nova Light</vt:lpstr>
      <vt:lpstr>Calibri</vt:lpstr>
      <vt:lpstr>Calibri Light</vt:lpstr>
      <vt:lpstr>Tema de Office</vt:lpstr>
      <vt:lpstr>Presentación de PowerPoint</vt:lpstr>
      <vt:lpstr>Contenido</vt:lpstr>
      <vt:lpstr>Introducción</vt:lpstr>
      <vt:lpstr>Introducción</vt:lpstr>
      <vt:lpstr>Introducción</vt:lpstr>
      <vt:lpstr>Planteamiento del problema</vt:lpstr>
      <vt:lpstr>Planteamiento del problema</vt:lpstr>
      <vt:lpstr>Propuesta de solución</vt:lpstr>
      <vt:lpstr>Propuesta de solución</vt:lpstr>
      <vt:lpstr>Propuesta de solución</vt:lpstr>
      <vt:lpstr>Propuesta de solución</vt:lpstr>
      <vt:lpstr>Objetivos</vt:lpstr>
      <vt:lpstr>Objetivo general</vt:lpstr>
      <vt:lpstr>Objetivos específicos</vt:lpstr>
      <vt:lpstr>Objetivos específicos</vt:lpstr>
      <vt:lpstr>Análisis y diseño del sistema</vt:lpstr>
      <vt:lpstr>Aplicación Web</vt:lpstr>
      <vt:lpstr>Análisis del sistema</vt:lpstr>
      <vt:lpstr>Presentación de PowerPoint</vt:lpstr>
      <vt:lpstr>Diseño del sistema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Oswaldo Emmanuel Paez Ortega</dc:creator>
  <cp:lastModifiedBy>Oswaldo Emmanuel Paez Ortega</cp:lastModifiedBy>
  <cp:revision>20</cp:revision>
  <dcterms:created xsi:type="dcterms:W3CDTF">2019-11-07T04:45:41Z</dcterms:created>
  <dcterms:modified xsi:type="dcterms:W3CDTF">2019-11-07T07:06:36Z</dcterms:modified>
</cp:coreProperties>
</file>