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659" r:id="rId3"/>
    <p:sldId id="629" r:id="rId4"/>
    <p:sldId id="535" r:id="rId5"/>
    <p:sldId id="670" r:id="rId6"/>
    <p:sldId id="669" r:id="rId7"/>
    <p:sldId id="660" r:id="rId8"/>
    <p:sldId id="580" r:id="rId9"/>
    <p:sldId id="583" r:id="rId10"/>
    <p:sldId id="668" r:id="rId11"/>
    <p:sldId id="661" r:id="rId12"/>
    <p:sldId id="581" r:id="rId13"/>
    <p:sldId id="632" r:id="rId14"/>
    <p:sldId id="536" r:id="rId15"/>
    <p:sldId id="672" r:id="rId16"/>
    <p:sldId id="673" r:id="rId17"/>
    <p:sldId id="584" r:id="rId18"/>
    <p:sldId id="671" r:id="rId19"/>
    <p:sldId id="586" r:id="rId20"/>
    <p:sldId id="587" r:id="rId21"/>
    <p:sldId id="647" r:id="rId22"/>
    <p:sldId id="663" r:id="rId23"/>
    <p:sldId id="664" r:id="rId24"/>
    <p:sldId id="665" r:id="rId25"/>
    <p:sldId id="666" r:id="rId26"/>
    <p:sldId id="633" r:id="rId27"/>
    <p:sldId id="674" r:id="rId28"/>
    <p:sldId id="634" r:id="rId29"/>
    <p:sldId id="537" r:id="rId30"/>
    <p:sldId id="589" r:id="rId31"/>
    <p:sldId id="675" r:id="rId32"/>
    <p:sldId id="590" r:id="rId33"/>
    <p:sldId id="635" r:id="rId34"/>
    <p:sldId id="538" r:id="rId35"/>
    <p:sldId id="591" r:id="rId36"/>
    <p:sldId id="592" r:id="rId37"/>
    <p:sldId id="676" r:id="rId38"/>
    <p:sldId id="636" r:id="rId39"/>
    <p:sldId id="539" r:id="rId40"/>
    <p:sldId id="610" r:id="rId41"/>
    <p:sldId id="593" r:id="rId42"/>
    <p:sldId id="637" r:id="rId43"/>
    <p:sldId id="540" r:id="rId44"/>
    <p:sldId id="651" r:id="rId45"/>
    <p:sldId id="638" r:id="rId46"/>
    <p:sldId id="650" r:id="rId47"/>
    <p:sldId id="594" r:id="rId48"/>
    <p:sldId id="639" r:id="rId49"/>
    <p:sldId id="640" r:id="rId50"/>
    <p:sldId id="658" r:id="rId51"/>
    <p:sldId id="641" r:id="rId52"/>
    <p:sldId id="541" r:id="rId53"/>
    <p:sldId id="595" r:id="rId54"/>
    <p:sldId id="596" r:id="rId55"/>
    <p:sldId id="642" r:id="rId56"/>
    <p:sldId id="542" r:id="rId57"/>
    <p:sldId id="597" r:id="rId58"/>
    <p:sldId id="598" r:id="rId59"/>
    <p:sldId id="26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B9FC7DE-695F-4935-A6DF-21AC5034952C}">
          <p14:sldIdLst>
            <p14:sldId id="256"/>
            <p14:sldId id="659"/>
            <p14:sldId id="629"/>
            <p14:sldId id="535"/>
            <p14:sldId id="670"/>
            <p14:sldId id="669"/>
            <p14:sldId id="660"/>
            <p14:sldId id="580"/>
            <p14:sldId id="583"/>
            <p14:sldId id="668"/>
            <p14:sldId id="661"/>
            <p14:sldId id="581"/>
            <p14:sldId id="632"/>
            <p14:sldId id="536"/>
            <p14:sldId id="672"/>
            <p14:sldId id="673"/>
            <p14:sldId id="584"/>
            <p14:sldId id="671"/>
            <p14:sldId id="586"/>
            <p14:sldId id="587"/>
            <p14:sldId id="647"/>
            <p14:sldId id="663"/>
            <p14:sldId id="664"/>
            <p14:sldId id="665"/>
            <p14:sldId id="666"/>
            <p14:sldId id="633"/>
            <p14:sldId id="674"/>
            <p14:sldId id="634"/>
            <p14:sldId id="537"/>
            <p14:sldId id="589"/>
            <p14:sldId id="675"/>
            <p14:sldId id="590"/>
            <p14:sldId id="635"/>
            <p14:sldId id="538"/>
            <p14:sldId id="591"/>
            <p14:sldId id="592"/>
            <p14:sldId id="676"/>
            <p14:sldId id="636"/>
            <p14:sldId id="539"/>
            <p14:sldId id="610"/>
            <p14:sldId id="593"/>
            <p14:sldId id="637"/>
            <p14:sldId id="540"/>
            <p14:sldId id="651"/>
            <p14:sldId id="638"/>
            <p14:sldId id="650"/>
            <p14:sldId id="594"/>
            <p14:sldId id="639"/>
            <p14:sldId id="640"/>
            <p14:sldId id="658"/>
            <p14:sldId id="641"/>
            <p14:sldId id="541"/>
            <p14:sldId id="595"/>
            <p14:sldId id="596"/>
            <p14:sldId id="642"/>
            <p14:sldId id="542"/>
            <p14:sldId id="597"/>
            <p14:sldId id="598"/>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99"/>
    <a:srgbClr val="000066"/>
    <a:srgbClr val="F8F8F8"/>
    <a:srgbClr val="FFFFCC"/>
    <a:srgbClr val="FFFF99"/>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03" autoAdjust="0"/>
    <p:restoredTop sz="83784" autoAdjust="0"/>
  </p:normalViewPr>
  <p:slideViewPr>
    <p:cSldViewPr>
      <p:cViewPr varScale="1">
        <p:scale>
          <a:sx n="86" d="100"/>
          <a:sy n="86" d="100"/>
        </p:scale>
        <p:origin x="636" y="84"/>
      </p:cViewPr>
      <p:guideLst>
        <p:guide orient="horz" pos="2160"/>
        <p:guide pos="3840"/>
      </p:guideLst>
    </p:cSldViewPr>
  </p:slideViewPr>
  <p:outlineViewPr>
    <p:cViewPr>
      <p:scale>
        <a:sx n="33" d="100"/>
        <a:sy n="33" d="100"/>
      </p:scale>
      <p:origin x="0" y="-81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FD6514E4-3D17-4CE0-8A1F-1080DDF7D336}" type="datetimeFigureOut">
              <a:rPr lang="zh-CN" altLang="en-US" smtClean="0"/>
              <a:pPr/>
              <a:t>2018/5/8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B498B6DB-54A5-4927-BB91-E158BF74A384}" type="slidenum">
              <a:rPr lang="zh-CN" altLang="en-US" smtClean="0"/>
              <a:pPr/>
              <a:t>‹#›</a:t>
            </a:fld>
            <a:endParaRPr lang="zh-CN" altLang="en-US"/>
          </a:p>
        </p:txBody>
      </p:sp>
    </p:spTree>
    <p:extLst>
      <p:ext uri="{BB962C8B-B14F-4D97-AF65-F5344CB8AC3E}">
        <p14:creationId xmlns:p14="http://schemas.microsoft.com/office/powerpoint/2010/main" val="71650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pPr/>
              <a:t>1</a:t>
            </a:fld>
            <a:endParaRPr lang="zh-CN" altLang="en-US"/>
          </a:p>
        </p:txBody>
      </p:sp>
    </p:spTree>
    <p:extLst>
      <p:ext uri="{BB962C8B-B14F-4D97-AF65-F5344CB8AC3E}">
        <p14:creationId xmlns:p14="http://schemas.microsoft.com/office/powerpoint/2010/main" val="34671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41</a:t>
            </a:fld>
            <a:endParaRPr lang="zh-CN" altLang="en-US"/>
          </a:p>
        </p:txBody>
      </p:sp>
    </p:spTree>
    <p:extLst>
      <p:ext uri="{BB962C8B-B14F-4D97-AF65-F5344CB8AC3E}">
        <p14:creationId xmlns:p14="http://schemas.microsoft.com/office/powerpoint/2010/main" val="37802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43</a:t>
            </a:fld>
            <a:endParaRPr lang="zh-CN" altLang="en-US"/>
          </a:p>
        </p:txBody>
      </p:sp>
    </p:spTree>
    <p:extLst>
      <p:ext uri="{BB962C8B-B14F-4D97-AF65-F5344CB8AC3E}">
        <p14:creationId xmlns:p14="http://schemas.microsoft.com/office/powerpoint/2010/main" val="397971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52</a:t>
            </a:fld>
            <a:endParaRPr lang="zh-CN" altLang="en-US"/>
          </a:p>
        </p:txBody>
      </p:sp>
    </p:spTree>
    <p:extLst>
      <p:ext uri="{BB962C8B-B14F-4D97-AF65-F5344CB8AC3E}">
        <p14:creationId xmlns:p14="http://schemas.microsoft.com/office/powerpoint/2010/main" val="7623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53</a:t>
            </a:fld>
            <a:endParaRPr lang="zh-CN" altLang="en-US"/>
          </a:p>
        </p:txBody>
      </p:sp>
    </p:spTree>
    <p:extLst>
      <p:ext uri="{BB962C8B-B14F-4D97-AF65-F5344CB8AC3E}">
        <p14:creationId xmlns:p14="http://schemas.microsoft.com/office/powerpoint/2010/main" val="22062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54</a:t>
            </a:fld>
            <a:endParaRPr lang="zh-CN" altLang="en-US"/>
          </a:p>
        </p:txBody>
      </p:sp>
    </p:spTree>
    <p:extLst>
      <p:ext uri="{BB962C8B-B14F-4D97-AF65-F5344CB8AC3E}">
        <p14:creationId xmlns:p14="http://schemas.microsoft.com/office/powerpoint/2010/main" val="2288054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56</a:t>
            </a:fld>
            <a:endParaRPr lang="zh-CN" altLang="en-US"/>
          </a:p>
        </p:txBody>
      </p:sp>
    </p:spTree>
    <p:extLst>
      <p:ext uri="{BB962C8B-B14F-4D97-AF65-F5344CB8AC3E}">
        <p14:creationId xmlns:p14="http://schemas.microsoft.com/office/powerpoint/2010/main" val="170599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58</a:t>
            </a:fld>
            <a:endParaRPr lang="zh-CN" altLang="en-US"/>
          </a:p>
        </p:txBody>
      </p:sp>
    </p:spTree>
    <p:extLst>
      <p:ext uri="{BB962C8B-B14F-4D97-AF65-F5344CB8AC3E}">
        <p14:creationId xmlns:p14="http://schemas.microsoft.com/office/powerpoint/2010/main" val="267197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4</a:t>
            </a:fld>
            <a:endParaRPr lang="zh-CN" altLang="en-US"/>
          </a:p>
        </p:txBody>
      </p:sp>
    </p:spTree>
    <p:extLst>
      <p:ext uri="{BB962C8B-B14F-4D97-AF65-F5344CB8AC3E}">
        <p14:creationId xmlns:p14="http://schemas.microsoft.com/office/powerpoint/2010/main" val="272286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14</a:t>
            </a:fld>
            <a:endParaRPr lang="zh-CN" altLang="en-US"/>
          </a:p>
        </p:txBody>
      </p:sp>
    </p:spTree>
    <p:extLst>
      <p:ext uri="{BB962C8B-B14F-4D97-AF65-F5344CB8AC3E}">
        <p14:creationId xmlns:p14="http://schemas.microsoft.com/office/powerpoint/2010/main" val="312095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29</a:t>
            </a:fld>
            <a:endParaRPr lang="zh-CN" altLang="en-US"/>
          </a:p>
        </p:txBody>
      </p:sp>
    </p:spTree>
    <p:extLst>
      <p:ext uri="{BB962C8B-B14F-4D97-AF65-F5344CB8AC3E}">
        <p14:creationId xmlns:p14="http://schemas.microsoft.com/office/powerpoint/2010/main" val="26346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32</a:t>
            </a:fld>
            <a:endParaRPr lang="zh-CN" altLang="en-US"/>
          </a:p>
        </p:txBody>
      </p:sp>
    </p:spTree>
    <p:extLst>
      <p:ext uri="{BB962C8B-B14F-4D97-AF65-F5344CB8AC3E}">
        <p14:creationId xmlns:p14="http://schemas.microsoft.com/office/powerpoint/2010/main" val="51438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34</a:t>
            </a:fld>
            <a:endParaRPr lang="zh-CN" altLang="en-US"/>
          </a:p>
        </p:txBody>
      </p:sp>
    </p:spTree>
    <p:extLst>
      <p:ext uri="{BB962C8B-B14F-4D97-AF65-F5344CB8AC3E}">
        <p14:creationId xmlns:p14="http://schemas.microsoft.com/office/powerpoint/2010/main" val="27366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35</a:t>
            </a:fld>
            <a:endParaRPr lang="zh-CN" altLang="en-US"/>
          </a:p>
        </p:txBody>
      </p:sp>
    </p:spTree>
    <p:extLst>
      <p:ext uri="{BB962C8B-B14F-4D97-AF65-F5344CB8AC3E}">
        <p14:creationId xmlns:p14="http://schemas.microsoft.com/office/powerpoint/2010/main" val="114995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36</a:t>
            </a:fld>
            <a:endParaRPr lang="zh-CN" altLang="en-US"/>
          </a:p>
        </p:txBody>
      </p:sp>
    </p:spTree>
    <p:extLst>
      <p:ext uri="{BB962C8B-B14F-4D97-AF65-F5344CB8AC3E}">
        <p14:creationId xmlns:p14="http://schemas.microsoft.com/office/powerpoint/2010/main" val="8088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https://springcloud.cc/spring-security-zhcn.html</a:t>
            </a:r>
          </a:p>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39</a:t>
            </a:fld>
            <a:endParaRPr lang="zh-CN" altLang="en-US"/>
          </a:p>
        </p:txBody>
      </p:sp>
    </p:spTree>
    <p:extLst>
      <p:ext uri="{BB962C8B-B14F-4D97-AF65-F5344CB8AC3E}">
        <p14:creationId xmlns:p14="http://schemas.microsoft.com/office/powerpoint/2010/main" val="179769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14356"/>
            <a:ext cx="10972800" cy="1143000"/>
          </a:xfrm>
        </p:spPr>
        <p:txBody>
          <a:bodyPr>
            <a:normAutofit/>
          </a:bodyPr>
          <a:lstStyle>
            <a:lvl1pPr>
              <a:defRPr sz="3600">
                <a:latin typeface="微软雅黑" panose="020B0503020204020204" pitchFamily="34" charset="-122"/>
                <a:ea typeface="微软雅黑" panose="020B0503020204020204"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2039921"/>
            <a:ext cx="10972800" cy="4525963"/>
          </a:xfrm>
        </p:spPr>
        <p:txBody>
          <a:bodyPr>
            <a:normAutofit/>
          </a:bodyPr>
          <a:lstStyle>
            <a:lvl1pPr>
              <a:defRPr sz="2800">
                <a:latin typeface="微软雅黑" panose="020B0503020204020204" pitchFamily="34" charset="-122"/>
                <a:ea typeface="微软雅黑" panose="020B0503020204020204" pitchFamily="34" charset="-122"/>
                <a:cs typeface="Arial Unicode MS" pitchFamily="34" charset="-122"/>
              </a:defRPr>
            </a:lvl1pPr>
            <a:lvl2pPr>
              <a:defRPr sz="2400">
                <a:latin typeface="微软雅黑" panose="020B0503020204020204" pitchFamily="34" charset="-122"/>
                <a:ea typeface="微软雅黑" panose="020B0503020204020204" pitchFamily="34" charset="-122"/>
                <a:cs typeface="Arial Unicode MS" pitchFamily="34" charset="-122"/>
              </a:defRPr>
            </a:lvl2pPr>
            <a:lvl3pPr>
              <a:defRPr sz="2000">
                <a:latin typeface="微软雅黑" panose="020B0503020204020204" pitchFamily="34" charset="-122"/>
                <a:ea typeface="微软雅黑" panose="020B0503020204020204" pitchFamily="34" charset="-122"/>
                <a:cs typeface="Arial Unicode MS" pitchFamily="34" charset="-122"/>
              </a:defRPr>
            </a:lvl3pPr>
            <a:lvl4pPr>
              <a:defRPr sz="1800">
                <a:latin typeface="微软雅黑" panose="020B0503020204020204" pitchFamily="34" charset="-122"/>
                <a:ea typeface="微软雅黑" panose="020B0503020204020204" pitchFamily="34" charset="-122"/>
                <a:cs typeface="Arial Unicode MS" pitchFamily="34" charset="-122"/>
              </a:defRPr>
            </a:lvl4pPr>
            <a:lvl5pPr>
              <a:defRPr sz="1800">
                <a:latin typeface="微软雅黑" panose="020B0503020204020204" pitchFamily="34" charset="-122"/>
                <a:ea typeface="微软雅黑" panose="020B0503020204020204"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2018/5/8</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libaba/dubb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artinfowler.com/articles/microservices.html" TargetMode="External"/><Relationship Id="rId2" Type="http://schemas.openxmlformats.org/officeDocument/2006/relationships/hyperlink" Target="https://martinfowler.com/"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pring-projects/spring-load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35560" y="2780928"/>
            <a:ext cx="7704856" cy="1200329"/>
          </a:xfrm>
          <a:prstGeom prst="rect">
            <a:avLst/>
          </a:prstGeom>
          <a:noFill/>
        </p:spPr>
        <p:txBody>
          <a:bodyPr wrap="square" rtlCol="0">
            <a:spAutoFit/>
          </a:bodyPr>
          <a:lstStyle/>
          <a:p>
            <a:r>
              <a:rPr lang="en-US" altLang="zh-CN" sz="7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Spring </a:t>
            </a:r>
            <a:r>
              <a:rPr lang="en-US" altLang="zh-CN" sz="72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Boot</a:t>
            </a:r>
            <a:r>
              <a:rPr lang="zh-CN" altLang="en-US" sz="72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高级</a:t>
            </a:r>
            <a:endParaRPr lang="en-US" altLang="zh-CN" sz="7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870279402"/>
              </p:ext>
            </p:extLst>
          </p:nvPr>
        </p:nvGraphicFramePr>
        <p:xfrm>
          <a:off x="632680" y="1700808"/>
          <a:ext cx="11151952" cy="4464499"/>
        </p:xfrm>
        <a:graphic>
          <a:graphicData uri="http://schemas.openxmlformats.org/drawingml/2006/table">
            <a:tbl>
              <a:tblPr/>
              <a:tblGrid>
                <a:gridCol w="1393994"/>
                <a:gridCol w="1834202"/>
                <a:gridCol w="5869449"/>
                <a:gridCol w="2054307"/>
              </a:tblGrid>
              <a:tr h="337937">
                <a:tc>
                  <a:txBody>
                    <a:bodyPr/>
                    <a:lstStyle/>
                    <a:p>
                      <a:pPr algn="l" rtl="0" fontAlgn="t"/>
                      <a:r>
                        <a:rPr lang="zh-CN" altLang="en-US" sz="1600" b="1" smtClean="0">
                          <a:solidFill>
                            <a:srgbClr val="34302D"/>
                          </a:solidFill>
                          <a:effectLst/>
                          <a:latin typeface="+mj-ea"/>
                          <a:ea typeface="+mj-ea"/>
                        </a:rPr>
                        <a:t>名字</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位置</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描述</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示例</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methodName</a:t>
                      </a: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当前被调用的方法名</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#root.methodName</a:t>
                      </a: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当前被调用的方法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#root.method.name</a:t>
                      </a: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target</a:t>
                      </a: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当前被调用的目标对象</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#root.target</a:t>
                      </a: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targetClass</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当前被调用的目标对象类</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#root.targetClass</a:t>
                      </a: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args</a:t>
                      </a: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当前被调用的方法的参数列表</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#root.args[0]</a:t>
                      </a:r>
                    </a:p>
                  </a:txBody>
                  <a:tcPr marL="34723" marR="34723" marT="17361" marB="17361">
                    <a:lnL>
                      <a:noFill/>
                    </a:lnL>
                    <a:lnR>
                      <a:noFill/>
                    </a:lnR>
                    <a:lnT>
                      <a:noFill/>
                    </a:lnT>
                    <a:lnB>
                      <a:noFill/>
                    </a:lnB>
                    <a:solidFill>
                      <a:srgbClr val="FFFFFF"/>
                    </a:solidFill>
                  </a:tcPr>
                </a:tc>
              </a:tr>
              <a:tr h="633751">
                <a:tc>
                  <a:txBody>
                    <a:bodyPr/>
                    <a:lstStyle/>
                    <a:p>
                      <a:pPr algn="l" rtl="0" fontAlgn="t"/>
                      <a:r>
                        <a:rPr lang="en-US" sz="1600" b="0">
                          <a:solidFill>
                            <a:srgbClr val="34302D"/>
                          </a:solidFill>
                          <a:effectLst/>
                          <a:latin typeface="+mj-ea"/>
                          <a:ea typeface="+mj-ea"/>
                        </a:rPr>
                        <a:t>caches</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当前方法调用使用的缓存列表（如</a:t>
                      </a:r>
                      <a:r>
                        <a:rPr lang="en-US" altLang="zh-CN" sz="1600" b="0" smtClean="0">
                          <a:solidFill>
                            <a:srgbClr val="34302D"/>
                          </a:solidFill>
                          <a:effectLst/>
                          <a:latin typeface="+mj-ea"/>
                          <a:ea typeface="+mj-ea"/>
                        </a:rPr>
                        <a:t>@</a:t>
                      </a:r>
                      <a:r>
                        <a:rPr lang="en-US" sz="1600" b="0" smtClean="0">
                          <a:solidFill>
                            <a:srgbClr val="34302D"/>
                          </a:solidFill>
                          <a:effectLst/>
                          <a:latin typeface="+mj-ea"/>
                          <a:ea typeface="+mj-ea"/>
                        </a:rPr>
                        <a:t>Cacheable(value={"cache1", "cache2"})），</a:t>
                      </a:r>
                      <a:r>
                        <a:rPr lang="zh-CN" altLang="en-US" sz="1600" b="0" smtClean="0">
                          <a:solidFill>
                            <a:srgbClr val="34302D"/>
                          </a:solidFill>
                          <a:effectLst/>
                          <a:latin typeface="+mj-ea"/>
                          <a:ea typeface="+mj-ea"/>
                        </a:rPr>
                        <a:t>则有两个</a:t>
                      </a:r>
                      <a:r>
                        <a:rPr lang="en-US" sz="1600" b="0" smtClean="0">
                          <a:solidFill>
                            <a:srgbClr val="34302D"/>
                          </a:solidFill>
                          <a:effectLst/>
                          <a:latin typeface="+mj-ea"/>
                          <a:ea typeface="+mj-ea"/>
                        </a:rPr>
                        <a:t>cache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#root.caches[0].name</a:t>
                      </a:r>
                    </a:p>
                  </a:txBody>
                  <a:tcPr marL="34723" marR="34723" marT="17361" marB="17361">
                    <a:lnL>
                      <a:noFill/>
                    </a:lnL>
                    <a:lnR>
                      <a:noFill/>
                    </a:lnR>
                    <a:lnT>
                      <a:noFill/>
                    </a:lnT>
                    <a:lnB>
                      <a:noFill/>
                    </a:lnB>
                    <a:solidFill>
                      <a:srgbClr val="F8F8F7"/>
                    </a:solidFill>
                  </a:tcPr>
                </a:tc>
              </a:tr>
              <a:tr h="873562">
                <a:tc>
                  <a:txBody>
                    <a:bodyPr/>
                    <a:lstStyle/>
                    <a:p>
                      <a:pPr algn="l" rtl="0" fontAlgn="t"/>
                      <a:r>
                        <a:rPr lang="en-US" sz="1600" b="0" i="1">
                          <a:solidFill>
                            <a:srgbClr val="34302D"/>
                          </a:solidFill>
                          <a:effectLst/>
                          <a:latin typeface="+mj-ea"/>
                          <a:ea typeface="+mj-ea"/>
                        </a:rPr>
                        <a:t>argument 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evaluation context</a:t>
                      </a: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方法参数的名字</a:t>
                      </a:r>
                      <a:r>
                        <a:rPr lang="en-US" sz="1600" b="0" smtClean="0">
                          <a:solidFill>
                            <a:srgbClr val="34302D"/>
                          </a:solidFill>
                          <a:effectLst/>
                          <a:latin typeface="+mj-ea"/>
                          <a:ea typeface="+mj-ea"/>
                        </a:rPr>
                        <a:t>. </a:t>
                      </a:r>
                      <a:r>
                        <a:rPr lang="zh-CN" altLang="en-US" sz="1600" b="0" smtClean="0">
                          <a:solidFill>
                            <a:srgbClr val="34302D"/>
                          </a:solidFill>
                          <a:effectLst/>
                          <a:latin typeface="+mj-ea"/>
                          <a:ea typeface="+mj-ea"/>
                        </a:rPr>
                        <a:t>可以直接 </a:t>
                      </a:r>
                      <a:r>
                        <a:rPr lang="en-US" altLang="zh-CN" sz="1600" b="0" smtClean="0">
                          <a:solidFill>
                            <a:srgbClr val="34302D"/>
                          </a:solidFill>
                          <a:effectLst/>
                          <a:latin typeface="+mj-ea"/>
                          <a:ea typeface="+mj-ea"/>
                        </a:rPr>
                        <a:t>#</a:t>
                      </a:r>
                      <a:r>
                        <a:rPr lang="zh-CN" altLang="en-US" sz="1600" b="0" smtClean="0">
                          <a:solidFill>
                            <a:srgbClr val="34302D"/>
                          </a:solidFill>
                          <a:effectLst/>
                          <a:latin typeface="+mj-ea"/>
                          <a:ea typeface="+mj-ea"/>
                        </a:rPr>
                        <a:t>参数名 ，也可以使用 </a:t>
                      </a:r>
                      <a:r>
                        <a:rPr lang="en-US" altLang="zh-CN" sz="1600" b="0" smtClean="0">
                          <a:solidFill>
                            <a:srgbClr val="34302D"/>
                          </a:solidFill>
                          <a:effectLst/>
                          <a:latin typeface="+mj-ea"/>
                          <a:ea typeface="+mj-ea"/>
                        </a:rPr>
                        <a:t>#p0</a:t>
                      </a:r>
                      <a:r>
                        <a:rPr lang="zh-CN" altLang="en-US" sz="1600" b="0" smtClean="0">
                          <a:solidFill>
                            <a:srgbClr val="34302D"/>
                          </a:solidFill>
                          <a:effectLst/>
                          <a:latin typeface="+mj-ea"/>
                          <a:ea typeface="+mj-ea"/>
                        </a:rPr>
                        <a:t>或</a:t>
                      </a:r>
                      <a:r>
                        <a:rPr lang="en-US" altLang="zh-CN" sz="1600" b="0" smtClean="0">
                          <a:solidFill>
                            <a:srgbClr val="34302D"/>
                          </a:solidFill>
                          <a:effectLst/>
                          <a:latin typeface="+mj-ea"/>
                          <a:ea typeface="+mj-ea"/>
                        </a:rPr>
                        <a:t>#a0 </a:t>
                      </a:r>
                      <a:r>
                        <a:rPr lang="zh-CN" altLang="en-US" sz="1600" b="0" smtClean="0">
                          <a:solidFill>
                            <a:srgbClr val="34302D"/>
                          </a:solidFill>
                          <a:effectLst/>
                          <a:latin typeface="+mj-ea"/>
                          <a:ea typeface="+mj-ea"/>
                        </a:rPr>
                        <a:t>的形式，</a:t>
                      </a:r>
                      <a:r>
                        <a:rPr lang="en-US" altLang="zh-CN" sz="1600" b="0" smtClean="0">
                          <a:solidFill>
                            <a:srgbClr val="34302D"/>
                          </a:solidFill>
                          <a:effectLst/>
                          <a:latin typeface="+mj-ea"/>
                          <a:ea typeface="+mj-ea"/>
                        </a:rPr>
                        <a:t>0</a:t>
                      </a:r>
                      <a:r>
                        <a:rPr lang="zh-CN" altLang="en-US" sz="1600" b="0" smtClean="0">
                          <a:solidFill>
                            <a:srgbClr val="34302D"/>
                          </a:solidFill>
                          <a:effectLst/>
                          <a:latin typeface="+mj-ea"/>
                          <a:ea typeface="+mj-ea"/>
                        </a:rPr>
                        <a:t>代表参数的索引；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a:t>
                      </a:r>
                      <a:r>
                        <a:rPr lang="en-US" sz="1600" b="0" smtClean="0">
                          <a:solidFill>
                            <a:srgbClr val="34302D"/>
                          </a:solidFill>
                          <a:effectLst/>
                          <a:latin typeface="+mj-ea"/>
                          <a:ea typeface="+mj-ea"/>
                        </a:rPr>
                        <a:t>iban</a:t>
                      </a:r>
                      <a:r>
                        <a:rPr lang="en-US" sz="1600" b="0" baseline="0" smtClean="0">
                          <a:solidFill>
                            <a:srgbClr val="34302D"/>
                          </a:solidFill>
                          <a:effectLst/>
                          <a:latin typeface="+mj-ea"/>
                          <a:ea typeface="+mj-ea"/>
                        </a:rPr>
                        <a:t> </a:t>
                      </a:r>
                      <a:r>
                        <a:rPr lang="zh-CN" altLang="en-US" sz="1600" b="0" baseline="0" smtClean="0">
                          <a:solidFill>
                            <a:srgbClr val="34302D"/>
                          </a:solidFill>
                          <a:effectLst/>
                          <a:latin typeface="+mj-ea"/>
                          <a:ea typeface="+mj-ea"/>
                        </a:rPr>
                        <a:t>、</a:t>
                      </a:r>
                      <a:r>
                        <a:rPr lang="en-US" sz="1600" b="0">
                          <a:solidFill>
                            <a:srgbClr val="34302D"/>
                          </a:solidFill>
                          <a:effectLst/>
                          <a:latin typeface="+mj-ea"/>
                          <a:ea typeface="+mj-ea"/>
                        </a:rPr>
                        <a:t> #</a:t>
                      </a:r>
                      <a:r>
                        <a:rPr lang="en-US" sz="1600" b="0" smtClean="0">
                          <a:solidFill>
                            <a:srgbClr val="34302D"/>
                          </a:solidFill>
                          <a:effectLst/>
                          <a:latin typeface="+mj-ea"/>
                          <a:ea typeface="+mj-ea"/>
                        </a:rPr>
                        <a:t>a0 </a:t>
                      </a:r>
                      <a:r>
                        <a:rPr lang="zh-CN" altLang="en-US" sz="1600" b="0" smtClean="0">
                          <a:solidFill>
                            <a:srgbClr val="34302D"/>
                          </a:solidFill>
                          <a:effectLst/>
                          <a:latin typeface="+mj-ea"/>
                          <a:ea typeface="+mj-ea"/>
                        </a:rPr>
                        <a:t>、</a:t>
                      </a:r>
                      <a:r>
                        <a:rPr lang="en-US" sz="1600" b="0">
                          <a:solidFill>
                            <a:srgbClr val="34302D"/>
                          </a:solidFill>
                          <a:effectLst/>
                          <a:latin typeface="+mj-ea"/>
                          <a:ea typeface="+mj-ea"/>
                        </a:rPr>
                        <a:t>  #p0 </a:t>
                      </a:r>
                    </a:p>
                  </a:txBody>
                  <a:tcPr marL="34723" marR="34723" marT="17361" marB="17361">
                    <a:lnL>
                      <a:noFill/>
                    </a:lnL>
                    <a:lnR>
                      <a:noFill/>
                    </a:lnR>
                    <a:lnT>
                      <a:noFill/>
                    </a:lnT>
                    <a:lnB>
                      <a:noFill/>
                    </a:lnB>
                    <a:solidFill>
                      <a:srgbClr val="FFFFFF"/>
                    </a:solidFill>
                  </a:tcPr>
                </a:tc>
              </a:tr>
              <a:tr h="929564">
                <a:tc>
                  <a:txBody>
                    <a:bodyPr/>
                    <a:lstStyle/>
                    <a:p>
                      <a:pPr algn="l" rtl="0" fontAlgn="t"/>
                      <a:r>
                        <a:rPr lang="en-US" sz="1600" b="0">
                          <a:solidFill>
                            <a:srgbClr val="34302D"/>
                          </a:solidFill>
                          <a:effectLst/>
                          <a:latin typeface="+mj-ea"/>
                          <a:ea typeface="+mj-ea"/>
                        </a:rPr>
                        <a:t>result</a:t>
                      </a: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evaluation context</a:t>
                      </a: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方法执行后的返回值（仅当方法执行之后的判断有效，如‘</a:t>
                      </a:r>
                      <a:r>
                        <a:rPr lang="en-US" sz="1600" b="0" smtClean="0">
                          <a:solidFill>
                            <a:srgbClr val="34302D"/>
                          </a:solidFill>
                          <a:effectLst/>
                          <a:latin typeface="+mj-ea"/>
                          <a:ea typeface="+mj-ea"/>
                        </a:rPr>
                        <a:t>unless’，’cache put’</a:t>
                      </a:r>
                      <a:r>
                        <a:rPr lang="zh-CN" altLang="en-US" sz="1600" b="0" smtClean="0">
                          <a:solidFill>
                            <a:srgbClr val="34302D"/>
                          </a:solidFill>
                          <a:effectLst/>
                          <a:latin typeface="+mj-ea"/>
                          <a:ea typeface="+mj-ea"/>
                        </a:rPr>
                        <a:t>的表达式 </a:t>
                      </a:r>
                      <a:r>
                        <a:rPr lang="en-US" sz="1600" b="0" smtClean="0">
                          <a:solidFill>
                            <a:srgbClr val="34302D"/>
                          </a:solidFill>
                          <a:effectLst/>
                          <a:latin typeface="+mj-ea"/>
                          <a:ea typeface="+mj-ea"/>
                        </a:rPr>
                        <a:t>’cache evict’</a:t>
                      </a:r>
                      <a:r>
                        <a:rPr lang="zh-CN" altLang="en-US" sz="1600" b="0" smtClean="0">
                          <a:solidFill>
                            <a:srgbClr val="34302D"/>
                          </a:solidFill>
                          <a:effectLst/>
                          <a:latin typeface="+mj-ea"/>
                          <a:ea typeface="+mj-ea"/>
                        </a:rPr>
                        <a:t>的表达式</a:t>
                      </a:r>
                      <a:r>
                        <a:rPr lang="en-US" sz="1600" b="0" smtClean="0">
                          <a:solidFill>
                            <a:srgbClr val="34302D"/>
                          </a:solidFill>
                          <a:effectLst/>
                          <a:latin typeface="+mj-ea"/>
                          <a:ea typeface="+mj-ea"/>
                        </a:rPr>
                        <a:t>beforeInvocation=false）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#result</a:t>
                      </a:r>
                    </a:p>
                  </a:txBody>
                  <a:tcPr marL="34723" marR="34723" marT="17361" marB="17361">
                    <a:lnL>
                      <a:noFill/>
                    </a:lnL>
                    <a:lnR>
                      <a:noFill/>
                    </a:lnR>
                    <a:lnT>
                      <a:noFill/>
                    </a:lnT>
                    <a:lnB>
                      <a:noFill/>
                    </a:lnB>
                    <a:solidFill>
                      <a:srgbClr val="F8F8F7"/>
                    </a:solidFill>
                  </a:tcPr>
                </a:tc>
              </a:tr>
            </a:tbl>
          </a:graphicData>
        </a:graphic>
      </p:graphicFrame>
      <p:sp>
        <p:nvSpPr>
          <p:cNvPr id="6" name="矩形 5"/>
          <p:cNvSpPr/>
          <p:nvPr/>
        </p:nvSpPr>
        <p:spPr>
          <a:xfrm>
            <a:off x="632681" y="1052736"/>
            <a:ext cx="4693914" cy="461665"/>
          </a:xfrm>
          <a:prstGeom prst="rect">
            <a:avLst/>
          </a:prstGeom>
        </p:spPr>
        <p:txBody>
          <a:bodyPr wrap="none">
            <a:spAutoFit/>
          </a:bodyPr>
          <a:lstStyle/>
          <a:p>
            <a:r>
              <a:rPr lang="en-US" altLang="zh-CN" sz="2400" b="1" i="1">
                <a:solidFill>
                  <a:srgbClr val="0B0A0A"/>
                </a:solidFill>
                <a:latin typeface="+mj-ea"/>
                <a:ea typeface="+mj-ea"/>
              </a:rPr>
              <a:t>Cache SpEL available metadata</a:t>
            </a:r>
            <a:endParaRPr lang="zh-CN" altLang="en-US" sz="2400" b="1">
              <a:latin typeface="+mj-ea"/>
              <a:ea typeface="+mj-ea"/>
            </a:endParaRPr>
          </a:p>
        </p:txBody>
      </p:sp>
    </p:spTree>
    <p:extLst>
      <p:ext uri="{BB962C8B-B14F-4D97-AF65-F5344CB8AC3E}">
        <p14:creationId xmlns:p14="http://schemas.microsoft.com/office/powerpoint/2010/main" val="30021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、缓存使用</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、引入</a:t>
            </a:r>
            <a:r>
              <a:rPr lang="en-US" altLang="zh-CN" smtClean="0"/>
              <a:t>spring-boot-starter-cache</a:t>
            </a:r>
            <a:r>
              <a:rPr lang="zh-CN" altLang="en-US" smtClean="0"/>
              <a:t>模块</a:t>
            </a:r>
            <a:endParaRPr lang="en-US" altLang="zh-CN" smtClean="0"/>
          </a:p>
          <a:p>
            <a:r>
              <a:rPr lang="en-US" altLang="zh-CN" smtClean="0"/>
              <a:t>2</a:t>
            </a:r>
            <a:r>
              <a:rPr lang="zh-CN" altLang="en-US" smtClean="0"/>
              <a:t>、</a:t>
            </a:r>
            <a:r>
              <a:rPr lang="en-US" altLang="zh-CN"/>
              <a:t>@</a:t>
            </a:r>
            <a:r>
              <a:rPr lang="en-US" altLang="zh-CN" smtClean="0"/>
              <a:t>EnableCaching</a:t>
            </a:r>
            <a:r>
              <a:rPr lang="zh-CN" altLang="en-US" smtClean="0"/>
              <a:t>开启缓存</a:t>
            </a:r>
            <a:endParaRPr lang="en-US" altLang="zh-CN" smtClean="0"/>
          </a:p>
          <a:p>
            <a:r>
              <a:rPr lang="en-US" altLang="zh-CN" smtClean="0"/>
              <a:t>3</a:t>
            </a:r>
            <a:r>
              <a:rPr lang="zh-CN" altLang="en-US" smtClean="0"/>
              <a:t>、使用缓存注解</a:t>
            </a:r>
            <a:endParaRPr lang="en-US" altLang="zh-CN" smtClean="0"/>
          </a:p>
          <a:p>
            <a:r>
              <a:rPr lang="en-US" altLang="zh-CN" smtClean="0"/>
              <a:t>4</a:t>
            </a:r>
            <a:r>
              <a:rPr lang="zh-CN" altLang="en-US" smtClean="0"/>
              <a:t>、切换为其他缓存</a:t>
            </a:r>
            <a:endParaRPr lang="en-US" altLang="zh-CN" smtClean="0"/>
          </a:p>
          <a:p>
            <a:endParaRPr lang="en-US" altLang="zh-CN"/>
          </a:p>
        </p:txBody>
      </p:sp>
    </p:spTree>
    <p:extLst>
      <p:ext uri="{BB962C8B-B14F-4D97-AF65-F5344CB8AC3E}">
        <p14:creationId xmlns:p14="http://schemas.microsoft.com/office/powerpoint/2010/main" val="336601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五</a:t>
            </a:r>
            <a:r>
              <a:rPr lang="zh-CN" altLang="en-US" smtClean="0"/>
              <a:t>、</a:t>
            </a:r>
            <a:r>
              <a:rPr lang="zh-CN" altLang="en-US"/>
              <a:t>整合</a:t>
            </a:r>
            <a:r>
              <a:rPr lang="en-US" altLang="zh-CN"/>
              <a:t>redis</a:t>
            </a:r>
            <a:r>
              <a:rPr lang="zh-CN" altLang="en-US"/>
              <a:t>实现</a:t>
            </a:r>
            <a:r>
              <a:rPr lang="zh-CN" altLang="en-US" smtClean="0"/>
              <a:t>缓存</a:t>
            </a:r>
            <a:endParaRPr lang="zh-CN" altLang="en-US"/>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smtClean="0"/>
              <a:t>引入</a:t>
            </a:r>
            <a:r>
              <a:rPr lang="en-US" altLang="zh-CN" smtClean="0"/>
              <a:t>spring-boot-starter-data-redis</a:t>
            </a:r>
          </a:p>
          <a:p>
            <a:pPr marL="514350" indent="-514350">
              <a:buFont typeface="+mj-lt"/>
              <a:buAutoNum type="arabicPeriod"/>
            </a:pPr>
            <a:r>
              <a:rPr lang="en-US" altLang="zh-CN" smtClean="0"/>
              <a:t>application.yml</a:t>
            </a:r>
            <a:r>
              <a:rPr lang="zh-CN" altLang="en-US" smtClean="0"/>
              <a:t>配置</a:t>
            </a:r>
            <a:r>
              <a:rPr lang="en-US" altLang="zh-CN" smtClean="0"/>
              <a:t>redis</a:t>
            </a:r>
            <a:r>
              <a:rPr lang="zh-CN" altLang="en-US" smtClean="0"/>
              <a:t>连接地址</a:t>
            </a:r>
            <a:endParaRPr lang="en-US" altLang="zh-CN" smtClean="0"/>
          </a:p>
          <a:p>
            <a:pPr marL="514350" indent="-514350">
              <a:buFont typeface="+mj-lt"/>
              <a:buAutoNum type="arabicPeriod"/>
            </a:pPr>
            <a:r>
              <a:rPr lang="zh-CN" altLang="en-US" smtClean="0"/>
              <a:t>使用</a:t>
            </a:r>
            <a:r>
              <a:rPr lang="en-US" altLang="zh-CN" smtClean="0"/>
              <a:t>RestTemplate</a:t>
            </a:r>
            <a:r>
              <a:rPr lang="zh-CN" altLang="en-US" smtClean="0"/>
              <a:t>操作</a:t>
            </a:r>
            <a:r>
              <a:rPr lang="en-US" altLang="zh-CN" smtClean="0"/>
              <a:t>redis</a:t>
            </a:r>
          </a:p>
          <a:p>
            <a:pPr marL="914400" lvl="1" indent="-514350">
              <a:buFont typeface="+mj-lt"/>
              <a:buAutoNum type="arabicPeriod"/>
            </a:pPr>
            <a:r>
              <a:rPr lang="en-US" altLang="zh-CN"/>
              <a:t>redisTemplate.opsForValue();//</a:t>
            </a:r>
            <a:r>
              <a:rPr lang="zh-CN" altLang="en-US"/>
              <a:t>操作</a:t>
            </a:r>
            <a:r>
              <a:rPr lang="zh-CN" altLang="en-US" smtClean="0"/>
              <a:t>字符串</a:t>
            </a:r>
            <a:endParaRPr lang="en-US" altLang="zh-CN" smtClean="0"/>
          </a:p>
          <a:p>
            <a:pPr marL="914400" lvl="1" indent="-514350">
              <a:buFont typeface="+mj-lt"/>
              <a:buAutoNum type="arabicPeriod"/>
            </a:pPr>
            <a:r>
              <a:rPr lang="en-US" altLang="zh-CN"/>
              <a:t>redisTemplate.opsForHash();//</a:t>
            </a:r>
            <a:r>
              <a:rPr lang="zh-CN" altLang="en-US"/>
              <a:t>操作</a:t>
            </a:r>
            <a:r>
              <a:rPr lang="en-US" altLang="zh-CN" smtClean="0"/>
              <a:t>hash</a:t>
            </a:r>
          </a:p>
          <a:p>
            <a:pPr marL="914400" lvl="1" indent="-514350">
              <a:buFont typeface="+mj-lt"/>
              <a:buAutoNum type="arabicPeriod"/>
            </a:pPr>
            <a:r>
              <a:rPr lang="en-US" altLang="zh-CN"/>
              <a:t>redisTemplate.opsForList();//</a:t>
            </a:r>
            <a:r>
              <a:rPr lang="zh-CN" altLang="en-US"/>
              <a:t>操作</a:t>
            </a:r>
            <a:r>
              <a:rPr lang="en-US" altLang="zh-CN" smtClean="0"/>
              <a:t>list</a:t>
            </a:r>
          </a:p>
          <a:p>
            <a:pPr marL="914400" lvl="1" indent="-514350">
              <a:buFont typeface="+mj-lt"/>
              <a:buAutoNum type="arabicPeriod"/>
            </a:pPr>
            <a:r>
              <a:rPr lang="en-US" altLang="zh-CN"/>
              <a:t>redisTemplate.opsForSet();//</a:t>
            </a:r>
            <a:r>
              <a:rPr lang="zh-CN" altLang="en-US"/>
              <a:t>操作</a:t>
            </a:r>
            <a:r>
              <a:rPr lang="en-US" altLang="zh-CN" smtClean="0"/>
              <a:t>set</a:t>
            </a:r>
          </a:p>
          <a:p>
            <a:pPr marL="914400" lvl="1" indent="-514350">
              <a:buFont typeface="+mj-lt"/>
              <a:buAutoNum type="arabicPeriod"/>
            </a:pPr>
            <a:r>
              <a:rPr lang="en-US" altLang="zh-CN"/>
              <a:t>redisTemplate.opsForZSet();//</a:t>
            </a:r>
            <a:r>
              <a:rPr lang="zh-CN" altLang="en-US"/>
              <a:t>操作有序</a:t>
            </a:r>
            <a:r>
              <a:rPr lang="en-US" altLang="zh-CN" smtClean="0"/>
              <a:t>set</a:t>
            </a:r>
          </a:p>
          <a:p>
            <a:pPr marL="514350" indent="-514350">
              <a:buFont typeface="+mj-lt"/>
              <a:buAutoNum type="arabicPeriod"/>
            </a:pPr>
            <a:r>
              <a:rPr lang="zh-CN" altLang="en-US"/>
              <a:t>配置</a:t>
            </a:r>
            <a:r>
              <a:rPr lang="zh-CN" altLang="en-US" smtClean="0"/>
              <a:t>缓存</a:t>
            </a:r>
            <a:r>
              <a:rPr lang="zh-CN" altLang="en-US"/>
              <a:t>、</a:t>
            </a:r>
            <a:r>
              <a:rPr lang="en-US" altLang="zh-CN" smtClean="0"/>
              <a:t>CacheManagerCustomizers</a:t>
            </a:r>
            <a:endParaRPr lang="en-US" altLang="zh-CN"/>
          </a:p>
          <a:p>
            <a:pPr marL="514350" indent="-514350">
              <a:buFont typeface="+mj-lt"/>
              <a:buAutoNum type="arabicPeriod"/>
            </a:pPr>
            <a:r>
              <a:rPr lang="zh-CN" altLang="en-US" smtClean="0"/>
              <a:t>测试</a:t>
            </a:r>
            <a:r>
              <a:rPr lang="zh-CN" altLang="en-US"/>
              <a:t>使用</a:t>
            </a:r>
            <a:r>
              <a:rPr lang="zh-CN" altLang="en-US" smtClean="0"/>
              <a:t>缓存</a:t>
            </a:r>
            <a:r>
              <a:rPr lang="zh-CN" altLang="en-US"/>
              <a:t>、</a:t>
            </a:r>
            <a:r>
              <a:rPr lang="zh-CN" altLang="en-US" smtClean="0"/>
              <a:t>切换缓存、</a:t>
            </a:r>
            <a:r>
              <a:rPr lang="en-US" altLang="zh-CN"/>
              <a:t> CompositeCacheManager</a:t>
            </a:r>
          </a:p>
          <a:p>
            <a:pPr marL="514350" indent="-514350">
              <a:buFont typeface="+mj-lt"/>
              <a:buAutoNum type="arabicPeriod"/>
            </a:pPr>
            <a:endParaRPr lang="en-US" altLang="zh-CN" smtClean="0"/>
          </a:p>
        </p:txBody>
      </p:sp>
    </p:spTree>
    <p:extLst>
      <p:ext uri="{BB962C8B-B14F-4D97-AF65-F5344CB8AC3E}">
        <p14:creationId xmlns:p14="http://schemas.microsoft.com/office/powerpoint/2010/main" val="77929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二</a:t>
            </a:r>
            <a:r>
              <a:rPr lang="zh-CN" altLang="en-US" smtClean="0"/>
              <a:t>、</a:t>
            </a:r>
            <a:r>
              <a:rPr lang="en-US" altLang="zh-CN" smtClean="0"/>
              <a:t>Spring </a:t>
            </a:r>
            <a:r>
              <a:rPr lang="en-US" altLang="zh-CN"/>
              <a:t>Boot</a:t>
            </a:r>
            <a:r>
              <a:rPr lang="zh-CN" altLang="en-US" smtClean="0"/>
              <a:t>与消息</a:t>
            </a:r>
            <a:endParaRPr lang="zh-CN" altLang="en-US"/>
          </a:p>
        </p:txBody>
      </p:sp>
      <p:sp>
        <p:nvSpPr>
          <p:cNvPr id="6" name="副标题 5"/>
          <p:cNvSpPr>
            <a:spLocks noGrp="1"/>
          </p:cNvSpPr>
          <p:nvPr>
            <p:ph type="subTitle" idx="1"/>
          </p:nvPr>
        </p:nvSpPr>
        <p:spPr/>
        <p:txBody>
          <a:bodyPr/>
          <a:lstStyle/>
          <a:p>
            <a:pPr algn="r"/>
            <a:r>
              <a:rPr lang="en-US" altLang="zh-CN" smtClean="0"/>
              <a:t>JMS</a:t>
            </a:r>
            <a:r>
              <a:rPr lang="zh-CN" altLang="en-US" smtClean="0"/>
              <a:t>、</a:t>
            </a:r>
            <a:r>
              <a:rPr lang="en-US" altLang="zh-CN" smtClean="0"/>
              <a:t>AMQP</a:t>
            </a:r>
            <a:r>
              <a:rPr lang="zh-CN" altLang="en-US" smtClean="0"/>
              <a:t>、</a:t>
            </a:r>
            <a:r>
              <a:rPr lang="en-US" altLang="zh-CN" smtClean="0"/>
              <a:t>RabbitMQ</a:t>
            </a:r>
            <a:endParaRPr lang="zh-CN" altLang="en-US"/>
          </a:p>
        </p:txBody>
      </p:sp>
    </p:spTree>
    <p:extLst>
      <p:ext uri="{BB962C8B-B14F-4D97-AF65-F5344CB8AC3E}">
        <p14:creationId xmlns:p14="http://schemas.microsoft.com/office/powerpoint/2010/main" val="3551079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概述</a:t>
            </a:r>
            <a:endParaRPr lang="zh-CN" altLang="en-US"/>
          </a:p>
        </p:txBody>
      </p:sp>
      <p:sp>
        <p:nvSpPr>
          <p:cNvPr id="3" name="内容占位符 2"/>
          <p:cNvSpPr>
            <a:spLocks noGrp="1"/>
          </p:cNvSpPr>
          <p:nvPr>
            <p:ph idx="1"/>
          </p:nvPr>
        </p:nvSpPr>
        <p:spPr>
          <a:xfrm>
            <a:off x="479376" y="2039921"/>
            <a:ext cx="11233248" cy="4525963"/>
          </a:xfrm>
        </p:spPr>
        <p:txBody>
          <a:bodyPr/>
          <a:lstStyle/>
          <a:p>
            <a:pPr marL="457200" indent="-457200">
              <a:buFont typeface="+mj-lt"/>
              <a:buAutoNum type="arabicPeriod"/>
            </a:pPr>
            <a:r>
              <a:rPr lang="zh-CN" altLang="en-US" sz="2400" smtClean="0"/>
              <a:t>大多</a:t>
            </a:r>
            <a:r>
              <a:rPr lang="zh-CN" altLang="en-US" sz="2400"/>
              <a:t>应用中</a:t>
            </a:r>
            <a:r>
              <a:rPr lang="zh-CN" altLang="en-US" sz="2400" smtClean="0"/>
              <a:t>，可通过消息服务中间件来提升系统异步通信、扩展解耦能力</a:t>
            </a:r>
            <a:endParaRPr lang="en-US" altLang="zh-CN" sz="2400"/>
          </a:p>
          <a:p>
            <a:pPr marL="457200" indent="-457200">
              <a:buFont typeface="+mj-lt"/>
              <a:buAutoNum type="arabicPeriod"/>
            </a:pPr>
            <a:r>
              <a:rPr lang="zh-CN" altLang="en-US" sz="2400" smtClean="0"/>
              <a:t>消息服务中</a:t>
            </a:r>
            <a:r>
              <a:rPr lang="zh-CN" altLang="en-US" sz="2400"/>
              <a:t>两个重要概念：</a:t>
            </a:r>
            <a:endParaRPr lang="en-US" altLang="zh-CN" sz="2400"/>
          </a:p>
          <a:p>
            <a:pPr marL="0" indent="0">
              <a:buNone/>
            </a:pPr>
            <a:r>
              <a:rPr lang="en-US" altLang="zh-CN" sz="2400"/>
              <a:t>       </a:t>
            </a:r>
            <a:r>
              <a:rPr lang="zh-CN" altLang="en-US" sz="2400">
                <a:solidFill>
                  <a:srgbClr val="FF0000"/>
                </a:solidFill>
              </a:rPr>
              <a:t>消息代理（</a:t>
            </a:r>
            <a:r>
              <a:rPr lang="en-US" altLang="zh-CN" sz="2400">
                <a:solidFill>
                  <a:srgbClr val="FF0000"/>
                </a:solidFill>
              </a:rPr>
              <a:t>message broker</a:t>
            </a:r>
            <a:r>
              <a:rPr lang="zh-CN" altLang="en-US" sz="2400">
                <a:solidFill>
                  <a:srgbClr val="FF0000"/>
                </a:solidFill>
              </a:rPr>
              <a:t>）</a:t>
            </a:r>
            <a:r>
              <a:rPr lang="zh-CN" altLang="en-US" sz="2400"/>
              <a:t>和</a:t>
            </a:r>
            <a:r>
              <a:rPr lang="zh-CN" altLang="en-US" sz="2400">
                <a:solidFill>
                  <a:srgbClr val="FF0000"/>
                </a:solidFill>
              </a:rPr>
              <a:t>目的地（</a:t>
            </a:r>
            <a:r>
              <a:rPr lang="en-US" altLang="zh-CN" sz="2400">
                <a:solidFill>
                  <a:srgbClr val="FF0000"/>
                </a:solidFill>
              </a:rPr>
              <a:t>destination</a:t>
            </a:r>
            <a:r>
              <a:rPr lang="zh-CN" altLang="en-US" sz="2400">
                <a:solidFill>
                  <a:srgbClr val="FF0000"/>
                </a:solidFill>
              </a:rPr>
              <a:t>）</a:t>
            </a:r>
            <a:endParaRPr lang="en-US" altLang="zh-CN" sz="2400">
              <a:solidFill>
                <a:srgbClr val="FF0000"/>
              </a:solidFill>
            </a:endParaRPr>
          </a:p>
          <a:p>
            <a:pPr marL="0" indent="0">
              <a:buNone/>
            </a:pPr>
            <a:r>
              <a:rPr lang="zh-CN" altLang="en-US" sz="2400"/>
              <a:t>当消息发送者发送消息以后，将由消息代理接管，消息代理保证消息传递到指定目的地。</a:t>
            </a:r>
            <a:endParaRPr lang="en-US" altLang="zh-CN" sz="2400"/>
          </a:p>
          <a:p>
            <a:pPr marL="457200" indent="-457200">
              <a:buFont typeface="+mj-lt"/>
              <a:buAutoNum type="arabicPeriod" startAt="3"/>
            </a:pPr>
            <a:r>
              <a:rPr lang="zh-CN" altLang="en-US" sz="2400" smtClean="0"/>
              <a:t>消息队列主要</a:t>
            </a:r>
            <a:r>
              <a:rPr lang="zh-CN" altLang="en-US" sz="2400"/>
              <a:t>有两种形式的目的地</a:t>
            </a:r>
            <a:endParaRPr lang="en-US" altLang="zh-CN" sz="2400"/>
          </a:p>
          <a:p>
            <a:pPr marL="857250" lvl="1" indent="-457200">
              <a:buFont typeface="+mj-lt"/>
              <a:buAutoNum type="arabicPeriod"/>
            </a:pPr>
            <a:r>
              <a:rPr lang="zh-CN" altLang="en-US" sz="2000">
                <a:solidFill>
                  <a:srgbClr val="FF0000"/>
                </a:solidFill>
              </a:rPr>
              <a:t>队列（</a:t>
            </a:r>
            <a:r>
              <a:rPr lang="en-US" altLang="zh-CN" sz="2000">
                <a:solidFill>
                  <a:srgbClr val="FF0000"/>
                </a:solidFill>
              </a:rPr>
              <a:t>queue</a:t>
            </a:r>
            <a:r>
              <a:rPr lang="zh-CN" altLang="en-US" sz="2000">
                <a:solidFill>
                  <a:srgbClr val="FF0000"/>
                </a:solidFill>
              </a:rPr>
              <a:t>）</a:t>
            </a:r>
            <a:r>
              <a:rPr lang="zh-CN" altLang="en-US" sz="2000"/>
              <a:t>：点对点消息通信（</a:t>
            </a:r>
            <a:r>
              <a:rPr lang="en-US" altLang="zh-CN" sz="2000"/>
              <a:t>point-to-point</a:t>
            </a:r>
            <a:r>
              <a:rPr lang="zh-CN" altLang="en-US" sz="2000"/>
              <a:t>）</a:t>
            </a:r>
            <a:endParaRPr lang="en-US" altLang="zh-CN" sz="2000"/>
          </a:p>
          <a:p>
            <a:pPr marL="857250" lvl="1" indent="-457200">
              <a:buFont typeface="+mj-lt"/>
              <a:buAutoNum type="arabicPeriod"/>
            </a:pPr>
            <a:r>
              <a:rPr lang="zh-CN" altLang="en-US" sz="2000">
                <a:solidFill>
                  <a:srgbClr val="FF0000"/>
                </a:solidFill>
              </a:rPr>
              <a:t>主题（</a:t>
            </a:r>
            <a:r>
              <a:rPr lang="en-US" altLang="zh-CN" sz="2000">
                <a:solidFill>
                  <a:srgbClr val="FF0000"/>
                </a:solidFill>
              </a:rPr>
              <a:t>topic</a:t>
            </a:r>
            <a:r>
              <a:rPr lang="zh-CN" altLang="en-US" sz="2000">
                <a:solidFill>
                  <a:srgbClr val="FF0000"/>
                </a:solidFill>
              </a:rPr>
              <a:t>）</a:t>
            </a:r>
            <a:r>
              <a:rPr lang="zh-CN" altLang="en-US" sz="2000"/>
              <a:t>：发布（</a:t>
            </a:r>
            <a:r>
              <a:rPr lang="en-US" altLang="zh-CN" sz="2000"/>
              <a:t>publish</a:t>
            </a:r>
            <a:r>
              <a:rPr lang="zh-CN" altLang="en-US" sz="2000"/>
              <a:t>）</a:t>
            </a:r>
            <a:r>
              <a:rPr lang="en-US" altLang="zh-CN" sz="2000"/>
              <a:t>/</a:t>
            </a:r>
            <a:r>
              <a:rPr lang="zh-CN" altLang="en-US" sz="2000"/>
              <a:t>订阅（</a:t>
            </a:r>
            <a:r>
              <a:rPr lang="en-US" altLang="zh-CN" sz="2000"/>
              <a:t>subscribe</a:t>
            </a:r>
            <a:r>
              <a:rPr lang="zh-CN" altLang="en-US" sz="2000"/>
              <a:t>）消息通信</a:t>
            </a:r>
          </a:p>
        </p:txBody>
      </p:sp>
    </p:spTree>
    <p:extLst>
      <p:ext uri="{BB962C8B-B14F-4D97-AF65-F5344CB8AC3E}">
        <p14:creationId xmlns:p14="http://schemas.microsoft.com/office/powerpoint/2010/main" val="1450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936129"/>
            <a:ext cx="4943475" cy="12573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2376289"/>
            <a:ext cx="3800475" cy="20193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88" y="4509120"/>
            <a:ext cx="5429250" cy="1800225"/>
          </a:xfrm>
          <a:prstGeom prst="rect">
            <a:avLst/>
          </a:prstGeom>
        </p:spPr>
      </p:pic>
      <p:sp>
        <p:nvSpPr>
          <p:cNvPr id="9" name="文本框 8"/>
          <p:cNvSpPr txBox="1"/>
          <p:nvPr/>
        </p:nvSpPr>
        <p:spPr>
          <a:xfrm>
            <a:off x="839416" y="2895346"/>
            <a:ext cx="2203598"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异步处理</a:t>
            </a:r>
          </a:p>
        </p:txBody>
      </p:sp>
    </p:spTree>
    <p:extLst>
      <p:ext uri="{BB962C8B-B14F-4D97-AF65-F5344CB8AC3E}">
        <p14:creationId xmlns:p14="http://schemas.microsoft.com/office/powerpoint/2010/main" val="294767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141106"/>
            <a:ext cx="3456384" cy="131729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3573016"/>
            <a:ext cx="3479716" cy="18002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2171981"/>
            <a:ext cx="5001051" cy="1296144"/>
          </a:xfrm>
          <a:prstGeom prst="rect">
            <a:avLst/>
          </a:prstGeom>
        </p:spPr>
      </p:pic>
      <p:cxnSp>
        <p:nvCxnSpPr>
          <p:cNvPr id="9" name="直接连接符 8"/>
          <p:cNvCxnSpPr/>
          <p:nvPr/>
        </p:nvCxnSpPr>
        <p:spPr>
          <a:xfrm>
            <a:off x="5663952" y="908720"/>
            <a:ext cx="0" cy="540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03512" y="1263985"/>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应用解耦</a:t>
            </a:r>
          </a:p>
        </p:txBody>
      </p:sp>
      <p:sp>
        <p:nvSpPr>
          <p:cNvPr id="11" name="文本框 10"/>
          <p:cNvSpPr txBox="1"/>
          <p:nvPr/>
        </p:nvSpPr>
        <p:spPr>
          <a:xfrm>
            <a:off x="8112224" y="1282859"/>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流量削峰</a:t>
            </a:r>
          </a:p>
        </p:txBody>
      </p:sp>
    </p:spTree>
    <p:extLst>
      <p:ext uri="{BB962C8B-B14F-4D97-AF65-F5344CB8AC3E}">
        <p14:creationId xmlns:p14="http://schemas.microsoft.com/office/powerpoint/2010/main" val="232875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233248" cy="5585155"/>
          </a:xfrm>
        </p:spPr>
        <p:txBody>
          <a:bodyPr>
            <a:normAutofit lnSpcReduction="10000"/>
          </a:bodyPr>
          <a:lstStyle/>
          <a:p>
            <a:pPr marL="514350" indent="-514350">
              <a:buFont typeface="+mj-lt"/>
              <a:buAutoNum type="arabicPeriod" startAt="4"/>
            </a:pPr>
            <a:r>
              <a:rPr lang="zh-CN" altLang="en-US" sz="2400"/>
              <a:t>点对点式：</a:t>
            </a:r>
            <a:endParaRPr lang="en-US" altLang="zh-CN" sz="2400"/>
          </a:p>
          <a:p>
            <a:pPr marL="914400" lvl="1" indent="-514350"/>
            <a:r>
              <a:rPr lang="zh-CN" altLang="en-US" sz="2000"/>
              <a:t>消息发送者发送消息，消息代理将其放入一个队列中，消息接收者从队列中获取消息内容，消息读取后被移出队列</a:t>
            </a:r>
            <a:endParaRPr lang="en-US" altLang="zh-CN" sz="2000"/>
          </a:p>
          <a:p>
            <a:pPr marL="914400" lvl="1" indent="-514350"/>
            <a:r>
              <a:rPr lang="zh-CN" altLang="en-US" sz="2000"/>
              <a:t>消息只有唯一的发送者和接受者，但并不是说只能有一个接收者</a:t>
            </a:r>
            <a:endParaRPr lang="en-US" altLang="zh-CN" sz="2000"/>
          </a:p>
          <a:p>
            <a:pPr marL="914400" lvl="1" indent="-514350"/>
            <a:endParaRPr lang="en-US" altLang="zh-CN" sz="2000"/>
          </a:p>
          <a:p>
            <a:pPr marL="514350" indent="-514350">
              <a:buFont typeface="+mj-lt"/>
              <a:buAutoNum type="arabicPeriod" startAt="4"/>
            </a:pPr>
            <a:r>
              <a:rPr lang="zh-CN" altLang="en-US" sz="2400"/>
              <a:t>发布订阅式：</a:t>
            </a:r>
            <a:endParaRPr lang="en-US" altLang="zh-CN" sz="2400"/>
          </a:p>
          <a:p>
            <a:pPr marL="914400" lvl="1" indent="-514350"/>
            <a:r>
              <a:rPr lang="zh-CN" altLang="en-US" sz="2000"/>
              <a:t>发送者（发布者）发送消息到主题，多个接收者（订阅者）监听（订阅）这个主题，那么就会在消息到达时同时收到消息</a:t>
            </a:r>
            <a:endParaRPr lang="en-US" altLang="zh-CN" sz="2000"/>
          </a:p>
          <a:p>
            <a:pPr marL="914400" lvl="1" indent="-514350"/>
            <a:endParaRPr lang="en-US" altLang="zh-CN" sz="2000"/>
          </a:p>
          <a:p>
            <a:pPr marL="514350" indent="-514350">
              <a:buFont typeface="+mj-lt"/>
              <a:buAutoNum type="arabicPeriod" startAt="4"/>
            </a:pPr>
            <a:r>
              <a:rPr lang="en-US" altLang="zh-CN" sz="2400"/>
              <a:t>JMS</a:t>
            </a:r>
            <a:r>
              <a:rPr lang="zh-CN" altLang="en-US" sz="2400"/>
              <a:t>（</a:t>
            </a:r>
            <a:r>
              <a:rPr lang="en-US" altLang="zh-CN" sz="2400"/>
              <a:t>Java Message Service</a:t>
            </a:r>
            <a:r>
              <a:rPr lang="zh-CN" altLang="en-US" sz="2400" smtClean="0"/>
              <a:t>）</a:t>
            </a:r>
            <a:r>
              <a:rPr lang="en-US" altLang="zh-CN" sz="2400" smtClean="0"/>
              <a:t>JAVA</a:t>
            </a:r>
            <a:r>
              <a:rPr lang="zh-CN" altLang="en-US" sz="2400" smtClean="0"/>
              <a:t>消息</a:t>
            </a:r>
            <a:r>
              <a:rPr lang="zh-CN" altLang="en-US" sz="2400"/>
              <a:t>服务：</a:t>
            </a:r>
            <a:endParaRPr lang="en-US" altLang="zh-CN" sz="2400"/>
          </a:p>
          <a:p>
            <a:pPr marL="914400" lvl="1" indent="-514350"/>
            <a:r>
              <a:rPr lang="zh-CN" altLang="en-US" sz="2000"/>
              <a:t>基于</a:t>
            </a:r>
            <a:r>
              <a:rPr lang="en-US" altLang="zh-CN" sz="2000"/>
              <a:t>JVM</a:t>
            </a:r>
            <a:r>
              <a:rPr lang="zh-CN" altLang="en-US" sz="2000"/>
              <a:t>消息代理的规范。</a:t>
            </a:r>
            <a:r>
              <a:rPr lang="en-US" altLang="zh-CN" sz="2000"/>
              <a:t>ActiveMQ</a:t>
            </a:r>
            <a:r>
              <a:rPr lang="zh-CN" altLang="en-US" sz="2000"/>
              <a:t>、</a:t>
            </a:r>
            <a:r>
              <a:rPr lang="en-US" altLang="zh-CN" sz="2000"/>
              <a:t>HornetMQ</a:t>
            </a:r>
            <a:r>
              <a:rPr lang="zh-CN" altLang="en-US" sz="2000"/>
              <a:t>是</a:t>
            </a:r>
            <a:r>
              <a:rPr lang="en-US" altLang="zh-CN" sz="2000"/>
              <a:t>JMS</a:t>
            </a:r>
            <a:r>
              <a:rPr lang="zh-CN" altLang="en-US" sz="2000"/>
              <a:t>实现</a:t>
            </a:r>
            <a:endParaRPr lang="en-US" altLang="zh-CN" sz="2000"/>
          </a:p>
          <a:p>
            <a:pPr marL="914400" lvl="1" indent="-514350"/>
            <a:endParaRPr lang="en-US" altLang="zh-CN" sz="2000"/>
          </a:p>
          <a:p>
            <a:pPr marL="514350" indent="-514350">
              <a:buFont typeface="+mj-lt"/>
              <a:buAutoNum type="arabicPeriod" startAt="4"/>
            </a:pPr>
            <a:r>
              <a:rPr lang="en-US" altLang="zh-CN" sz="2400"/>
              <a:t>AMQP</a:t>
            </a:r>
            <a:r>
              <a:rPr lang="zh-CN" altLang="en-US" sz="2400"/>
              <a:t>（</a:t>
            </a:r>
            <a:r>
              <a:rPr lang="en-US" altLang="zh-CN" sz="2400"/>
              <a:t>Advanced Message Queuing Protocol</a:t>
            </a:r>
            <a:r>
              <a:rPr lang="zh-CN" altLang="en-US" sz="2400"/>
              <a:t>）</a:t>
            </a:r>
            <a:endParaRPr lang="en-US" altLang="zh-CN" sz="2400"/>
          </a:p>
          <a:p>
            <a:pPr marL="914400" lvl="1" indent="-514350"/>
            <a:r>
              <a:rPr lang="zh-CN" altLang="en-US" sz="2000"/>
              <a:t>高级消息队列协议，也是一个消息代理的规范，兼容</a:t>
            </a:r>
            <a:r>
              <a:rPr lang="en-US" altLang="zh-CN" sz="2000"/>
              <a:t>JMS</a:t>
            </a:r>
          </a:p>
          <a:p>
            <a:pPr marL="914400" lvl="1" indent="-514350"/>
            <a:r>
              <a:rPr lang="en-US" altLang="zh-CN" sz="2000"/>
              <a:t>RabbitMQ</a:t>
            </a:r>
            <a:r>
              <a:rPr lang="zh-CN" altLang="en-US" sz="2000"/>
              <a:t>是</a:t>
            </a:r>
            <a:r>
              <a:rPr lang="en-US" altLang="zh-CN" sz="2000"/>
              <a:t>AMQP</a:t>
            </a:r>
            <a:r>
              <a:rPr lang="zh-CN" altLang="en-US" sz="2000"/>
              <a:t>的实现</a:t>
            </a:r>
            <a:endParaRPr lang="en-US" altLang="zh-CN" sz="2000"/>
          </a:p>
          <a:p>
            <a:pPr marL="0" indent="0">
              <a:buNone/>
            </a:pPr>
            <a:endParaRPr lang="en-US" altLang="zh-CN" b="1"/>
          </a:p>
        </p:txBody>
      </p:sp>
    </p:spTree>
    <p:extLst>
      <p:ext uri="{BB962C8B-B14F-4D97-AF65-F5344CB8AC3E}">
        <p14:creationId xmlns:p14="http://schemas.microsoft.com/office/powerpoint/2010/main" val="366978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277052692"/>
              </p:ext>
            </p:extLst>
          </p:nvPr>
        </p:nvGraphicFramePr>
        <p:xfrm>
          <a:off x="551384" y="908720"/>
          <a:ext cx="11305257" cy="5372728"/>
        </p:xfrm>
        <a:graphic>
          <a:graphicData uri="http://schemas.openxmlformats.org/drawingml/2006/table">
            <a:tbl>
              <a:tblPr/>
              <a:tblGrid>
                <a:gridCol w="1224136"/>
                <a:gridCol w="4896544"/>
                <a:gridCol w="5184577"/>
              </a:tblGrid>
              <a:tr h="360040">
                <a:tc>
                  <a:txBody>
                    <a:bodyPr/>
                    <a:lstStyle/>
                    <a:p>
                      <a:pPr algn="l" latinLnBrk="1"/>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kern="1200" smtClean="0">
                          <a:solidFill>
                            <a:srgbClr val="4F4F4F"/>
                          </a:solidFill>
                          <a:effectLst/>
                          <a:latin typeface="Microsoft YaHei" panose="020B0503020204020204" pitchFamily="34" charset="-122"/>
                          <a:ea typeface="Microsoft YaHei" panose="020B0503020204020204" pitchFamily="34" charset="-122"/>
                          <a:cs typeface="+mn-cs"/>
                        </a:rPr>
                        <a:t>JMS</a:t>
                      </a:r>
                      <a:endParaRPr lang="en-US" sz="1400" b="0" kern="1200">
                        <a:solidFill>
                          <a:srgbClr val="4F4F4F"/>
                        </a:solidFill>
                        <a:effectLst/>
                        <a:latin typeface="Microsoft YaHei" panose="020B0503020204020204" pitchFamily="34" charset="-122"/>
                        <a:ea typeface="Microsoft YaHei" panose="020B0503020204020204" pitchFamily="34" charset="-122"/>
                        <a:cs typeface="+mn-cs"/>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ltLang="zh-CN" sz="1400" b="0" kern="1200" smtClean="0">
                          <a:solidFill>
                            <a:srgbClr val="4F4F4F"/>
                          </a:solidFill>
                          <a:effectLst/>
                          <a:latin typeface="Microsoft YaHei" panose="020B0503020204020204" pitchFamily="34" charset="-122"/>
                          <a:ea typeface="Microsoft YaHei" panose="020B0503020204020204" pitchFamily="34" charset="-122"/>
                          <a:cs typeface="+mn-cs"/>
                        </a:rPr>
                        <a:t>AMQP</a:t>
                      </a:r>
                      <a:endParaRPr lang="zh-CN" altLang="en-US" sz="1400" b="0" kern="1200">
                        <a:solidFill>
                          <a:srgbClr val="4F4F4F"/>
                        </a:solidFill>
                        <a:effectLst/>
                        <a:latin typeface="Microsoft YaHei" panose="020B0503020204020204" pitchFamily="34" charset="-122"/>
                        <a:ea typeface="Microsoft YaHei" panose="020B0503020204020204" pitchFamily="34" charset="-122"/>
                        <a:cs typeface="+mn-cs"/>
                      </a:endParaRPr>
                    </a:p>
                  </a:txBody>
                  <a:tcPr marL="53213" marR="53213" marT="26607" marB="26607">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243445">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定义</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400" b="0">
                          <a:solidFill>
                            <a:srgbClr val="4F4F4F"/>
                          </a:solidFill>
                          <a:effectLst/>
                          <a:latin typeface="Microsoft YaHei" panose="020B0503020204020204" pitchFamily="34" charset="-122"/>
                          <a:ea typeface="Microsoft YaHei" panose="020B0503020204020204" pitchFamily="34" charset="-122"/>
                        </a:rPr>
                        <a:t>Java api</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smtClean="0">
                          <a:solidFill>
                            <a:srgbClr val="4F4F4F"/>
                          </a:solidFill>
                          <a:effectLst/>
                        </a:rPr>
                        <a:t>网络线级协议</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43445">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跨语言</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3445">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跨平台</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462007">
                <a:tc>
                  <a:txBody>
                    <a:bodyPr/>
                    <a:lstStyle/>
                    <a:p>
                      <a:pPr algn="l" latinLnBrk="1"/>
                      <a:r>
                        <a:rPr lang="en-US" sz="1400" b="0">
                          <a:solidFill>
                            <a:srgbClr val="4F4F4F"/>
                          </a:solidFill>
                          <a:effectLst/>
                          <a:latin typeface="Microsoft YaHei" panose="020B0503020204020204" pitchFamily="34" charset="-122"/>
                          <a:ea typeface="Microsoft YaHei" panose="020B0503020204020204" pitchFamily="34" charset="-122"/>
                        </a:rPr>
                        <a:t>Model</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提供两种消息模型：</a:t>
                      </a:r>
                      <a:endParaRPr lang="zh-CN" alt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sz="1400" b="0">
                          <a:solidFill>
                            <a:srgbClr val="4F4F4F"/>
                          </a:solidFill>
                          <a:effectLst/>
                          <a:latin typeface="Microsoft YaHei" panose="020B0503020204020204" pitchFamily="34" charset="-122"/>
                          <a:ea typeface="Microsoft YaHei" panose="020B0503020204020204" pitchFamily="34" charset="-122"/>
                        </a:rPr>
                        <a:t>Peer-2-Peer</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（2）、Pub/sub</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提供了五种消息模型：</a:t>
                      </a:r>
                      <a:endParaRPr lang="zh-CN" alt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a:t>
                      </a:r>
                      <a:r>
                        <a:rPr lang="en-US" sz="1400" b="0">
                          <a:solidFill>
                            <a:srgbClr val="4F4F4F"/>
                          </a:solidFill>
                          <a:effectLst/>
                          <a:latin typeface="Microsoft YaHei" panose="020B0503020204020204" pitchFamily="34" charset="-122"/>
                          <a:ea typeface="Microsoft YaHei" panose="020B0503020204020204" pitchFamily="34" charset="-122"/>
                        </a:rPr>
                        <a:t>direct exchange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（2）、fanout exchange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（3）、topic 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（4）、headers exchange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（5）、system exchange</a:t>
                      </a:r>
                      <a:endParaRPr 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本质来讲，后四种和</a:t>
                      </a:r>
                      <a:r>
                        <a:rPr lang="en-US" sz="1400" b="0">
                          <a:solidFill>
                            <a:srgbClr val="4F4F4F"/>
                          </a:solidFill>
                          <a:effectLst/>
                          <a:latin typeface="Microsoft YaHei" panose="020B0503020204020204" pitchFamily="34" charset="-122"/>
                          <a:ea typeface="Microsoft YaHei" panose="020B0503020204020204" pitchFamily="34" charset="-122"/>
                        </a:rPr>
                        <a:t>JMS</a:t>
                      </a:r>
                      <a:r>
                        <a:rPr lang="zh-CN" altLang="en-US" sz="1400" b="0">
                          <a:solidFill>
                            <a:srgbClr val="4F4F4F"/>
                          </a:solidFill>
                          <a:effectLst/>
                          <a:latin typeface="Microsoft YaHei" panose="020B0503020204020204" pitchFamily="34" charset="-122"/>
                          <a:ea typeface="Microsoft YaHei" panose="020B0503020204020204" pitchFamily="34" charset="-122"/>
                        </a:rPr>
                        <a:t>的</a:t>
                      </a:r>
                      <a:r>
                        <a:rPr lang="en-US" sz="1400" b="0">
                          <a:solidFill>
                            <a:srgbClr val="4F4F4F"/>
                          </a:solidFill>
                          <a:effectLst/>
                          <a:latin typeface="Microsoft YaHei" panose="020B0503020204020204" pitchFamily="34" charset="-122"/>
                          <a:ea typeface="Microsoft YaHei" panose="020B0503020204020204" pitchFamily="34" charset="-122"/>
                        </a:rPr>
                        <a:t>pub/sub</a:t>
                      </a:r>
                      <a:r>
                        <a:rPr lang="zh-CN" altLang="en-US" sz="1400" b="0">
                          <a:solidFill>
                            <a:srgbClr val="4F4F4F"/>
                          </a:solidFill>
                          <a:effectLst/>
                          <a:latin typeface="Microsoft YaHei" panose="020B0503020204020204" pitchFamily="34" charset="-122"/>
                          <a:ea typeface="Microsoft YaHei" panose="020B0503020204020204" pitchFamily="34" charset="-122"/>
                        </a:rPr>
                        <a:t>模型没有太大差别，仅是在路由机制上做了更详细的划分；</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38947">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支持消息类型</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多种消息类型：</a:t>
                      </a:r>
                      <a:endParaRPr lang="zh-CN" alt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TextMessage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MapMessage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BytesMessage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StreamMessage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ObjectMessage</a:t>
                      </a:r>
                      <a:endParaRPr lang="en-US" sz="1400" b="0">
                        <a:solidFill>
                          <a:srgbClr val="4F4F4F"/>
                        </a:solidFill>
                        <a:effectLst/>
                      </a:endParaRPr>
                    </a:p>
                    <a:p>
                      <a:pPr algn="l" latinLnBrk="1"/>
                      <a:r>
                        <a:rPr lang="en-US" sz="1400" b="0">
                          <a:solidFill>
                            <a:srgbClr val="4F4F4F"/>
                          </a:solidFill>
                          <a:effectLst/>
                          <a:latin typeface="Microsoft YaHei" panose="020B0503020204020204" pitchFamily="34" charset="-122"/>
                          <a:ea typeface="Microsoft YaHei" panose="020B0503020204020204" pitchFamily="34" charset="-122"/>
                        </a:rPr>
                        <a:t>Message （</a:t>
                      </a:r>
                      <a:r>
                        <a:rPr lang="zh-CN" altLang="en-US" sz="1400" b="0">
                          <a:solidFill>
                            <a:srgbClr val="4F4F4F"/>
                          </a:solidFill>
                          <a:effectLst/>
                          <a:latin typeface="Microsoft YaHei" panose="020B0503020204020204" pitchFamily="34" charset="-122"/>
                          <a:ea typeface="Microsoft YaHei" panose="020B0503020204020204" pitchFamily="34" charset="-122"/>
                        </a:rPr>
                        <a:t>只有消息头和属性）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altLang="zh-CN" sz="1400" b="0">
                          <a:solidFill>
                            <a:srgbClr val="4F4F4F"/>
                          </a:solidFill>
                          <a:effectLst/>
                          <a:latin typeface="Microsoft YaHei" panose="020B0503020204020204" pitchFamily="34" charset="-122"/>
                          <a:ea typeface="Microsoft YaHei" panose="020B0503020204020204" pitchFamily="34" charset="-122"/>
                        </a:rPr>
                        <a:t>byte[]</a:t>
                      </a:r>
                      <a:endParaRPr lang="zh-CN" altLang="en-US" sz="1400" b="0">
                        <a:solidFill>
                          <a:srgbClr val="4F4F4F"/>
                        </a:solidFill>
                        <a:effectLst/>
                      </a:endParaRPr>
                    </a:p>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当实际应用时，有复杂的消息，可以将消息序列化后发送。</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05269">
                <a:tc>
                  <a:txBody>
                    <a:bodyPr/>
                    <a:lstStyle/>
                    <a:p>
                      <a:pPr algn="l" latinLnBrk="1"/>
                      <a:r>
                        <a:rPr lang="zh-CN" altLang="en-US" sz="1400" b="0">
                          <a:solidFill>
                            <a:srgbClr val="4F4F4F"/>
                          </a:solidFill>
                          <a:effectLst/>
                          <a:latin typeface="Microsoft YaHei" panose="020B0503020204020204" pitchFamily="34" charset="-122"/>
                          <a:ea typeface="Microsoft YaHei" panose="020B0503020204020204" pitchFamily="34" charset="-122"/>
                        </a:rPr>
                        <a:t>综合评价</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Microsoft YaHei" panose="020B0503020204020204" pitchFamily="34" charset="-122"/>
                          <a:ea typeface="Microsoft YaHei" panose="020B0503020204020204" pitchFamily="34" charset="-122"/>
                        </a:rPr>
                        <a:t>JMS </a:t>
                      </a:r>
                      <a:r>
                        <a:rPr lang="zh-CN" altLang="en-US" sz="1400" b="0">
                          <a:solidFill>
                            <a:srgbClr val="4F4F4F"/>
                          </a:solidFill>
                          <a:effectLst/>
                          <a:latin typeface="Microsoft YaHei" panose="020B0503020204020204" pitchFamily="34" charset="-122"/>
                          <a:ea typeface="Microsoft YaHei" panose="020B0503020204020204" pitchFamily="34" charset="-122"/>
                        </a:rPr>
                        <a:t>定义了</a:t>
                      </a:r>
                      <a:r>
                        <a:rPr lang="en-US" altLang="zh-CN" sz="1400" b="0">
                          <a:solidFill>
                            <a:srgbClr val="4F4F4F"/>
                          </a:solidFill>
                          <a:effectLst/>
                          <a:latin typeface="Microsoft YaHei" panose="020B0503020204020204" pitchFamily="34" charset="-122"/>
                          <a:ea typeface="Microsoft YaHei" panose="020B0503020204020204" pitchFamily="34" charset="-122"/>
                        </a:rPr>
                        <a:t>JAVA API</a:t>
                      </a:r>
                      <a:r>
                        <a:rPr lang="zh-CN" altLang="en-US" sz="1400" b="0">
                          <a:solidFill>
                            <a:srgbClr val="4F4F4F"/>
                          </a:solidFill>
                          <a:effectLst/>
                          <a:latin typeface="Microsoft YaHei" panose="020B0503020204020204" pitchFamily="34" charset="-122"/>
                          <a:ea typeface="Microsoft YaHei" panose="020B0503020204020204" pitchFamily="34" charset="-122"/>
                        </a:rPr>
                        <a:t>层面的标准；在</a:t>
                      </a:r>
                      <a:r>
                        <a:rPr lang="en-US" altLang="zh-CN" sz="1400" b="0">
                          <a:solidFill>
                            <a:srgbClr val="4F4F4F"/>
                          </a:solidFill>
                          <a:effectLst/>
                          <a:latin typeface="Microsoft YaHei" panose="020B0503020204020204" pitchFamily="34" charset="-122"/>
                          <a:ea typeface="Microsoft YaHei" panose="020B0503020204020204" pitchFamily="34" charset="-122"/>
                        </a:rPr>
                        <a:t>java</a:t>
                      </a:r>
                      <a:r>
                        <a:rPr lang="zh-CN" altLang="en-US" sz="1400" b="0">
                          <a:solidFill>
                            <a:srgbClr val="4F4F4F"/>
                          </a:solidFill>
                          <a:effectLst/>
                          <a:latin typeface="Microsoft YaHei" panose="020B0503020204020204" pitchFamily="34" charset="-122"/>
                          <a:ea typeface="Microsoft YaHei" panose="020B0503020204020204" pitchFamily="34" charset="-122"/>
                        </a:rPr>
                        <a:t>体系中，多个</a:t>
                      </a:r>
                      <a:r>
                        <a:rPr lang="en-US" altLang="zh-CN" sz="1400" b="0">
                          <a:solidFill>
                            <a:srgbClr val="4F4F4F"/>
                          </a:solidFill>
                          <a:effectLst/>
                          <a:latin typeface="Microsoft YaHei" panose="020B0503020204020204" pitchFamily="34" charset="-122"/>
                          <a:ea typeface="Microsoft YaHei" panose="020B0503020204020204" pitchFamily="34" charset="-122"/>
                        </a:rPr>
                        <a:t>client</a:t>
                      </a:r>
                      <a:r>
                        <a:rPr lang="zh-CN" altLang="en-US" sz="1400" b="0">
                          <a:solidFill>
                            <a:srgbClr val="4F4F4F"/>
                          </a:solidFill>
                          <a:effectLst/>
                          <a:latin typeface="Microsoft YaHei" panose="020B0503020204020204" pitchFamily="34" charset="-122"/>
                          <a:ea typeface="Microsoft YaHei" panose="020B0503020204020204" pitchFamily="34" charset="-122"/>
                        </a:rPr>
                        <a:t>均可以通过</a:t>
                      </a:r>
                      <a:r>
                        <a:rPr lang="en-US" altLang="zh-CN" sz="1400" b="0">
                          <a:solidFill>
                            <a:srgbClr val="4F4F4F"/>
                          </a:solidFill>
                          <a:effectLst/>
                          <a:latin typeface="Microsoft YaHei" panose="020B0503020204020204" pitchFamily="34" charset="-122"/>
                          <a:ea typeface="Microsoft YaHei" panose="020B0503020204020204" pitchFamily="34" charset="-122"/>
                        </a:rPr>
                        <a:t>JMS</a:t>
                      </a:r>
                      <a:r>
                        <a:rPr lang="zh-CN" altLang="en-US" sz="1400" b="0">
                          <a:solidFill>
                            <a:srgbClr val="4F4F4F"/>
                          </a:solidFill>
                          <a:effectLst/>
                          <a:latin typeface="Microsoft YaHei" panose="020B0503020204020204" pitchFamily="34" charset="-122"/>
                          <a:ea typeface="Microsoft YaHei" panose="020B0503020204020204" pitchFamily="34" charset="-122"/>
                        </a:rPr>
                        <a:t>进行交互，不需要应用修改代码，但是其对跨平台的支持较差；</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Microsoft YaHei" panose="020B0503020204020204" pitchFamily="34" charset="-122"/>
                          <a:ea typeface="Microsoft YaHei" panose="020B0503020204020204" pitchFamily="34" charset="-122"/>
                        </a:rPr>
                        <a:t>AMQP</a:t>
                      </a:r>
                      <a:r>
                        <a:rPr lang="zh-CN" altLang="en-US" sz="1400" b="0">
                          <a:solidFill>
                            <a:srgbClr val="4F4F4F"/>
                          </a:solidFill>
                          <a:effectLst/>
                          <a:latin typeface="Microsoft YaHei" panose="020B0503020204020204" pitchFamily="34" charset="-122"/>
                          <a:ea typeface="Microsoft YaHei" panose="020B0503020204020204" pitchFamily="34" charset="-122"/>
                        </a:rPr>
                        <a:t>定义了</a:t>
                      </a:r>
                      <a:r>
                        <a:rPr lang="en-US" altLang="zh-CN" sz="1400" b="0">
                          <a:solidFill>
                            <a:srgbClr val="4F4F4F"/>
                          </a:solidFill>
                          <a:effectLst/>
                          <a:latin typeface="Microsoft YaHei" panose="020B0503020204020204" pitchFamily="34" charset="-122"/>
                          <a:ea typeface="Microsoft YaHei" panose="020B0503020204020204" pitchFamily="34" charset="-122"/>
                        </a:rPr>
                        <a:t>wire-level</a:t>
                      </a:r>
                      <a:r>
                        <a:rPr lang="zh-CN" altLang="en-US" sz="1400" b="0">
                          <a:solidFill>
                            <a:srgbClr val="4F4F4F"/>
                          </a:solidFill>
                          <a:effectLst/>
                          <a:latin typeface="Microsoft YaHei" panose="020B0503020204020204" pitchFamily="34" charset="-122"/>
                          <a:ea typeface="Microsoft YaHei" panose="020B0503020204020204" pitchFamily="34" charset="-122"/>
                        </a:rPr>
                        <a:t>层的协议标准；天然具有跨平台、跨语言特性。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1613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980729"/>
            <a:ext cx="11161240" cy="5585155"/>
          </a:xfrm>
        </p:spPr>
        <p:txBody>
          <a:bodyPr>
            <a:normAutofit/>
          </a:bodyPr>
          <a:lstStyle/>
          <a:p>
            <a:pPr marL="514350" indent="-514350">
              <a:buFont typeface="+mj-lt"/>
              <a:buAutoNum type="arabicPeriod" startAt="8"/>
            </a:pPr>
            <a:r>
              <a:rPr lang="en-US" altLang="zh-CN" sz="2400"/>
              <a:t>Spring</a:t>
            </a:r>
            <a:r>
              <a:rPr lang="zh-CN" altLang="en-US" sz="2400"/>
              <a:t>支持</a:t>
            </a:r>
            <a:endParaRPr lang="en-US" altLang="zh-CN" b="1" smtClean="0"/>
          </a:p>
          <a:p>
            <a:pPr marL="914400" lvl="1" indent="-514350"/>
            <a:r>
              <a:rPr lang="en-US" altLang="zh-CN" sz="2000" b="1"/>
              <a:t>spring-jms</a:t>
            </a:r>
            <a:r>
              <a:rPr lang="zh-CN" altLang="en-US" sz="2000" b="1"/>
              <a:t>提供了对</a:t>
            </a:r>
            <a:r>
              <a:rPr lang="en-US" altLang="zh-CN" sz="2000" b="1"/>
              <a:t>JMS</a:t>
            </a:r>
            <a:r>
              <a:rPr lang="zh-CN" altLang="en-US" sz="2000" b="1"/>
              <a:t>的支持</a:t>
            </a:r>
            <a:endParaRPr lang="en-US" altLang="zh-CN" sz="2000" b="1"/>
          </a:p>
          <a:p>
            <a:pPr marL="914400" lvl="1" indent="-514350"/>
            <a:r>
              <a:rPr lang="en-US" altLang="zh-CN" sz="2000" b="1"/>
              <a:t>spring-rabbit</a:t>
            </a:r>
            <a:r>
              <a:rPr lang="zh-CN" altLang="en-US" sz="2000" b="1"/>
              <a:t>提供了对</a:t>
            </a:r>
            <a:r>
              <a:rPr lang="en-US" altLang="zh-CN" sz="2000" b="1"/>
              <a:t>AMQP</a:t>
            </a:r>
            <a:r>
              <a:rPr lang="zh-CN" altLang="en-US" sz="2000" b="1"/>
              <a:t>的支持</a:t>
            </a:r>
            <a:endParaRPr lang="en-US" altLang="zh-CN" sz="2000" b="1"/>
          </a:p>
          <a:p>
            <a:pPr marL="914400" lvl="1" indent="-514350"/>
            <a:r>
              <a:rPr lang="zh-CN" altLang="en-US" sz="2000" b="1"/>
              <a:t>需要</a:t>
            </a:r>
            <a:r>
              <a:rPr lang="en-US" altLang="zh-CN" sz="2000" b="1"/>
              <a:t>ConnectionFactory</a:t>
            </a:r>
            <a:r>
              <a:rPr lang="zh-CN" altLang="en-US" sz="2000" b="1"/>
              <a:t>的实现来连接消息代理</a:t>
            </a:r>
            <a:endParaRPr lang="en-US" altLang="zh-CN" sz="2000" b="1"/>
          </a:p>
          <a:p>
            <a:pPr marL="914400" lvl="1" indent="-514350"/>
            <a:r>
              <a:rPr lang="zh-CN" altLang="en-US" sz="2000" b="1"/>
              <a:t>提供</a:t>
            </a:r>
            <a:r>
              <a:rPr lang="en-US" altLang="zh-CN" sz="2000" b="1"/>
              <a:t>JmsTemplate</a:t>
            </a:r>
            <a:r>
              <a:rPr lang="zh-CN" altLang="en-US" sz="2000" b="1"/>
              <a:t>、</a:t>
            </a:r>
            <a:r>
              <a:rPr lang="en-US" altLang="zh-CN" sz="2000" b="1"/>
              <a:t>RabbitTemplate</a:t>
            </a:r>
            <a:r>
              <a:rPr lang="zh-CN" altLang="en-US" sz="2000" b="1"/>
              <a:t>来发送消息</a:t>
            </a:r>
            <a:endParaRPr lang="en-US" altLang="zh-CN" sz="2000" b="1"/>
          </a:p>
          <a:p>
            <a:pPr marL="914400" lvl="1" indent="-514350"/>
            <a:r>
              <a:rPr lang="en-US" altLang="zh-CN" sz="2000" b="1"/>
              <a:t>@JmsListener</a:t>
            </a:r>
            <a:r>
              <a:rPr lang="zh-CN" altLang="en-US" sz="2000" b="1"/>
              <a:t>（</a:t>
            </a:r>
            <a:r>
              <a:rPr lang="en-US" altLang="zh-CN" sz="2000" b="1"/>
              <a:t>JMS</a:t>
            </a:r>
            <a:r>
              <a:rPr lang="zh-CN" altLang="en-US" sz="2000" b="1"/>
              <a:t>）、</a:t>
            </a:r>
            <a:r>
              <a:rPr lang="en-US" altLang="zh-CN" sz="2000" b="1"/>
              <a:t>@RabbitListener</a:t>
            </a:r>
            <a:r>
              <a:rPr lang="zh-CN" altLang="en-US" sz="2000" b="1"/>
              <a:t>（</a:t>
            </a:r>
            <a:r>
              <a:rPr lang="en-US" altLang="zh-CN" sz="2000" b="1"/>
              <a:t>AMQP</a:t>
            </a:r>
            <a:r>
              <a:rPr lang="zh-CN" altLang="en-US" sz="2000" b="1"/>
              <a:t>）注解在方法上监听消息代理发布的消息</a:t>
            </a:r>
            <a:endParaRPr lang="en-US" altLang="zh-CN" sz="2000" b="1"/>
          </a:p>
          <a:p>
            <a:pPr marL="914400" lvl="1" indent="-514350"/>
            <a:r>
              <a:rPr lang="en-US" altLang="zh-CN" sz="2000" b="1"/>
              <a:t>@EnableJms</a:t>
            </a:r>
            <a:r>
              <a:rPr lang="zh-CN" altLang="en-US" sz="2000" b="1"/>
              <a:t>、</a:t>
            </a:r>
            <a:r>
              <a:rPr lang="en-US" altLang="zh-CN" sz="2000" b="1"/>
              <a:t>@EnableRabbit</a:t>
            </a:r>
            <a:r>
              <a:rPr lang="zh-CN" altLang="en-US" sz="2000" b="1"/>
              <a:t>开启支持</a:t>
            </a:r>
            <a:endParaRPr lang="en-US" altLang="zh-CN" sz="2000" b="1"/>
          </a:p>
          <a:p>
            <a:pPr marL="914400" lvl="1" indent="-514350"/>
            <a:endParaRPr lang="en-US" altLang="zh-CN" sz="2000" b="1"/>
          </a:p>
          <a:p>
            <a:pPr marL="514350" indent="-514350">
              <a:buFont typeface="+mj-lt"/>
              <a:buAutoNum type="arabicPeriod" startAt="8"/>
            </a:pPr>
            <a:r>
              <a:rPr lang="en-US" altLang="zh-CN" sz="2400"/>
              <a:t>Spring Boot</a:t>
            </a:r>
            <a:r>
              <a:rPr lang="zh-CN" altLang="en-US" sz="2400"/>
              <a:t>自动配置</a:t>
            </a:r>
            <a:endParaRPr lang="en-US" altLang="zh-CN" b="1"/>
          </a:p>
          <a:p>
            <a:pPr marL="914400" lvl="1" indent="-514350"/>
            <a:r>
              <a:rPr lang="en-US" altLang="zh-CN" sz="2000" b="1"/>
              <a:t>JmsAutoConfiguration</a:t>
            </a:r>
          </a:p>
          <a:p>
            <a:pPr marL="914400" lvl="1" indent="-514350"/>
            <a:r>
              <a:rPr lang="en-US" altLang="zh-CN" sz="2000" b="1"/>
              <a:t>RabbitAutoConfiguration</a:t>
            </a:r>
          </a:p>
          <a:p>
            <a:pPr marL="0" indent="0">
              <a:buNone/>
            </a:pPr>
            <a:endParaRPr lang="en-US" altLang="zh-CN" smtClean="0"/>
          </a:p>
        </p:txBody>
      </p:sp>
    </p:spTree>
    <p:extLst>
      <p:ext uri="{BB962C8B-B14F-4D97-AF65-F5344CB8AC3E}">
        <p14:creationId xmlns:p14="http://schemas.microsoft.com/office/powerpoint/2010/main" val="412937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mtClean="0"/>
              <a:t>一、</a:t>
            </a:r>
            <a:r>
              <a:rPr lang="en-US" altLang="zh-CN"/>
              <a:t>Spring Boot</a:t>
            </a:r>
            <a:r>
              <a:rPr lang="zh-CN" altLang="en-US"/>
              <a:t>与缓存</a:t>
            </a:r>
            <a:endParaRPr lang="en-US" altLang="zh-CN"/>
          </a:p>
          <a:p>
            <a:pPr marL="0" indent="0">
              <a:buNone/>
            </a:pPr>
            <a:r>
              <a:rPr lang="zh-CN" altLang="en-US" smtClean="0"/>
              <a:t>二、</a:t>
            </a:r>
            <a:r>
              <a:rPr lang="en-US" altLang="zh-CN"/>
              <a:t>Spring Boot</a:t>
            </a:r>
            <a:r>
              <a:rPr lang="zh-CN" altLang="en-US"/>
              <a:t>与消息</a:t>
            </a:r>
            <a:endParaRPr lang="en-US" altLang="zh-CN"/>
          </a:p>
          <a:p>
            <a:pPr marL="0" indent="0">
              <a:buNone/>
            </a:pPr>
            <a:r>
              <a:rPr lang="zh-CN" altLang="en-US" smtClean="0"/>
              <a:t>三、</a:t>
            </a:r>
            <a:r>
              <a:rPr lang="en-US" altLang="zh-CN"/>
              <a:t>Spring Boot</a:t>
            </a:r>
            <a:r>
              <a:rPr lang="zh-CN" altLang="en-US"/>
              <a:t>与检索</a:t>
            </a:r>
            <a:endParaRPr lang="en-US" altLang="zh-CN"/>
          </a:p>
          <a:p>
            <a:pPr marL="0" indent="0">
              <a:buNone/>
            </a:pPr>
            <a:r>
              <a:rPr lang="zh-CN" altLang="en-US" smtClean="0"/>
              <a:t>四、</a:t>
            </a:r>
            <a:r>
              <a:rPr lang="en-US" altLang="zh-CN"/>
              <a:t>Spring Boot</a:t>
            </a:r>
            <a:r>
              <a:rPr lang="zh-CN" altLang="en-US"/>
              <a:t>与任务</a:t>
            </a:r>
            <a:endParaRPr lang="en-US" altLang="zh-CN"/>
          </a:p>
          <a:p>
            <a:pPr marL="0" indent="0">
              <a:buNone/>
            </a:pPr>
            <a:r>
              <a:rPr lang="zh-CN" altLang="en-US" smtClean="0"/>
              <a:t>五、</a:t>
            </a:r>
            <a:r>
              <a:rPr lang="en-US" altLang="zh-CN"/>
              <a:t>Spring Boot</a:t>
            </a:r>
            <a:r>
              <a:rPr lang="zh-CN" altLang="en-US"/>
              <a:t>与安全</a:t>
            </a:r>
            <a:endParaRPr lang="en-US" altLang="zh-CN"/>
          </a:p>
          <a:p>
            <a:pPr marL="0" indent="0">
              <a:buNone/>
            </a:pPr>
            <a:r>
              <a:rPr lang="zh-CN" altLang="en-US" smtClean="0"/>
              <a:t>六、</a:t>
            </a:r>
            <a:r>
              <a:rPr lang="en-US" altLang="zh-CN"/>
              <a:t>Spring Boot</a:t>
            </a:r>
            <a:r>
              <a:rPr lang="zh-CN" altLang="en-US"/>
              <a:t>与分布式</a:t>
            </a:r>
            <a:endParaRPr lang="en-US" altLang="zh-CN"/>
          </a:p>
          <a:p>
            <a:pPr marL="0" indent="0">
              <a:buNone/>
            </a:pPr>
            <a:r>
              <a:rPr lang="zh-CN" altLang="en-US"/>
              <a:t>七</a:t>
            </a:r>
            <a:r>
              <a:rPr lang="zh-CN" altLang="en-US" smtClean="0"/>
              <a:t>、</a:t>
            </a:r>
            <a:r>
              <a:rPr lang="en-US" altLang="zh-CN"/>
              <a:t>Spring Boot</a:t>
            </a:r>
            <a:r>
              <a:rPr lang="zh-CN" altLang="en-US"/>
              <a:t>与监控</a:t>
            </a:r>
            <a:r>
              <a:rPr lang="zh-CN" altLang="en-US" smtClean="0"/>
              <a:t>管理</a:t>
            </a:r>
            <a:endParaRPr lang="en-US" altLang="zh-CN" smtClean="0"/>
          </a:p>
          <a:p>
            <a:pPr marL="0" indent="0">
              <a:buNone/>
            </a:pPr>
            <a:r>
              <a:rPr lang="zh-CN" altLang="en-US"/>
              <a:t>八</a:t>
            </a:r>
            <a:r>
              <a:rPr lang="zh-CN" altLang="en-US" smtClean="0"/>
              <a:t>、</a:t>
            </a:r>
            <a:r>
              <a:rPr lang="en-US" altLang="zh-CN"/>
              <a:t>Spring Boot</a:t>
            </a:r>
            <a:r>
              <a:rPr lang="zh-CN" altLang="en-US" smtClean="0"/>
              <a:t>与部署</a:t>
            </a:r>
            <a:endParaRPr lang="zh-CN" altLang="en-US"/>
          </a:p>
        </p:txBody>
      </p:sp>
      <p:sp>
        <p:nvSpPr>
          <p:cNvPr id="4" name="标题 5"/>
          <p:cNvSpPr>
            <a:spLocks noGrp="1"/>
          </p:cNvSpPr>
          <p:nvPr>
            <p:ph type="title"/>
          </p:nvPr>
        </p:nvSpPr>
        <p:spPr/>
        <p:txBody>
          <a:bodyPr/>
          <a:lstStyle/>
          <a:p>
            <a:r>
              <a:rPr lang="zh-CN" altLang="en-US" smtClean="0"/>
              <a:t>内容概要</a:t>
            </a:r>
            <a:endParaRPr lang="zh-CN" altLang="en-US"/>
          </a:p>
        </p:txBody>
      </p:sp>
    </p:spTree>
    <p:extLst>
      <p:ext uri="{BB962C8B-B14F-4D97-AF65-F5344CB8AC3E}">
        <p14:creationId xmlns:p14="http://schemas.microsoft.com/office/powerpoint/2010/main" val="2670834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en-US" altLang="zh-CN" smtClean="0"/>
              <a:t>RabbitMQ</a:t>
            </a:r>
            <a:r>
              <a:rPr lang="zh-CN" altLang="en-US" smtClean="0"/>
              <a:t>简介</a:t>
            </a:r>
            <a:endParaRPr lang="zh-CN" altLang="en-US"/>
          </a:p>
        </p:txBody>
      </p:sp>
      <p:sp>
        <p:nvSpPr>
          <p:cNvPr id="3" name="内容占位符 2"/>
          <p:cNvSpPr>
            <a:spLocks noGrp="1"/>
          </p:cNvSpPr>
          <p:nvPr>
            <p:ph idx="1"/>
          </p:nvPr>
        </p:nvSpPr>
        <p:spPr>
          <a:xfrm>
            <a:off x="618590" y="1883342"/>
            <a:ext cx="10972800" cy="4525963"/>
          </a:xfrm>
        </p:spPr>
        <p:txBody>
          <a:bodyPr>
            <a:normAutofit fontScale="62500" lnSpcReduction="20000"/>
          </a:bodyPr>
          <a:lstStyle/>
          <a:p>
            <a:pPr marL="0" indent="0">
              <a:buNone/>
            </a:pPr>
            <a:r>
              <a:rPr lang="en-US" altLang="zh-CN" b="1" smtClean="0"/>
              <a:t>RabbitMQ</a:t>
            </a:r>
            <a:r>
              <a:rPr lang="zh-CN" altLang="en-US" b="1" smtClean="0"/>
              <a:t>简介：</a:t>
            </a:r>
            <a:endParaRPr lang="en-US" altLang="zh-CN" b="1" smtClean="0"/>
          </a:p>
          <a:p>
            <a:pPr marL="0" indent="0">
              <a:buNone/>
            </a:pPr>
            <a:r>
              <a:rPr lang="en-US" altLang="zh-CN"/>
              <a:t>RabbitMQ</a:t>
            </a:r>
            <a:r>
              <a:rPr lang="zh-CN" altLang="en-US"/>
              <a:t>是一个由</a:t>
            </a:r>
            <a:r>
              <a:rPr lang="en-US" altLang="zh-CN"/>
              <a:t>erlang</a:t>
            </a:r>
            <a:r>
              <a:rPr lang="zh-CN" altLang="en-US"/>
              <a:t>开发的</a:t>
            </a:r>
            <a:r>
              <a:rPr lang="en-US" altLang="zh-CN"/>
              <a:t>AMQP(Advanved Message </a:t>
            </a:r>
            <a:r>
              <a:rPr lang="en-US" altLang="zh-CN" smtClean="0"/>
              <a:t>Queue </a:t>
            </a:r>
            <a:r>
              <a:rPr lang="en-US" altLang="zh-CN"/>
              <a:t>Protocol</a:t>
            </a:r>
            <a:r>
              <a:rPr lang="en-US" altLang="zh-CN" smtClean="0"/>
              <a:t>)</a:t>
            </a:r>
            <a:r>
              <a:rPr lang="zh-CN" altLang="en-US" smtClean="0"/>
              <a:t>的开源实现。</a:t>
            </a:r>
            <a:endParaRPr lang="en-US" altLang="zh-CN" smtClean="0"/>
          </a:p>
          <a:p>
            <a:pPr marL="0" indent="0">
              <a:buNone/>
            </a:pPr>
            <a:endParaRPr lang="en-US" altLang="zh-CN" smtClean="0"/>
          </a:p>
          <a:p>
            <a:pPr marL="0" indent="0">
              <a:buNone/>
            </a:pPr>
            <a:r>
              <a:rPr lang="zh-CN" altLang="en-US" b="1"/>
              <a:t>核心</a:t>
            </a:r>
            <a:r>
              <a:rPr lang="zh-CN" altLang="en-US" b="1" smtClean="0"/>
              <a:t>概念</a:t>
            </a:r>
            <a:endParaRPr lang="en-US" altLang="zh-CN" b="1" smtClean="0"/>
          </a:p>
          <a:p>
            <a:pPr marL="0" indent="0">
              <a:buNone/>
            </a:pPr>
            <a:r>
              <a:rPr lang="en-US" altLang="zh-CN" b="1" smtClean="0">
                <a:solidFill>
                  <a:srgbClr val="0000FF"/>
                </a:solidFill>
              </a:rPr>
              <a:t>Message</a:t>
            </a:r>
          </a:p>
          <a:p>
            <a:pPr marL="0" indent="0">
              <a:buNone/>
            </a:pPr>
            <a:r>
              <a:rPr lang="zh-CN" altLang="en-US"/>
              <a:t>消息，消息是不具名的，它由消息头和消息体组成。消息体是不透明的，而消息头则由一系列的可选属性组成，这些属性包括</a:t>
            </a:r>
            <a:r>
              <a:rPr lang="en-US" altLang="zh-CN"/>
              <a:t>routing-key</a:t>
            </a:r>
            <a:r>
              <a:rPr lang="zh-CN" altLang="en-US"/>
              <a:t>（路由键）、</a:t>
            </a:r>
            <a:r>
              <a:rPr lang="en-US" altLang="zh-CN"/>
              <a:t>priority</a:t>
            </a:r>
            <a:r>
              <a:rPr lang="zh-CN" altLang="en-US"/>
              <a:t>（相对于其他消息的优先权）、</a:t>
            </a:r>
            <a:r>
              <a:rPr lang="en-US" altLang="zh-CN"/>
              <a:t>delivery-mode</a:t>
            </a:r>
            <a:r>
              <a:rPr lang="zh-CN" altLang="en-US"/>
              <a:t>（指出该消息可能需要持久性存储）等。</a:t>
            </a:r>
            <a:endParaRPr lang="en-US" altLang="zh-CN"/>
          </a:p>
          <a:p>
            <a:pPr marL="0" indent="0">
              <a:buNone/>
            </a:pPr>
            <a:endParaRPr lang="en-US" altLang="zh-CN" b="1" smtClean="0"/>
          </a:p>
          <a:p>
            <a:pPr marL="0" indent="0">
              <a:buNone/>
            </a:pPr>
            <a:r>
              <a:rPr lang="en-US" altLang="zh-CN" sz="2900" b="1" smtClean="0">
                <a:solidFill>
                  <a:srgbClr val="0000FF"/>
                </a:solidFill>
              </a:rPr>
              <a:t>Publisher</a:t>
            </a:r>
            <a:endParaRPr lang="en-US" altLang="zh-CN" sz="2900" b="1">
              <a:solidFill>
                <a:srgbClr val="0000FF"/>
              </a:solidFill>
            </a:endParaRPr>
          </a:p>
          <a:p>
            <a:pPr marL="0" indent="0">
              <a:buNone/>
            </a:pPr>
            <a:r>
              <a:rPr lang="zh-CN" altLang="en-US"/>
              <a:t>消息的生产者，也是一个向交换器发布消息的客户端应用程序</a:t>
            </a:r>
            <a:r>
              <a:rPr lang="zh-CN" altLang="en-US" smtClean="0"/>
              <a:t>。</a:t>
            </a:r>
            <a:endParaRPr lang="en-US" altLang="zh-CN" smtClean="0"/>
          </a:p>
          <a:p>
            <a:pPr marL="0" indent="0">
              <a:buNone/>
            </a:pPr>
            <a:endParaRPr lang="en-US" altLang="zh-CN" b="1"/>
          </a:p>
          <a:p>
            <a:pPr marL="0" indent="0">
              <a:buNone/>
            </a:pPr>
            <a:r>
              <a:rPr lang="en-US" altLang="zh-CN" sz="2900" b="1">
                <a:solidFill>
                  <a:srgbClr val="0000FF"/>
                </a:solidFill>
              </a:rPr>
              <a:t>Exchange</a:t>
            </a:r>
          </a:p>
          <a:p>
            <a:pPr marL="0" indent="0">
              <a:buNone/>
            </a:pPr>
            <a:r>
              <a:rPr lang="zh-CN" altLang="en-US"/>
              <a:t>交换器，用来接收生产者发送的消息并将这些消息路由给服务器中的队列</a:t>
            </a:r>
            <a:r>
              <a:rPr lang="zh-CN" altLang="en-US" smtClean="0"/>
              <a:t>。</a:t>
            </a:r>
            <a:endParaRPr lang="en-US" altLang="zh-CN" smtClean="0"/>
          </a:p>
          <a:p>
            <a:pPr marL="0" lvl="1" indent="0">
              <a:buNone/>
            </a:pPr>
            <a:r>
              <a:rPr lang="en-US" altLang="zh-CN" sz="2900"/>
              <a:t>Exchange</a:t>
            </a:r>
            <a:r>
              <a:rPr lang="zh-CN" altLang="en-US" sz="2900"/>
              <a:t>有</a:t>
            </a:r>
            <a:r>
              <a:rPr lang="en-US" altLang="zh-CN" sz="2900"/>
              <a:t>4</a:t>
            </a:r>
            <a:r>
              <a:rPr lang="zh-CN" altLang="en-US" sz="2900"/>
              <a:t>种类型：</a:t>
            </a:r>
            <a:r>
              <a:rPr lang="en-US" altLang="zh-CN" sz="2900"/>
              <a:t>direct(</a:t>
            </a:r>
            <a:r>
              <a:rPr lang="zh-CN" altLang="en-US" sz="2900"/>
              <a:t>默认</a:t>
            </a:r>
            <a:r>
              <a:rPr lang="en-US" altLang="zh-CN" sz="2900"/>
              <a:t>)</a:t>
            </a:r>
            <a:r>
              <a:rPr lang="zh-CN" altLang="en-US" sz="2900"/>
              <a:t>，</a:t>
            </a:r>
            <a:r>
              <a:rPr lang="en-US" altLang="zh-CN" sz="2900"/>
              <a:t>fanout, topic, </a:t>
            </a:r>
            <a:r>
              <a:rPr lang="zh-CN" altLang="en-US" sz="2900"/>
              <a:t>和</a:t>
            </a:r>
            <a:r>
              <a:rPr lang="en-US" altLang="zh-CN" sz="2900"/>
              <a:t>headers</a:t>
            </a:r>
            <a:r>
              <a:rPr lang="zh-CN" altLang="en-US" sz="2900"/>
              <a:t>，不同类型的</a:t>
            </a:r>
            <a:r>
              <a:rPr lang="en-US" altLang="zh-CN" sz="2900"/>
              <a:t>Exchange</a:t>
            </a:r>
            <a:r>
              <a:rPr lang="zh-CN" altLang="en-US" sz="2900"/>
              <a:t>转发消息的策略有所</a:t>
            </a:r>
            <a:r>
              <a:rPr lang="zh-CN" altLang="en-US" sz="2900" smtClean="0"/>
              <a:t>区别</a:t>
            </a:r>
            <a:endParaRPr lang="en-US" altLang="zh-CN" b="1">
              <a:solidFill>
                <a:srgbClr val="0000FF"/>
              </a:solidFill>
            </a:endParaRPr>
          </a:p>
          <a:p>
            <a:pPr marL="0" indent="0">
              <a:buNone/>
            </a:pPr>
            <a:endParaRPr lang="en-US" altLang="zh-CN" b="1" smtClean="0"/>
          </a:p>
        </p:txBody>
      </p:sp>
    </p:spTree>
    <p:extLst>
      <p:ext uri="{BB962C8B-B14F-4D97-AF65-F5344CB8AC3E}">
        <p14:creationId xmlns:p14="http://schemas.microsoft.com/office/powerpoint/2010/main" val="135184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9"/>
            <a:ext cx="10972800" cy="5585156"/>
          </a:xfrm>
        </p:spPr>
        <p:txBody>
          <a:bodyPr>
            <a:normAutofit fontScale="55000" lnSpcReduction="20000"/>
          </a:bodyPr>
          <a:lstStyle/>
          <a:p>
            <a:pPr marL="0" indent="0">
              <a:buNone/>
            </a:pPr>
            <a:r>
              <a:rPr lang="en-US" altLang="zh-CN" sz="3800" b="1" smtClean="0">
                <a:solidFill>
                  <a:srgbClr val="0000FF"/>
                </a:solidFill>
              </a:rPr>
              <a:t>Queue</a:t>
            </a:r>
            <a:endParaRPr lang="en-US" altLang="zh-CN" sz="3800" b="1">
              <a:solidFill>
                <a:srgbClr val="0000FF"/>
              </a:solidFill>
            </a:endParaRPr>
          </a:p>
          <a:p>
            <a:pPr marL="0" indent="0">
              <a:buNone/>
            </a:pPr>
            <a:r>
              <a:rPr lang="zh-CN" altLang="en-US" sz="3800"/>
              <a:t>消息队列，用来保存消息直到发送给消费者。它是消息的容器，也是消息的终点。一个消息可投入一个或多个队列。消息一直在队列里面，等待消费者连接到这个队列将其取走。</a:t>
            </a:r>
            <a:endParaRPr lang="en-US" altLang="zh-CN" sz="3800"/>
          </a:p>
          <a:p>
            <a:pPr marL="0" indent="0">
              <a:buNone/>
            </a:pPr>
            <a:endParaRPr lang="en-US" altLang="zh-CN" sz="3800" b="1" smtClean="0">
              <a:solidFill>
                <a:srgbClr val="0000FF"/>
              </a:solidFill>
            </a:endParaRPr>
          </a:p>
          <a:p>
            <a:pPr marL="0" indent="0">
              <a:buNone/>
            </a:pPr>
            <a:r>
              <a:rPr lang="en-US" altLang="zh-CN" sz="3800" b="1" smtClean="0">
                <a:solidFill>
                  <a:srgbClr val="0000FF"/>
                </a:solidFill>
              </a:rPr>
              <a:t>Binding</a:t>
            </a:r>
            <a:endParaRPr lang="en-US" altLang="zh-CN" sz="3800" b="1">
              <a:solidFill>
                <a:srgbClr val="0000FF"/>
              </a:solidFill>
            </a:endParaRPr>
          </a:p>
          <a:p>
            <a:pPr marL="0" indent="0">
              <a:buNone/>
            </a:pPr>
            <a:r>
              <a:rPr lang="zh-CN" altLang="en-US" sz="3800"/>
              <a:t>绑定，用于消息队列和交换器之间的关联。一个绑定就是基于路由键将交换器和消息队列连接起来的路由规则，所以可以将交换器理解成一个由绑定构成的路由表。</a:t>
            </a:r>
            <a:endParaRPr lang="en-US" altLang="zh-CN" sz="3800"/>
          </a:p>
          <a:p>
            <a:pPr marL="0" lvl="1" indent="0">
              <a:buNone/>
            </a:pPr>
            <a:r>
              <a:rPr lang="en-US" altLang="zh-CN" sz="3800"/>
              <a:t>Exchange </a:t>
            </a:r>
            <a:r>
              <a:rPr lang="zh-CN" altLang="en-US" sz="3800"/>
              <a:t>和</a:t>
            </a:r>
            <a:r>
              <a:rPr lang="en-US" altLang="zh-CN" sz="3800"/>
              <a:t>Queue</a:t>
            </a:r>
            <a:r>
              <a:rPr lang="zh-CN" altLang="en-US" sz="3800"/>
              <a:t>的绑定可以是多对多的关系。</a:t>
            </a:r>
            <a:endParaRPr lang="en-US" altLang="zh-CN" sz="3800"/>
          </a:p>
          <a:p>
            <a:pPr marL="0" indent="0">
              <a:buNone/>
            </a:pPr>
            <a:endParaRPr lang="en-US" altLang="zh-CN" sz="3800"/>
          </a:p>
          <a:p>
            <a:pPr marL="0" indent="0">
              <a:buNone/>
            </a:pPr>
            <a:r>
              <a:rPr lang="en-US" altLang="zh-CN" sz="3800" b="1">
                <a:solidFill>
                  <a:srgbClr val="0000FF"/>
                </a:solidFill>
              </a:rPr>
              <a:t>Connection</a:t>
            </a:r>
          </a:p>
          <a:p>
            <a:pPr marL="0" indent="0">
              <a:buNone/>
            </a:pPr>
            <a:r>
              <a:rPr lang="zh-CN" altLang="en-US" sz="3800"/>
              <a:t>网络连接，比如一个</a:t>
            </a:r>
            <a:r>
              <a:rPr lang="en-US" altLang="zh-CN" sz="3800"/>
              <a:t>TCP</a:t>
            </a:r>
            <a:r>
              <a:rPr lang="zh-CN" altLang="en-US" sz="3800"/>
              <a:t>连接。</a:t>
            </a:r>
            <a:endParaRPr lang="en-US" altLang="zh-CN" sz="3800"/>
          </a:p>
          <a:p>
            <a:pPr marL="0" indent="0">
              <a:buNone/>
            </a:pPr>
            <a:endParaRPr lang="en-US" altLang="zh-CN" smtClean="0"/>
          </a:p>
          <a:p>
            <a:pPr marL="0" indent="0">
              <a:buNone/>
            </a:pPr>
            <a:r>
              <a:rPr lang="en-US" altLang="zh-CN" sz="3800" b="1">
                <a:solidFill>
                  <a:srgbClr val="0000FF"/>
                </a:solidFill>
              </a:rPr>
              <a:t>Channel</a:t>
            </a:r>
          </a:p>
          <a:p>
            <a:pPr marL="0" indent="0">
              <a:buNone/>
            </a:pPr>
            <a:r>
              <a:rPr lang="zh-CN" altLang="en-US" sz="3800"/>
              <a:t>信道，多路复用连接中的一条独立的双向数据流通道。信道是建立在真实的</a:t>
            </a:r>
            <a:r>
              <a:rPr lang="en-US" altLang="zh-CN" sz="3800"/>
              <a:t>TCP</a:t>
            </a:r>
            <a:r>
              <a:rPr lang="zh-CN" altLang="en-US" sz="3800"/>
              <a:t>连接内的虚拟连接，</a:t>
            </a:r>
            <a:r>
              <a:rPr lang="en-US" altLang="zh-CN" sz="3800"/>
              <a:t>AMQP </a:t>
            </a:r>
            <a:r>
              <a:rPr lang="zh-CN" altLang="en-US" sz="3800"/>
              <a:t>命令都是通过信道发出去的，不管是发布消息、订阅队列还是接收消息，这些动作都是通过信道完成。因为对于操作系统来说建立和销毁 </a:t>
            </a:r>
            <a:r>
              <a:rPr lang="en-US" altLang="zh-CN" sz="3800"/>
              <a:t>TCP </a:t>
            </a:r>
            <a:r>
              <a:rPr lang="zh-CN" altLang="en-US" sz="3800"/>
              <a:t>都是非常昂贵的开销，所以引入了信道的概念，以复用一条 </a:t>
            </a:r>
            <a:r>
              <a:rPr lang="en-US" altLang="zh-CN" sz="3800"/>
              <a:t>TCP </a:t>
            </a:r>
            <a:r>
              <a:rPr lang="zh-CN" altLang="en-US" sz="3800"/>
              <a:t>连接</a:t>
            </a:r>
            <a:r>
              <a:rPr lang="zh-CN" altLang="en-US" sz="3800" smtClean="0"/>
              <a:t>。</a:t>
            </a:r>
            <a:endParaRPr lang="en-US" altLang="zh-CN" sz="3800"/>
          </a:p>
        </p:txBody>
      </p:sp>
    </p:spTree>
    <p:extLst>
      <p:ext uri="{BB962C8B-B14F-4D97-AF65-F5344CB8AC3E}">
        <p14:creationId xmlns:p14="http://schemas.microsoft.com/office/powerpoint/2010/main" val="1019872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images.jianshu.io/upload_images/5015984-367dd717d89ae5db.png?imageMogr2/auto-orient/strip%7CimageView2/2/w/5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4365104"/>
            <a:ext cx="7653657" cy="21828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67408" y="1124744"/>
            <a:ext cx="10801200" cy="3554819"/>
          </a:xfrm>
          <a:prstGeom prst="rect">
            <a:avLst/>
          </a:prstGeom>
        </p:spPr>
        <p:txBody>
          <a:bodyPr wrap="square">
            <a:spAutoFit/>
          </a:bodyPr>
          <a:lstStyle/>
          <a:p>
            <a:r>
              <a:rPr lang="en-US" altLang="zh-CN" sz="2100" b="1">
                <a:solidFill>
                  <a:srgbClr val="0000FF"/>
                </a:solidFill>
                <a:latin typeface="微软雅黑" panose="020B0503020204020204" pitchFamily="34" charset="-122"/>
                <a:ea typeface="微软雅黑" panose="020B0503020204020204" pitchFamily="34" charset="-122"/>
                <a:cs typeface="Arial Unicode MS" pitchFamily="34" charset="-122"/>
              </a:rPr>
              <a:t>Consumer</a:t>
            </a:r>
          </a:p>
          <a:p>
            <a:r>
              <a:rPr lang="zh-CN" altLang="en-US" sz="2100">
                <a:latin typeface="微软雅黑" panose="020B0503020204020204" pitchFamily="34" charset="-122"/>
                <a:ea typeface="微软雅黑" panose="020B0503020204020204" pitchFamily="34" charset="-122"/>
                <a:cs typeface="Arial Unicode MS" pitchFamily="34" charset="-122"/>
              </a:rPr>
              <a:t>消息的消费者，表示一个从消息队列中取得消息的客户端应用程序。</a:t>
            </a:r>
            <a:endParaRPr lang="en-US" altLang="zh-CN" sz="2100">
              <a:latin typeface="微软雅黑" panose="020B0503020204020204" pitchFamily="34" charset="-122"/>
              <a:ea typeface="微软雅黑" panose="020B0503020204020204" pitchFamily="34" charset="-122"/>
              <a:cs typeface="Arial Unicode MS"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itchFamily="34" charset="-122"/>
              </a:rPr>
              <a:t>Virtual Host</a:t>
            </a:r>
          </a:p>
          <a:p>
            <a:r>
              <a:rPr lang="zh-CN" altLang="en-US" sz="2100">
                <a:latin typeface="微软雅黑" panose="020B0503020204020204" pitchFamily="34" charset="-122"/>
                <a:ea typeface="微软雅黑" panose="020B0503020204020204" pitchFamily="34" charset="-122"/>
                <a:cs typeface="Arial Unicode MS" pitchFamily="34" charset="-122"/>
              </a:rPr>
              <a:t>虚拟主机，表示一批交换器、消息队列和相关对象。虚拟主机是共享相同的身份认证和加密环境的独立服务器域。每个 </a:t>
            </a:r>
            <a:r>
              <a:rPr lang="en-US" altLang="zh-CN" sz="2100">
                <a:latin typeface="微软雅黑" panose="020B0503020204020204" pitchFamily="34" charset="-122"/>
                <a:ea typeface="微软雅黑" panose="020B0503020204020204" pitchFamily="34" charset="-122"/>
                <a:cs typeface="Arial Unicode MS" pitchFamily="34" charset="-122"/>
              </a:rPr>
              <a:t>vhost </a:t>
            </a:r>
            <a:r>
              <a:rPr lang="zh-CN" altLang="en-US" sz="2100">
                <a:latin typeface="微软雅黑" panose="020B0503020204020204" pitchFamily="34" charset="-122"/>
                <a:ea typeface="微软雅黑" panose="020B0503020204020204" pitchFamily="34" charset="-122"/>
                <a:cs typeface="Arial Unicode MS" pitchFamily="34" charset="-122"/>
              </a:rPr>
              <a:t>本质上就是一个 </a:t>
            </a:r>
            <a:r>
              <a:rPr lang="en-US" altLang="zh-CN" sz="2100">
                <a:latin typeface="微软雅黑" panose="020B0503020204020204" pitchFamily="34" charset="-122"/>
                <a:ea typeface="微软雅黑" panose="020B0503020204020204" pitchFamily="34" charset="-122"/>
                <a:cs typeface="Arial Unicode MS" pitchFamily="34" charset="-122"/>
              </a:rPr>
              <a:t>mini </a:t>
            </a:r>
            <a:r>
              <a:rPr lang="zh-CN" altLang="en-US" sz="2100">
                <a:latin typeface="微软雅黑" panose="020B0503020204020204" pitchFamily="34" charset="-122"/>
                <a:ea typeface="微软雅黑" panose="020B0503020204020204" pitchFamily="34" charset="-122"/>
                <a:cs typeface="Arial Unicode MS" pitchFamily="34" charset="-122"/>
              </a:rPr>
              <a:t>版的 </a:t>
            </a:r>
            <a:r>
              <a:rPr lang="en-US" altLang="zh-CN" sz="2100">
                <a:latin typeface="微软雅黑" panose="020B0503020204020204" pitchFamily="34" charset="-122"/>
                <a:ea typeface="微软雅黑" panose="020B0503020204020204" pitchFamily="34" charset="-122"/>
                <a:cs typeface="Arial Unicode MS" pitchFamily="34" charset="-122"/>
              </a:rPr>
              <a:t>RabbitMQ </a:t>
            </a:r>
            <a:r>
              <a:rPr lang="zh-CN" altLang="en-US" sz="2100">
                <a:latin typeface="微软雅黑" panose="020B0503020204020204" pitchFamily="34" charset="-122"/>
                <a:ea typeface="微软雅黑" panose="020B0503020204020204" pitchFamily="34" charset="-122"/>
                <a:cs typeface="Arial Unicode MS" pitchFamily="34" charset="-122"/>
              </a:rPr>
              <a:t>服务器，拥有自己的队列、交换器、绑定和权限机制。</a:t>
            </a:r>
            <a:r>
              <a:rPr lang="en-US" altLang="zh-CN" sz="2100">
                <a:latin typeface="微软雅黑" panose="020B0503020204020204" pitchFamily="34" charset="-122"/>
                <a:ea typeface="微软雅黑" panose="020B0503020204020204" pitchFamily="34" charset="-122"/>
                <a:cs typeface="Arial Unicode MS" pitchFamily="34" charset="-122"/>
              </a:rPr>
              <a:t>vhost </a:t>
            </a:r>
            <a:r>
              <a:rPr lang="zh-CN" altLang="en-US" sz="2100">
                <a:latin typeface="微软雅黑" panose="020B0503020204020204" pitchFamily="34" charset="-122"/>
                <a:ea typeface="微软雅黑" panose="020B0503020204020204" pitchFamily="34" charset="-122"/>
                <a:cs typeface="Arial Unicode MS" pitchFamily="34" charset="-122"/>
              </a:rPr>
              <a:t>是 </a:t>
            </a:r>
            <a:r>
              <a:rPr lang="en-US" altLang="zh-CN" sz="2100">
                <a:latin typeface="微软雅黑" panose="020B0503020204020204" pitchFamily="34" charset="-122"/>
                <a:ea typeface="微软雅黑" panose="020B0503020204020204" pitchFamily="34" charset="-122"/>
                <a:cs typeface="Arial Unicode MS" pitchFamily="34" charset="-122"/>
              </a:rPr>
              <a:t>AMQP </a:t>
            </a:r>
            <a:r>
              <a:rPr lang="zh-CN" altLang="en-US" sz="2100">
                <a:latin typeface="微软雅黑" panose="020B0503020204020204" pitchFamily="34" charset="-122"/>
                <a:ea typeface="微软雅黑" panose="020B0503020204020204" pitchFamily="34" charset="-122"/>
                <a:cs typeface="Arial Unicode MS" pitchFamily="34" charset="-122"/>
              </a:rPr>
              <a:t>概念的基础，必须在连接时指定，</a:t>
            </a:r>
            <a:r>
              <a:rPr lang="en-US" altLang="zh-CN" sz="2100">
                <a:latin typeface="微软雅黑" panose="020B0503020204020204" pitchFamily="34" charset="-122"/>
                <a:ea typeface="微软雅黑" panose="020B0503020204020204" pitchFamily="34" charset="-122"/>
                <a:cs typeface="Arial Unicode MS" pitchFamily="34" charset="-122"/>
              </a:rPr>
              <a:t>RabbitMQ </a:t>
            </a:r>
            <a:r>
              <a:rPr lang="zh-CN" altLang="en-US" sz="2100">
                <a:latin typeface="微软雅黑" panose="020B0503020204020204" pitchFamily="34" charset="-122"/>
                <a:ea typeface="微软雅黑" panose="020B0503020204020204" pitchFamily="34" charset="-122"/>
                <a:cs typeface="Arial Unicode MS" pitchFamily="34" charset="-122"/>
              </a:rPr>
              <a:t>默认的 </a:t>
            </a:r>
            <a:r>
              <a:rPr lang="en-US" altLang="zh-CN" sz="2100">
                <a:latin typeface="微软雅黑" panose="020B0503020204020204" pitchFamily="34" charset="-122"/>
                <a:ea typeface="微软雅黑" panose="020B0503020204020204" pitchFamily="34" charset="-122"/>
                <a:cs typeface="Arial Unicode MS" pitchFamily="34" charset="-122"/>
              </a:rPr>
              <a:t>vhost </a:t>
            </a:r>
            <a:r>
              <a:rPr lang="zh-CN" altLang="en-US" sz="2100">
                <a:latin typeface="微软雅黑" panose="020B0503020204020204" pitchFamily="34" charset="-122"/>
                <a:ea typeface="微软雅黑" panose="020B0503020204020204" pitchFamily="34" charset="-122"/>
                <a:cs typeface="Arial Unicode MS" pitchFamily="34" charset="-122"/>
              </a:rPr>
              <a:t>是 </a:t>
            </a:r>
            <a:r>
              <a:rPr lang="en-US" altLang="zh-CN" sz="2100">
                <a:latin typeface="微软雅黑" panose="020B0503020204020204" pitchFamily="34" charset="-122"/>
                <a:ea typeface="微软雅黑" panose="020B0503020204020204" pitchFamily="34" charset="-122"/>
                <a:cs typeface="Arial Unicode MS" pitchFamily="34" charset="-122"/>
              </a:rPr>
              <a:t>/ </a:t>
            </a:r>
            <a:r>
              <a:rPr lang="zh-CN" altLang="en-US" sz="2100">
                <a:latin typeface="微软雅黑" panose="020B0503020204020204" pitchFamily="34" charset="-122"/>
                <a:ea typeface="微软雅黑" panose="020B0503020204020204" pitchFamily="34" charset="-122"/>
                <a:cs typeface="Arial Unicode MS" pitchFamily="34" charset="-122"/>
              </a:rPr>
              <a:t>。</a:t>
            </a:r>
            <a:endParaRPr lang="en-US" altLang="zh-CN" sz="2100">
              <a:latin typeface="微软雅黑" panose="020B0503020204020204" pitchFamily="34" charset="-122"/>
              <a:ea typeface="微软雅黑" panose="020B0503020204020204" pitchFamily="34" charset="-122"/>
              <a:cs typeface="Arial Unicode MS"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itchFamily="34" charset="-122"/>
              </a:rPr>
              <a:t>Broker</a:t>
            </a:r>
          </a:p>
          <a:p>
            <a:r>
              <a:rPr lang="zh-CN" altLang="en-US" sz="2100">
                <a:latin typeface="微软雅黑" panose="020B0503020204020204" pitchFamily="34" charset="-122"/>
                <a:ea typeface="微软雅黑" panose="020B0503020204020204" pitchFamily="34" charset="-122"/>
                <a:cs typeface="Arial Unicode MS" pitchFamily="34" charset="-122"/>
              </a:rPr>
              <a:t>表示消息队列服务器实体</a:t>
            </a:r>
          </a:p>
        </p:txBody>
      </p:sp>
    </p:spTree>
    <p:extLst>
      <p:ext uri="{BB962C8B-B14F-4D97-AF65-F5344CB8AC3E}">
        <p14:creationId xmlns:p14="http://schemas.microsoft.com/office/powerpoint/2010/main" val="388026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三、</a:t>
            </a:r>
            <a:r>
              <a:rPr lang="en-US" altLang="zh-CN" smtClean="0"/>
              <a:t>RabbitMQ</a:t>
            </a:r>
            <a:r>
              <a:rPr lang="zh-CN" altLang="en-US"/>
              <a:t>运行</a:t>
            </a:r>
            <a:r>
              <a:rPr lang="zh-CN" altLang="en-US" smtClean="0"/>
              <a:t>机制</a:t>
            </a:r>
            <a:endParaRPr lang="zh-CN" altLang="en-US"/>
          </a:p>
        </p:txBody>
      </p:sp>
      <p:sp>
        <p:nvSpPr>
          <p:cNvPr id="3" name="内容占位符 2"/>
          <p:cNvSpPr>
            <a:spLocks noGrp="1"/>
          </p:cNvSpPr>
          <p:nvPr>
            <p:ph idx="1"/>
          </p:nvPr>
        </p:nvSpPr>
        <p:spPr>
          <a:xfrm>
            <a:off x="609084" y="1888682"/>
            <a:ext cx="10972800" cy="1173055"/>
          </a:xfrm>
        </p:spPr>
        <p:txBody>
          <a:bodyPr>
            <a:normAutofit fontScale="70000" lnSpcReduction="20000"/>
          </a:bodyPr>
          <a:lstStyle/>
          <a:p>
            <a:pPr marL="0" indent="0">
              <a:buNone/>
            </a:pPr>
            <a:r>
              <a:rPr lang="en-US" altLang="zh-CN" smtClean="0"/>
              <a:t>AMQP </a:t>
            </a:r>
            <a:r>
              <a:rPr lang="zh-CN" altLang="en-US"/>
              <a:t>中的消息路由</a:t>
            </a:r>
            <a:endParaRPr lang="en-US" altLang="zh-CN" smtClean="0"/>
          </a:p>
          <a:p>
            <a:r>
              <a:rPr lang="en-US" altLang="zh-CN" smtClean="0"/>
              <a:t>AMQP </a:t>
            </a:r>
            <a:r>
              <a:rPr lang="zh-CN" altLang="en-US"/>
              <a:t>中消息的路由过程和 </a:t>
            </a:r>
            <a:r>
              <a:rPr lang="en-US" altLang="zh-CN"/>
              <a:t>Java </a:t>
            </a:r>
            <a:r>
              <a:rPr lang="zh-CN" altLang="en-US"/>
              <a:t>开发者熟悉的 </a:t>
            </a:r>
            <a:r>
              <a:rPr lang="en-US" altLang="zh-CN"/>
              <a:t>JMS </a:t>
            </a:r>
            <a:r>
              <a:rPr lang="zh-CN" altLang="en-US"/>
              <a:t>存在一些差别，</a:t>
            </a:r>
            <a:r>
              <a:rPr lang="en-US" altLang="zh-CN"/>
              <a:t>AMQP </a:t>
            </a:r>
            <a:r>
              <a:rPr lang="zh-CN" altLang="en-US"/>
              <a:t>中增加了 </a:t>
            </a:r>
            <a:r>
              <a:rPr lang="en-US" altLang="zh-CN" b="1">
                <a:solidFill>
                  <a:srgbClr val="FF0000"/>
                </a:solidFill>
              </a:rPr>
              <a:t>Exchange</a:t>
            </a:r>
            <a:r>
              <a:rPr lang="en-US" altLang="zh-CN">
                <a:solidFill>
                  <a:srgbClr val="FF0000"/>
                </a:solidFill>
              </a:rPr>
              <a:t> </a:t>
            </a:r>
            <a:r>
              <a:rPr lang="zh-CN" altLang="en-US"/>
              <a:t>和 </a:t>
            </a:r>
            <a:r>
              <a:rPr lang="en-US" altLang="zh-CN" b="1">
                <a:solidFill>
                  <a:srgbClr val="FF0000"/>
                </a:solidFill>
              </a:rPr>
              <a:t>Binding</a:t>
            </a:r>
            <a:r>
              <a:rPr lang="en-US" altLang="zh-CN">
                <a:solidFill>
                  <a:srgbClr val="FF0000"/>
                </a:solidFill>
              </a:rPr>
              <a:t> </a:t>
            </a:r>
            <a:r>
              <a:rPr lang="zh-CN" altLang="en-US"/>
              <a:t>的角色。生产者把消息发布到 </a:t>
            </a:r>
            <a:r>
              <a:rPr lang="en-US" altLang="zh-CN"/>
              <a:t>Exchange </a:t>
            </a:r>
            <a:r>
              <a:rPr lang="zh-CN" altLang="en-US"/>
              <a:t>上，消息最终到达队列并被消费者接收，而 </a:t>
            </a:r>
            <a:r>
              <a:rPr lang="en-US" altLang="zh-CN"/>
              <a:t>Binding </a:t>
            </a:r>
            <a:r>
              <a:rPr lang="zh-CN" altLang="en-US"/>
              <a:t>决定交换器的消息应该发送到那个队列。</a:t>
            </a:r>
          </a:p>
        </p:txBody>
      </p:sp>
      <p:pic>
        <p:nvPicPr>
          <p:cNvPr id="3074" name="Picture 2" descr="https://upload-images.jianshu.io/upload_images/5015984-7fd73af768f28704.png?imageMogr2/auto-orient/strip%7CimageView2/2/w/4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2977727"/>
            <a:ext cx="4610100"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87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a:t>Exchange </a:t>
            </a:r>
            <a:r>
              <a:rPr lang="zh-CN" altLang="en-US" sz="3200" smtClean="0"/>
              <a:t>类型</a:t>
            </a:r>
            <a:endParaRPr lang="zh-CN" altLang="en-US" sz="3200"/>
          </a:p>
        </p:txBody>
      </p:sp>
      <p:sp>
        <p:nvSpPr>
          <p:cNvPr id="3" name="内容占位符 2"/>
          <p:cNvSpPr>
            <a:spLocks noGrp="1"/>
          </p:cNvSpPr>
          <p:nvPr>
            <p:ph idx="1"/>
          </p:nvPr>
        </p:nvSpPr>
        <p:spPr>
          <a:xfrm>
            <a:off x="609600" y="2039921"/>
            <a:ext cx="10814992" cy="1317071"/>
          </a:xfrm>
        </p:spPr>
        <p:txBody>
          <a:bodyPr>
            <a:normAutofit fontScale="85000" lnSpcReduction="20000"/>
          </a:bodyPr>
          <a:lstStyle/>
          <a:p>
            <a:r>
              <a:rPr lang="en-US" altLang="zh-CN" b="1"/>
              <a:t>Exchange</a:t>
            </a:r>
            <a:r>
              <a:rPr lang="zh-CN" altLang="en-US"/>
              <a:t>分发消息时根据类型的不同分发策略有区别，目前共四种类型：</a:t>
            </a:r>
            <a:r>
              <a:rPr lang="en-US" altLang="zh-CN" b="1">
                <a:solidFill>
                  <a:srgbClr val="FF0000"/>
                </a:solidFill>
              </a:rPr>
              <a:t>direct</a:t>
            </a:r>
            <a:r>
              <a:rPr lang="zh-CN" altLang="en-US" b="1">
                <a:solidFill>
                  <a:srgbClr val="FF0000"/>
                </a:solidFill>
              </a:rPr>
              <a:t>、</a:t>
            </a:r>
            <a:r>
              <a:rPr lang="en-US" altLang="zh-CN" b="1">
                <a:solidFill>
                  <a:srgbClr val="FF0000"/>
                </a:solidFill>
              </a:rPr>
              <a:t>fanout</a:t>
            </a:r>
            <a:r>
              <a:rPr lang="zh-CN" altLang="en-US" b="1">
                <a:solidFill>
                  <a:srgbClr val="FF0000"/>
                </a:solidFill>
              </a:rPr>
              <a:t>、</a:t>
            </a:r>
            <a:r>
              <a:rPr lang="en-US" altLang="zh-CN" b="1">
                <a:solidFill>
                  <a:srgbClr val="FF0000"/>
                </a:solidFill>
              </a:rPr>
              <a:t>topic</a:t>
            </a:r>
            <a:r>
              <a:rPr lang="zh-CN" altLang="en-US" b="1">
                <a:solidFill>
                  <a:srgbClr val="FF0000"/>
                </a:solidFill>
              </a:rPr>
              <a:t>、</a:t>
            </a:r>
            <a:r>
              <a:rPr lang="en-US" altLang="zh-CN" b="1">
                <a:solidFill>
                  <a:srgbClr val="FF0000"/>
                </a:solidFill>
              </a:rPr>
              <a:t>headers </a:t>
            </a:r>
            <a:r>
              <a:rPr lang="zh-CN" altLang="en-US"/>
              <a:t>。</a:t>
            </a:r>
            <a:r>
              <a:rPr lang="en-US" altLang="zh-CN"/>
              <a:t>headers </a:t>
            </a:r>
            <a:r>
              <a:rPr lang="zh-CN" altLang="en-US"/>
              <a:t>匹配 </a:t>
            </a:r>
            <a:r>
              <a:rPr lang="en-US" altLang="zh-CN"/>
              <a:t>AMQP </a:t>
            </a:r>
            <a:r>
              <a:rPr lang="zh-CN" altLang="en-US"/>
              <a:t>消息的 </a:t>
            </a:r>
            <a:r>
              <a:rPr lang="en-US" altLang="zh-CN"/>
              <a:t>header </a:t>
            </a:r>
            <a:r>
              <a:rPr lang="zh-CN" altLang="en-US"/>
              <a:t>而不是路由键</a:t>
            </a:r>
            <a:r>
              <a:rPr lang="zh-CN" altLang="en-US" smtClean="0"/>
              <a:t>， </a:t>
            </a:r>
            <a:r>
              <a:rPr lang="en-US" altLang="zh-CN"/>
              <a:t>headers </a:t>
            </a:r>
            <a:r>
              <a:rPr lang="zh-CN" altLang="en-US"/>
              <a:t>交换器和 </a:t>
            </a:r>
            <a:r>
              <a:rPr lang="en-US" altLang="zh-CN"/>
              <a:t>direct </a:t>
            </a:r>
            <a:r>
              <a:rPr lang="zh-CN" altLang="en-US"/>
              <a:t>交换器完全一致，但性能差很多，目前几乎用不到了，所以直接看另外三种类型</a:t>
            </a:r>
            <a:r>
              <a:rPr lang="zh-CN" altLang="en-US" smtClean="0"/>
              <a:t>：</a:t>
            </a:r>
            <a:endParaRPr lang="zh-CN" altLang="en-US"/>
          </a:p>
        </p:txBody>
      </p:sp>
      <p:sp>
        <p:nvSpPr>
          <p:cNvPr id="4" name="文本框 3"/>
          <p:cNvSpPr txBox="1"/>
          <p:nvPr/>
        </p:nvSpPr>
        <p:spPr>
          <a:xfrm>
            <a:off x="5225816" y="3963670"/>
            <a:ext cx="6199666" cy="1754326"/>
          </a:xfrm>
          <a:prstGeom prst="rect">
            <a:avLst/>
          </a:prstGeom>
          <a:noFill/>
        </p:spPr>
        <p:txBody>
          <a:bodyPr wrap="square" rtlCol="0">
            <a:spAutoFit/>
          </a:bodyPr>
          <a:lstStyle/>
          <a:p>
            <a:r>
              <a:rPr lang="zh-CN" altLang="en-US"/>
              <a:t>消息中的路由键（</a:t>
            </a:r>
            <a:r>
              <a:rPr lang="en-US" altLang="zh-CN"/>
              <a:t>routing key</a:t>
            </a:r>
            <a:r>
              <a:rPr lang="zh-CN" altLang="en-US"/>
              <a:t>）如果和 </a:t>
            </a:r>
            <a:r>
              <a:rPr lang="en-US" altLang="zh-CN"/>
              <a:t>Binding </a:t>
            </a:r>
            <a:r>
              <a:rPr lang="zh-CN" altLang="en-US"/>
              <a:t>中的 </a:t>
            </a:r>
            <a:r>
              <a:rPr lang="en-US" altLang="zh-CN"/>
              <a:t>binding key </a:t>
            </a:r>
            <a:r>
              <a:rPr lang="zh-CN" altLang="en-US"/>
              <a:t>一致， 交换器就将消息发到对应的队列中。路由键与队列名完全匹配，如果一个队列绑定到交换机要求路由键为“</a:t>
            </a:r>
            <a:r>
              <a:rPr lang="en-US" altLang="zh-CN"/>
              <a:t>dog”</a:t>
            </a:r>
            <a:r>
              <a:rPr lang="zh-CN" altLang="en-US"/>
              <a:t>，则只转发 </a:t>
            </a:r>
            <a:r>
              <a:rPr lang="en-US" altLang="zh-CN"/>
              <a:t>routing key </a:t>
            </a:r>
            <a:r>
              <a:rPr lang="zh-CN" altLang="en-US"/>
              <a:t>标记为“</a:t>
            </a:r>
            <a:r>
              <a:rPr lang="en-US" altLang="zh-CN"/>
              <a:t>dog”</a:t>
            </a:r>
            <a:r>
              <a:rPr lang="zh-CN" altLang="en-US"/>
              <a:t>的消息，不会转发“</a:t>
            </a:r>
            <a:r>
              <a:rPr lang="en-US" altLang="zh-CN"/>
              <a:t>dog.puppy”</a:t>
            </a:r>
            <a:r>
              <a:rPr lang="zh-CN" altLang="en-US"/>
              <a:t>，也不会转发“</a:t>
            </a:r>
            <a:r>
              <a:rPr lang="en-US" altLang="zh-CN"/>
              <a:t>dog.guard”</a:t>
            </a:r>
            <a:r>
              <a:rPr lang="zh-CN" altLang="en-US"/>
              <a:t>等等。它是完全匹配、单播的模式</a:t>
            </a:r>
            <a:r>
              <a:rPr lang="zh-CN" altLang="en-US" smtClean="0"/>
              <a:t>。</a:t>
            </a:r>
            <a:endParaRPr lang="zh-CN" altLang="en-US"/>
          </a:p>
        </p:txBody>
      </p:sp>
      <p:pic>
        <p:nvPicPr>
          <p:cNvPr id="5126" name="Picture 6" descr="https://img-blog.csdn.net/201706021134519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54957"/>
            <a:ext cx="431482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440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47928" y="1268760"/>
            <a:ext cx="4968552" cy="2031325"/>
          </a:xfrm>
          <a:prstGeom prst="rect">
            <a:avLst/>
          </a:prstGeom>
          <a:noFill/>
        </p:spPr>
        <p:txBody>
          <a:bodyPr wrap="square" rtlCol="0">
            <a:spAutoFit/>
          </a:bodyPr>
          <a:lstStyle/>
          <a:p>
            <a:r>
              <a:rPr lang="zh-CN" altLang="en-US"/>
              <a:t>每个发到 </a:t>
            </a:r>
            <a:r>
              <a:rPr lang="en-US" altLang="zh-CN"/>
              <a:t>fanout </a:t>
            </a:r>
            <a:r>
              <a:rPr lang="zh-CN" altLang="en-US"/>
              <a:t>类型交换器的消息都会分到所有绑定的队列上去。</a:t>
            </a:r>
            <a:r>
              <a:rPr lang="en-US" altLang="zh-CN"/>
              <a:t>fanout </a:t>
            </a:r>
            <a:r>
              <a:rPr lang="zh-CN" altLang="en-US"/>
              <a:t>交换器不处理路由键，只是简单的将队列绑定到交换器上，每个发送到交换器的消息都会被转发到与该交换器绑定的所有队列上。很像子网广播，每台子网内的主机都获得了一份复制的消息。</a:t>
            </a:r>
            <a:r>
              <a:rPr lang="en-US" altLang="zh-CN"/>
              <a:t>fanout </a:t>
            </a:r>
            <a:r>
              <a:rPr lang="zh-CN" altLang="en-US"/>
              <a:t>类型转发消息是最快的</a:t>
            </a:r>
            <a:r>
              <a:rPr lang="zh-CN" altLang="en-US" smtClean="0"/>
              <a:t>。</a:t>
            </a:r>
            <a:endParaRPr lang="zh-CN" altLang="en-US"/>
          </a:p>
        </p:txBody>
      </p:sp>
      <p:sp>
        <p:nvSpPr>
          <p:cNvPr id="5" name="文本框 4"/>
          <p:cNvSpPr txBox="1"/>
          <p:nvPr/>
        </p:nvSpPr>
        <p:spPr>
          <a:xfrm>
            <a:off x="6312024" y="4287579"/>
            <a:ext cx="4896544" cy="1754326"/>
          </a:xfrm>
          <a:prstGeom prst="rect">
            <a:avLst/>
          </a:prstGeom>
          <a:noFill/>
        </p:spPr>
        <p:txBody>
          <a:bodyPr wrap="square" rtlCol="0">
            <a:spAutoFit/>
          </a:bodyPr>
          <a:lstStyle/>
          <a:p>
            <a:r>
              <a:rPr lang="en-US" altLang="zh-CN"/>
              <a:t>topic </a:t>
            </a:r>
            <a:r>
              <a:rPr lang="zh-CN" altLang="en-US"/>
              <a:t>交换器通过模式匹配分配消息的路由键属性，将路由键和某个模式进行匹配，此时队列需要绑定到一个模式上。它将路由键和绑定键的字符串切分成单词，这些</a:t>
            </a:r>
            <a:r>
              <a:rPr lang="zh-CN" altLang="en-US" b="1"/>
              <a:t>单词之间用点隔开</a:t>
            </a:r>
            <a:r>
              <a:rPr lang="zh-CN" altLang="en-US"/>
              <a:t>。它同样也会识别两个通配符：符号“</a:t>
            </a:r>
            <a:r>
              <a:rPr lang="en-US" altLang="zh-CN"/>
              <a:t>#”</a:t>
            </a:r>
            <a:r>
              <a:rPr lang="zh-CN" altLang="en-US"/>
              <a:t>和符号</a:t>
            </a:r>
            <a:r>
              <a:rPr lang="zh-CN" altLang="en-US" smtClean="0"/>
              <a:t>“</a:t>
            </a:r>
            <a:r>
              <a:rPr lang="en-US" altLang="zh-CN" smtClean="0"/>
              <a:t>*</a:t>
            </a:r>
            <a:r>
              <a:rPr lang="zh-CN" altLang="en-US" i="1" smtClean="0"/>
              <a:t>”</a:t>
            </a:r>
            <a:r>
              <a:rPr lang="zh-CN" altLang="en-US" i="1"/>
              <a:t>。</a:t>
            </a:r>
            <a:r>
              <a:rPr lang="en-US" altLang="zh-CN" i="1"/>
              <a:t>#</a:t>
            </a:r>
            <a:r>
              <a:rPr lang="zh-CN" altLang="en-US" i="1"/>
              <a:t>匹配</a:t>
            </a:r>
            <a:r>
              <a:rPr lang="en-US" altLang="zh-CN" i="1"/>
              <a:t>0</a:t>
            </a:r>
            <a:r>
              <a:rPr lang="zh-CN" altLang="en-US" i="1"/>
              <a:t>个或多个单词</a:t>
            </a:r>
            <a:r>
              <a:rPr lang="zh-CN" altLang="en-US" i="1" smtClean="0"/>
              <a:t>，</a:t>
            </a:r>
            <a:r>
              <a:rPr lang="en-US" altLang="zh-CN" i="1" smtClean="0"/>
              <a:t>*</a:t>
            </a:r>
            <a:r>
              <a:rPr lang="zh-CN" altLang="en-US" smtClean="0"/>
              <a:t>匹配一</a:t>
            </a:r>
            <a:r>
              <a:rPr lang="zh-CN" altLang="en-US"/>
              <a:t>个单词。</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152" name="Picture 8" descr="https://img-blog.csdn.net/20170602105712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99" y="808046"/>
            <a:ext cx="43148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img-blog.csdn.net/201706021147558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99" y="3759804"/>
            <a:ext cx="522922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03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a:t>
            </a:r>
            <a:r>
              <a:rPr lang="en-US" altLang="zh-CN" smtClean="0"/>
              <a:t>RabbitMQ</a:t>
            </a:r>
            <a:r>
              <a:rPr lang="zh-CN" altLang="en-US" smtClean="0"/>
              <a:t>整合</a:t>
            </a:r>
            <a:endParaRPr lang="zh-CN" altLang="en-US"/>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b="1" smtClean="0"/>
              <a:t>引入 </a:t>
            </a:r>
            <a:r>
              <a:rPr lang="en-US" altLang="zh-CN" smtClean="0"/>
              <a:t>spring-boot-starter-amqp</a:t>
            </a:r>
            <a:endParaRPr lang="en-US" altLang="zh-CN" b="1" smtClean="0"/>
          </a:p>
          <a:p>
            <a:pPr marL="514350" indent="-514350">
              <a:buFont typeface="+mj-lt"/>
              <a:buAutoNum type="arabicPeriod"/>
            </a:pPr>
            <a:r>
              <a:rPr lang="en-US" altLang="zh-CN" b="1" smtClean="0"/>
              <a:t>application.yml</a:t>
            </a:r>
            <a:r>
              <a:rPr lang="zh-CN" altLang="en-US" b="1" smtClean="0"/>
              <a:t>配置</a:t>
            </a:r>
            <a:endParaRPr lang="en-US" altLang="zh-CN" b="1" smtClean="0"/>
          </a:p>
          <a:p>
            <a:pPr marL="514350" indent="-514350">
              <a:buFont typeface="+mj-lt"/>
              <a:buAutoNum type="arabicPeriod"/>
            </a:pPr>
            <a:r>
              <a:rPr lang="zh-CN" altLang="en-US" b="1" smtClean="0"/>
              <a:t>测试</a:t>
            </a:r>
            <a:r>
              <a:rPr lang="en-US" altLang="zh-CN" b="1" smtClean="0"/>
              <a:t>RabbitMQ</a:t>
            </a:r>
          </a:p>
          <a:p>
            <a:pPr marL="914400" lvl="1" indent="-514350">
              <a:buFont typeface="+mj-lt"/>
              <a:buAutoNum type="arabicPeriod"/>
            </a:pPr>
            <a:r>
              <a:rPr lang="en-US" altLang="zh-CN" b="1" smtClean="0"/>
              <a:t>AmqpAdmin</a:t>
            </a:r>
            <a:r>
              <a:rPr lang="zh-CN" altLang="en-US" b="1" smtClean="0"/>
              <a:t>：管理组件</a:t>
            </a:r>
            <a:endParaRPr lang="en-US" altLang="zh-CN" b="1" smtClean="0"/>
          </a:p>
          <a:p>
            <a:pPr marL="914400" lvl="1" indent="-514350">
              <a:buFont typeface="+mj-lt"/>
              <a:buAutoNum type="arabicPeriod"/>
            </a:pPr>
            <a:r>
              <a:rPr lang="en-US" altLang="zh-CN" b="1" smtClean="0"/>
              <a:t>RabbitTemplate</a:t>
            </a:r>
            <a:r>
              <a:rPr lang="zh-CN" altLang="en-US" b="1" smtClean="0"/>
              <a:t>：消息发送处理组件</a:t>
            </a:r>
            <a:endParaRPr lang="en-US" altLang="zh-CN" b="1" smtClean="0"/>
          </a:p>
          <a:p>
            <a:pPr marL="514350" indent="-514350">
              <a:buFont typeface="+mj-lt"/>
              <a:buAutoNum type="arabicPeriod"/>
            </a:pPr>
            <a:endParaRPr lang="en-US" altLang="zh-CN" b="1" smtClean="0"/>
          </a:p>
        </p:txBody>
      </p:sp>
    </p:spTree>
    <p:extLst>
      <p:ext uri="{BB962C8B-B14F-4D97-AF65-F5344CB8AC3E}">
        <p14:creationId xmlns:p14="http://schemas.microsoft.com/office/powerpoint/2010/main" val="2625678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19336" y="1844824"/>
            <a:ext cx="11866805" cy="3219217"/>
            <a:chOff x="133851" y="876769"/>
            <a:chExt cx="11866805" cy="3219217"/>
          </a:xfrm>
        </p:grpSpPr>
        <p:sp>
          <p:nvSpPr>
            <p:cNvPr id="4" name="矩形 3"/>
            <p:cNvSpPr/>
            <p:nvPr/>
          </p:nvSpPr>
          <p:spPr>
            <a:xfrm>
              <a:off x="1631503" y="1772277"/>
              <a:ext cx="1728192" cy="721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exchange.direct</a:t>
              </a:r>
              <a:endParaRPr lang="zh-CN" altLang="en-US"/>
            </a:p>
          </p:txBody>
        </p:sp>
        <p:sp>
          <p:nvSpPr>
            <p:cNvPr id="5" name="矩形 4"/>
            <p:cNvSpPr/>
            <p:nvPr/>
          </p:nvSpPr>
          <p:spPr>
            <a:xfrm>
              <a:off x="4007768" y="162880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atguigu.news</a:t>
              </a:r>
              <a:endParaRPr lang="zh-CN" altLang="en-US"/>
            </a:p>
          </p:txBody>
        </p:sp>
        <p:sp>
          <p:nvSpPr>
            <p:cNvPr id="6" name="矩形 5"/>
            <p:cNvSpPr/>
            <p:nvPr/>
          </p:nvSpPr>
          <p:spPr>
            <a:xfrm>
              <a:off x="4007768" y="2628806"/>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atguigu.emps</a:t>
              </a:r>
              <a:endParaRPr lang="zh-CN" altLang="en-US"/>
            </a:p>
          </p:txBody>
        </p:sp>
        <p:sp>
          <p:nvSpPr>
            <p:cNvPr id="7" name="矩形 6"/>
            <p:cNvSpPr/>
            <p:nvPr/>
          </p:nvSpPr>
          <p:spPr>
            <a:xfrm>
              <a:off x="4007768" y="359193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gulixueyuan.news</a:t>
              </a:r>
              <a:endParaRPr lang="zh-CN" altLang="en-US"/>
            </a:p>
          </p:txBody>
        </p:sp>
        <p:cxnSp>
          <p:nvCxnSpPr>
            <p:cNvPr id="9" name="直接箭头连接符 8"/>
            <p:cNvCxnSpPr>
              <a:stCxn id="4" idx="3"/>
              <a:endCxn id="5" idx="1"/>
            </p:cNvCxnSpPr>
            <p:nvPr/>
          </p:nvCxnSpPr>
          <p:spPr>
            <a:xfrm flipV="1">
              <a:off x="3359695" y="1880828"/>
              <a:ext cx="648073" cy="2520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接箭头连接符 10"/>
            <p:cNvCxnSpPr>
              <a:stCxn id="4" idx="3"/>
              <a:endCxn id="6" idx="1"/>
            </p:cNvCxnSpPr>
            <p:nvPr/>
          </p:nvCxnSpPr>
          <p:spPr>
            <a:xfrm>
              <a:off x="3359695" y="2132856"/>
              <a:ext cx="648073" cy="747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直接箭头连接符 12"/>
            <p:cNvCxnSpPr>
              <a:stCxn id="4" idx="3"/>
              <a:endCxn id="7" idx="1"/>
            </p:cNvCxnSpPr>
            <p:nvPr/>
          </p:nvCxnSpPr>
          <p:spPr>
            <a:xfrm>
              <a:off x="3359695" y="2132856"/>
              <a:ext cx="648073" cy="1711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矩形 15"/>
            <p:cNvSpPr/>
            <p:nvPr/>
          </p:nvSpPr>
          <p:spPr>
            <a:xfrm>
              <a:off x="8904312" y="1836718"/>
              <a:ext cx="1728192" cy="20882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mtClean="0"/>
                <a:t>exchange.topic</a:t>
              </a:r>
              <a:endParaRPr lang="zh-CN" altLang="en-US"/>
            </a:p>
          </p:txBody>
        </p:sp>
        <p:cxnSp>
          <p:nvCxnSpPr>
            <p:cNvPr id="18" name="肘形连接符 17"/>
            <p:cNvCxnSpPr>
              <a:stCxn id="16" idx="1"/>
              <a:endCxn id="5" idx="3"/>
            </p:cNvCxnSpPr>
            <p:nvPr/>
          </p:nvCxnSpPr>
          <p:spPr>
            <a:xfrm rot="10800000">
              <a:off x="7392144" y="1880828"/>
              <a:ext cx="1512168" cy="10000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6" idx="1"/>
              <a:endCxn id="6" idx="3"/>
            </p:cNvCxnSpPr>
            <p:nvPr/>
          </p:nvCxnSpPr>
          <p:spPr>
            <a:xfrm rot="10800000">
              <a:off x="7392144" y="2880834"/>
              <a:ext cx="1512168"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肘形连接符 24"/>
            <p:cNvCxnSpPr/>
            <p:nvPr/>
          </p:nvCxnSpPr>
          <p:spPr>
            <a:xfrm rot="10800000">
              <a:off x="7392144" y="1988840"/>
              <a:ext cx="1512168" cy="1224136"/>
            </a:xfrm>
            <a:prstGeom prst="bentConnector3">
              <a:avLst>
                <a:gd name="adj1" fmla="val 6032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肘形连接符 28"/>
            <p:cNvCxnSpPr>
              <a:endCxn id="7" idx="3"/>
            </p:cNvCxnSpPr>
            <p:nvPr/>
          </p:nvCxnSpPr>
          <p:spPr>
            <a:xfrm rot="10800000" flipV="1">
              <a:off x="7392144" y="3212976"/>
              <a:ext cx="1512168" cy="630982"/>
            </a:xfrm>
            <a:prstGeom prst="bentConnector3">
              <a:avLst>
                <a:gd name="adj1" fmla="val 6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文本框 26"/>
            <p:cNvSpPr txBox="1"/>
            <p:nvPr/>
          </p:nvSpPr>
          <p:spPr>
            <a:xfrm>
              <a:off x="8112224" y="3055898"/>
              <a:ext cx="720080" cy="246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news</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矩形 30"/>
            <p:cNvSpPr/>
            <p:nvPr/>
          </p:nvSpPr>
          <p:spPr>
            <a:xfrm>
              <a:off x="3993251" y="876769"/>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a:t>
              </a:r>
              <a:endParaRPr lang="zh-CN" altLang="en-US"/>
            </a:p>
          </p:txBody>
        </p:sp>
        <p:cxnSp>
          <p:nvCxnSpPr>
            <p:cNvPr id="33" name="直接箭头连接符 32"/>
            <p:cNvCxnSpPr>
              <a:stCxn id="4" idx="3"/>
              <a:endCxn id="31" idx="1"/>
            </p:cNvCxnSpPr>
            <p:nvPr/>
          </p:nvCxnSpPr>
          <p:spPr>
            <a:xfrm flipV="1">
              <a:off x="3359695" y="1128797"/>
              <a:ext cx="633556" cy="10040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肘形连接符 35"/>
            <p:cNvCxnSpPr>
              <a:stCxn id="16" idx="1"/>
              <a:endCxn id="31" idx="3"/>
            </p:cNvCxnSpPr>
            <p:nvPr/>
          </p:nvCxnSpPr>
          <p:spPr>
            <a:xfrm rot="10800000">
              <a:off x="7377628" y="1128798"/>
              <a:ext cx="1526685" cy="17520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8112224" y="2706601"/>
              <a:ext cx="720080"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atguigu.#</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矩形 48"/>
            <p:cNvSpPr/>
            <p:nvPr/>
          </p:nvSpPr>
          <p:spPr>
            <a:xfrm>
              <a:off x="1631503" y="2627828"/>
              <a:ext cx="1728192" cy="7211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exchange.fanout</a:t>
              </a:r>
              <a:endParaRPr lang="zh-CN" altLang="en-US"/>
            </a:p>
          </p:txBody>
        </p:sp>
        <p:cxnSp>
          <p:nvCxnSpPr>
            <p:cNvPr id="51" name="直接箭头连接符 50"/>
            <p:cNvCxnSpPr>
              <a:stCxn id="49" idx="3"/>
            </p:cNvCxnSpPr>
            <p:nvPr/>
          </p:nvCxnSpPr>
          <p:spPr>
            <a:xfrm flipV="1">
              <a:off x="3359695" y="1268760"/>
              <a:ext cx="633556" cy="17196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接箭头连接符 55"/>
            <p:cNvCxnSpPr>
              <a:stCxn id="49" idx="3"/>
            </p:cNvCxnSpPr>
            <p:nvPr/>
          </p:nvCxnSpPr>
          <p:spPr>
            <a:xfrm flipV="1">
              <a:off x="3359695" y="2004816"/>
              <a:ext cx="633556" cy="9835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49" idx="3"/>
              <a:endCxn id="6" idx="1"/>
            </p:cNvCxnSpPr>
            <p:nvPr/>
          </p:nvCxnSpPr>
          <p:spPr>
            <a:xfrm flipV="1">
              <a:off x="3359695" y="2880834"/>
              <a:ext cx="648073" cy="1075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a:stCxn id="49" idx="3"/>
              <a:endCxn id="7" idx="1"/>
            </p:cNvCxnSpPr>
            <p:nvPr/>
          </p:nvCxnSpPr>
          <p:spPr>
            <a:xfrm>
              <a:off x="3359695" y="2988407"/>
              <a:ext cx="648073" cy="8555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1" name="椭圆 60"/>
            <p:cNvSpPr/>
            <p:nvPr/>
          </p:nvSpPr>
          <p:spPr>
            <a:xfrm>
              <a:off x="11136560" y="2664011"/>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3" name="直接箭头连接符 62"/>
            <p:cNvCxnSpPr>
              <a:stCxn id="61" idx="2"/>
              <a:endCxn id="16" idx="3"/>
            </p:cNvCxnSpPr>
            <p:nvPr/>
          </p:nvCxnSpPr>
          <p:spPr>
            <a:xfrm flipH="1">
              <a:off x="10632504" y="288083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133851" y="2290022"/>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7" name="直接箭头连接符 66"/>
            <p:cNvCxnSpPr>
              <a:stCxn id="65" idx="6"/>
              <a:endCxn id="4" idx="1"/>
            </p:cNvCxnSpPr>
            <p:nvPr/>
          </p:nvCxnSpPr>
          <p:spPr>
            <a:xfrm flipV="1">
              <a:off x="997947" y="2132856"/>
              <a:ext cx="633556" cy="37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5" idx="6"/>
              <a:endCxn id="49" idx="1"/>
            </p:cNvCxnSpPr>
            <p:nvPr/>
          </p:nvCxnSpPr>
          <p:spPr>
            <a:xfrm>
              <a:off x="997947" y="2506845"/>
              <a:ext cx="633556" cy="48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962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三</a:t>
            </a:r>
            <a:r>
              <a:rPr lang="zh-CN" altLang="en-US" smtClean="0"/>
              <a:t>、</a:t>
            </a:r>
            <a:r>
              <a:rPr lang="en-US" altLang="zh-CN"/>
              <a:t>Spring Boot</a:t>
            </a:r>
            <a:r>
              <a:rPr lang="zh-CN" altLang="en-US"/>
              <a:t>与检索</a:t>
            </a:r>
          </a:p>
        </p:txBody>
      </p:sp>
      <p:sp>
        <p:nvSpPr>
          <p:cNvPr id="6" name="副标题 5"/>
          <p:cNvSpPr>
            <a:spLocks noGrp="1"/>
          </p:cNvSpPr>
          <p:nvPr>
            <p:ph type="subTitle" idx="1"/>
          </p:nvPr>
        </p:nvSpPr>
        <p:spPr/>
        <p:txBody>
          <a:bodyPr/>
          <a:lstStyle/>
          <a:p>
            <a:pPr algn="r"/>
            <a:r>
              <a:rPr lang="en-US" altLang="zh-CN"/>
              <a:t>ElasticSearch</a:t>
            </a:r>
            <a:endParaRPr lang="zh-CN" altLang="en-US"/>
          </a:p>
        </p:txBody>
      </p:sp>
    </p:spTree>
    <p:extLst>
      <p:ext uri="{BB962C8B-B14F-4D97-AF65-F5344CB8AC3E}">
        <p14:creationId xmlns:p14="http://schemas.microsoft.com/office/powerpoint/2010/main" val="1032387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检索</a:t>
            </a:r>
            <a:endParaRPr lang="zh-CN" altLang="en-US"/>
          </a:p>
        </p:txBody>
      </p:sp>
      <p:sp>
        <p:nvSpPr>
          <p:cNvPr id="3" name="内容占位符 2"/>
          <p:cNvSpPr>
            <a:spLocks noGrp="1"/>
          </p:cNvSpPr>
          <p:nvPr>
            <p:ph idx="1"/>
          </p:nvPr>
        </p:nvSpPr>
        <p:spPr>
          <a:xfrm>
            <a:off x="609600" y="2039921"/>
            <a:ext cx="11175032" cy="4525963"/>
          </a:xfrm>
        </p:spPr>
        <p:txBody>
          <a:bodyPr/>
          <a:lstStyle/>
          <a:p>
            <a:pPr marL="0" indent="0">
              <a:buNone/>
            </a:pPr>
            <a:r>
              <a:rPr lang="zh-CN" altLang="en-US" sz="2400" smtClean="0"/>
              <a:t>我们的应用经常需要添加检索功能，开</a:t>
            </a:r>
            <a:r>
              <a:rPr lang="zh-CN" altLang="en-US" sz="2400"/>
              <a:t>源的 </a:t>
            </a:r>
            <a:r>
              <a:rPr lang="en-US" altLang="zh-CN" sz="2400" u="sng" smtClean="0">
                <a:hlinkClick r:id="rId3"/>
              </a:rPr>
              <a:t>ElasticSearch</a:t>
            </a:r>
            <a:r>
              <a:rPr lang="en-US" altLang="zh-CN" sz="2400"/>
              <a:t> </a:t>
            </a:r>
            <a:r>
              <a:rPr lang="zh-CN" altLang="en-US" sz="2400" smtClean="0"/>
              <a:t>是</a:t>
            </a:r>
            <a:r>
              <a:rPr lang="zh-CN" altLang="en-US" sz="2400"/>
              <a:t>目前全文</a:t>
            </a:r>
            <a:r>
              <a:rPr lang="zh-CN" altLang="en-US" sz="2400" smtClean="0"/>
              <a:t>搜索引擎</a:t>
            </a:r>
            <a:r>
              <a:rPr lang="zh-CN" altLang="en-US" sz="2400"/>
              <a:t>的首选</a:t>
            </a:r>
            <a:r>
              <a:rPr lang="zh-CN" altLang="en-US" sz="2400" smtClean="0"/>
              <a:t>。</a:t>
            </a:r>
            <a:r>
              <a:rPr lang="zh-CN" altLang="en-US" sz="2400"/>
              <a:t>他</a:t>
            </a:r>
            <a:r>
              <a:rPr lang="zh-CN" altLang="en-US" sz="2400" smtClean="0"/>
              <a:t>可以快速的存储、搜索和分析海量数据。</a:t>
            </a:r>
            <a:r>
              <a:rPr lang="en-US" altLang="zh-CN" sz="2400" smtClean="0"/>
              <a:t>Spring </a:t>
            </a:r>
            <a:r>
              <a:rPr lang="en-US" altLang="zh-CN" sz="2400"/>
              <a:t>Boot</a:t>
            </a:r>
            <a:r>
              <a:rPr lang="zh-CN" altLang="en-US" sz="2400"/>
              <a:t>通过整合</a:t>
            </a:r>
            <a:r>
              <a:rPr lang="en-US" altLang="zh-CN" sz="2400"/>
              <a:t>Spring Data ElasticSearch</a:t>
            </a:r>
            <a:r>
              <a:rPr lang="zh-CN" altLang="en-US" sz="2400"/>
              <a:t>为我们提供了非常便捷的检索功能支持；</a:t>
            </a:r>
            <a:endParaRPr lang="en-US" altLang="zh-CN" sz="2400"/>
          </a:p>
          <a:p>
            <a:pPr marL="0" indent="0">
              <a:buNone/>
            </a:pPr>
            <a:endParaRPr lang="en-US" altLang="zh-CN" sz="2400"/>
          </a:p>
          <a:p>
            <a:pPr marL="0" indent="0">
              <a:buNone/>
            </a:pPr>
            <a:r>
              <a:rPr lang="en-US" altLang="zh-CN" sz="2400"/>
              <a:t>Elasticsearch</a:t>
            </a:r>
            <a:r>
              <a:rPr lang="zh-CN" altLang="en-US" sz="2400"/>
              <a:t>是一个分布式搜索服务，提供</a:t>
            </a:r>
            <a:r>
              <a:rPr lang="en-US" altLang="zh-CN" sz="2400"/>
              <a:t>Restful API</a:t>
            </a:r>
            <a:r>
              <a:rPr lang="zh-CN" altLang="en-US" sz="2400"/>
              <a:t>，底层基于</a:t>
            </a:r>
            <a:r>
              <a:rPr lang="en-US" altLang="zh-CN" sz="2400"/>
              <a:t>Lucene</a:t>
            </a:r>
            <a:r>
              <a:rPr lang="zh-CN" altLang="en-US" sz="2400"/>
              <a:t>，采用多</a:t>
            </a:r>
            <a:r>
              <a:rPr lang="en-US" altLang="zh-CN" sz="2400" smtClean="0"/>
              <a:t>shard</a:t>
            </a:r>
            <a:r>
              <a:rPr lang="zh-CN" altLang="en-US" sz="2400" smtClean="0"/>
              <a:t>（分片）的</a:t>
            </a:r>
            <a:r>
              <a:rPr lang="zh-CN" altLang="en-US" sz="2400"/>
              <a:t>方式保证数据安全，并且提供自动</a:t>
            </a:r>
            <a:r>
              <a:rPr lang="en-US" altLang="zh-CN" sz="2400"/>
              <a:t>resharding</a:t>
            </a:r>
            <a:r>
              <a:rPr lang="zh-CN" altLang="en-US" sz="2400"/>
              <a:t>的功能，</a:t>
            </a:r>
            <a:r>
              <a:rPr lang="en-US" altLang="zh-CN" sz="2400"/>
              <a:t>github</a:t>
            </a:r>
            <a:r>
              <a:rPr lang="zh-CN" altLang="en-US" sz="2400"/>
              <a:t>等大型的站点也是采用了</a:t>
            </a:r>
            <a:r>
              <a:rPr lang="en-US" altLang="zh-CN" sz="2400" smtClean="0"/>
              <a:t>ElasticSearch</a:t>
            </a:r>
            <a:r>
              <a:rPr lang="zh-CN" altLang="en-US" sz="2400"/>
              <a:t>作为其搜索服务，</a:t>
            </a:r>
            <a:endParaRPr lang="en-US" altLang="zh-CN" sz="2400"/>
          </a:p>
          <a:p>
            <a:pPr marL="0" indent="0">
              <a:buNone/>
            </a:pPr>
            <a:endParaRPr lang="zh-CN" altLang="en-US" sz="2400"/>
          </a:p>
        </p:txBody>
      </p:sp>
    </p:spTree>
    <p:extLst>
      <p:ext uri="{BB962C8B-B14F-4D97-AF65-F5344CB8AC3E}">
        <p14:creationId xmlns:p14="http://schemas.microsoft.com/office/powerpoint/2010/main" val="268259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一</a:t>
            </a:r>
            <a:r>
              <a:rPr lang="zh-CN" altLang="en-US" smtClean="0"/>
              <a:t>、</a:t>
            </a:r>
            <a:r>
              <a:rPr lang="en-US" altLang="zh-CN" smtClean="0"/>
              <a:t>Spring </a:t>
            </a:r>
            <a:r>
              <a:rPr lang="en-US" altLang="zh-CN"/>
              <a:t>Boot</a:t>
            </a:r>
            <a:r>
              <a:rPr lang="zh-CN" altLang="en-US"/>
              <a:t>与缓存</a:t>
            </a:r>
          </a:p>
        </p:txBody>
      </p:sp>
      <p:sp>
        <p:nvSpPr>
          <p:cNvPr id="6" name="副标题 5"/>
          <p:cNvSpPr>
            <a:spLocks noGrp="1"/>
          </p:cNvSpPr>
          <p:nvPr>
            <p:ph type="subTitle" idx="1"/>
          </p:nvPr>
        </p:nvSpPr>
        <p:spPr/>
        <p:txBody>
          <a:bodyPr/>
          <a:lstStyle/>
          <a:p>
            <a:pPr algn="r"/>
            <a:r>
              <a:rPr lang="en-US" altLang="zh-CN" smtClean="0"/>
              <a:t>JSR-107</a:t>
            </a:r>
            <a:r>
              <a:rPr lang="zh-CN" altLang="en-US" smtClean="0"/>
              <a:t>、</a:t>
            </a:r>
            <a:r>
              <a:rPr lang="en-US" altLang="zh-CN" smtClean="0"/>
              <a:t>Spring</a:t>
            </a:r>
            <a:r>
              <a:rPr lang="zh-CN" altLang="en-US" smtClean="0"/>
              <a:t>缓存抽象、整合</a:t>
            </a:r>
            <a:r>
              <a:rPr lang="en-US" altLang="zh-CN" smtClean="0"/>
              <a:t>Redis</a:t>
            </a:r>
            <a:endParaRPr lang="zh-CN" altLang="en-US"/>
          </a:p>
        </p:txBody>
      </p:sp>
    </p:spTree>
    <p:extLst>
      <p:ext uri="{BB962C8B-B14F-4D97-AF65-F5344CB8AC3E}">
        <p14:creationId xmlns:p14="http://schemas.microsoft.com/office/powerpoint/2010/main" val="1906701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二、概念 </a:t>
            </a:r>
          </a:p>
        </p:txBody>
      </p:sp>
      <p:sp>
        <p:nvSpPr>
          <p:cNvPr id="3" name="内容占位符 2"/>
          <p:cNvSpPr>
            <a:spLocks noGrp="1"/>
          </p:cNvSpPr>
          <p:nvPr>
            <p:ph idx="1"/>
          </p:nvPr>
        </p:nvSpPr>
        <p:spPr/>
        <p:txBody>
          <a:bodyPr>
            <a:normAutofit/>
          </a:bodyPr>
          <a:lstStyle/>
          <a:p>
            <a:r>
              <a:rPr lang="zh-CN" altLang="en-US" sz="2400" smtClean="0"/>
              <a:t>以</a:t>
            </a:r>
            <a:r>
              <a:rPr lang="zh-CN" altLang="en-US" sz="2400"/>
              <a:t> </a:t>
            </a:r>
            <a:r>
              <a:rPr lang="zh-CN" altLang="en-US" sz="2400" i="1">
                <a:solidFill>
                  <a:srgbClr val="FF0000"/>
                </a:solidFill>
              </a:rPr>
              <a:t>员工文档</a:t>
            </a:r>
            <a:r>
              <a:rPr lang="zh-CN" altLang="en-US" sz="2400"/>
              <a:t> 的形式存储为例：一个</a:t>
            </a:r>
            <a:r>
              <a:rPr lang="zh-CN" altLang="en-US" sz="2400">
                <a:solidFill>
                  <a:srgbClr val="FF0000"/>
                </a:solidFill>
              </a:rPr>
              <a:t>文档</a:t>
            </a:r>
            <a:r>
              <a:rPr lang="zh-CN" altLang="en-US" sz="2400"/>
              <a:t>代表一个员工数据。存储数据到 </a:t>
            </a:r>
            <a:r>
              <a:rPr lang="en-US" altLang="zh-CN" sz="2400" smtClean="0"/>
              <a:t>ElasticSearch </a:t>
            </a:r>
            <a:r>
              <a:rPr lang="zh-CN" altLang="en-US" sz="2400"/>
              <a:t>的行为叫做 </a:t>
            </a:r>
            <a:r>
              <a:rPr lang="zh-CN" altLang="en-US" sz="2400" i="1">
                <a:solidFill>
                  <a:srgbClr val="FF0000"/>
                </a:solidFill>
              </a:rPr>
              <a:t>索引</a:t>
            </a:r>
            <a:r>
              <a:rPr lang="zh-CN" altLang="en-US" sz="2400"/>
              <a:t> ，但在索引一个文档之前，需要确定将文档存储在哪里。</a:t>
            </a:r>
          </a:p>
          <a:p>
            <a:r>
              <a:rPr lang="zh-CN" altLang="en-US" sz="2400"/>
              <a:t>一个 </a:t>
            </a:r>
            <a:r>
              <a:rPr lang="en-US" altLang="zh-CN" sz="2400" smtClean="0"/>
              <a:t>ElasticSearch </a:t>
            </a:r>
            <a:r>
              <a:rPr lang="zh-CN" altLang="en-US" sz="2400"/>
              <a:t>集群可以 包含多个 </a:t>
            </a:r>
            <a:r>
              <a:rPr lang="zh-CN" altLang="en-US" sz="2400" i="1">
                <a:solidFill>
                  <a:srgbClr val="FF0000"/>
                </a:solidFill>
              </a:rPr>
              <a:t>索引</a:t>
            </a:r>
            <a:r>
              <a:rPr lang="zh-CN" altLang="en-US" sz="2400"/>
              <a:t> ，相应的每个索引可以包含多个 </a:t>
            </a:r>
            <a:r>
              <a:rPr lang="zh-CN" altLang="en-US" sz="2400" i="1">
                <a:solidFill>
                  <a:srgbClr val="FF0000"/>
                </a:solidFill>
              </a:rPr>
              <a:t>类型</a:t>
            </a:r>
            <a:r>
              <a:rPr lang="zh-CN" altLang="en-US" sz="2400"/>
              <a:t> 。 这些不同的类型存储着多个 </a:t>
            </a:r>
            <a:r>
              <a:rPr lang="zh-CN" altLang="en-US" sz="2400" i="1">
                <a:solidFill>
                  <a:srgbClr val="FF0000"/>
                </a:solidFill>
              </a:rPr>
              <a:t>文档</a:t>
            </a:r>
            <a:r>
              <a:rPr lang="zh-CN" altLang="en-US" sz="2400"/>
              <a:t> ，每个文档又有 多个 </a:t>
            </a:r>
            <a:r>
              <a:rPr lang="zh-CN" altLang="en-US" sz="2400" i="1">
                <a:solidFill>
                  <a:srgbClr val="FF0000"/>
                </a:solidFill>
              </a:rPr>
              <a:t>属性</a:t>
            </a:r>
            <a:r>
              <a:rPr lang="zh-CN" altLang="en-US" sz="2400"/>
              <a:t> 。</a:t>
            </a:r>
            <a:endParaRPr lang="en-US" altLang="zh-CN" sz="2400"/>
          </a:p>
          <a:p>
            <a:r>
              <a:rPr lang="zh-CN" altLang="en-US" sz="2400"/>
              <a:t>类似关系：</a:t>
            </a:r>
            <a:endParaRPr lang="en-US" altLang="zh-CN" sz="2400"/>
          </a:p>
          <a:p>
            <a:pPr lvl="1"/>
            <a:r>
              <a:rPr lang="zh-CN" altLang="en-US" sz="2000"/>
              <a:t>索引</a:t>
            </a:r>
            <a:r>
              <a:rPr lang="en-US" altLang="zh-CN" sz="2000"/>
              <a:t>-</a:t>
            </a:r>
            <a:r>
              <a:rPr lang="zh-CN" altLang="en-US" sz="2000"/>
              <a:t>数据库</a:t>
            </a:r>
            <a:endParaRPr lang="en-US" altLang="zh-CN" sz="2000"/>
          </a:p>
          <a:p>
            <a:pPr lvl="1"/>
            <a:r>
              <a:rPr lang="zh-CN" altLang="en-US" sz="2000"/>
              <a:t>类型</a:t>
            </a:r>
            <a:r>
              <a:rPr lang="en-US" altLang="zh-CN" sz="2000"/>
              <a:t>-</a:t>
            </a:r>
            <a:r>
              <a:rPr lang="zh-CN" altLang="en-US" sz="2000"/>
              <a:t>表</a:t>
            </a:r>
            <a:endParaRPr lang="en-US" altLang="zh-CN" sz="2000"/>
          </a:p>
          <a:p>
            <a:pPr lvl="1"/>
            <a:r>
              <a:rPr lang="zh-CN" altLang="en-US" sz="2000"/>
              <a:t>文档</a:t>
            </a:r>
            <a:r>
              <a:rPr lang="en-US" altLang="zh-CN" sz="2000"/>
              <a:t>-</a:t>
            </a:r>
            <a:r>
              <a:rPr lang="zh-CN" altLang="en-US" sz="2000"/>
              <a:t>表中的记录</a:t>
            </a:r>
            <a:endParaRPr lang="en-US" altLang="zh-CN" sz="2000"/>
          </a:p>
          <a:p>
            <a:pPr lvl="1"/>
            <a:r>
              <a:rPr lang="zh-CN" altLang="en-US" sz="2000"/>
              <a:t>属性</a:t>
            </a:r>
            <a:r>
              <a:rPr lang="en-US" altLang="zh-CN" sz="2000"/>
              <a:t>-</a:t>
            </a:r>
            <a:r>
              <a:rPr lang="zh-CN" altLang="en-US" sz="2000"/>
              <a:t>列</a:t>
            </a:r>
          </a:p>
          <a:p>
            <a:pPr marL="0" indent="0">
              <a:buNone/>
            </a:pPr>
            <a:endParaRPr lang="en-US" altLang="zh-CN" b="1" smtClean="0">
              <a:solidFill>
                <a:srgbClr val="0000FF"/>
              </a:solidFill>
            </a:endParaRPr>
          </a:p>
        </p:txBody>
      </p:sp>
    </p:spTree>
    <p:extLst>
      <p:ext uri="{BB962C8B-B14F-4D97-AF65-F5344CB8AC3E}">
        <p14:creationId xmlns:p14="http://schemas.microsoft.com/office/powerpoint/2010/main" val="998821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7464152" y="3717032"/>
            <a:ext cx="4608512" cy="17281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矩形 58"/>
          <p:cNvSpPr/>
          <p:nvPr/>
        </p:nvSpPr>
        <p:spPr>
          <a:xfrm>
            <a:off x="983432" y="2759966"/>
            <a:ext cx="10657184" cy="6830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矩形 56"/>
          <p:cNvSpPr/>
          <p:nvPr/>
        </p:nvSpPr>
        <p:spPr>
          <a:xfrm>
            <a:off x="1170744" y="1878255"/>
            <a:ext cx="9901100" cy="594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椭圆 3"/>
          <p:cNvSpPr/>
          <p:nvPr/>
        </p:nvSpPr>
        <p:spPr>
          <a:xfrm>
            <a:off x="4655840" y="908720"/>
            <a:ext cx="23042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ES</a:t>
            </a:r>
            <a:r>
              <a:rPr lang="zh-CN" altLang="en-US" smtClean="0"/>
              <a:t>集群</a:t>
            </a:r>
            <a:endParaRPr lang="zh-CN" altLang="en-US"/>
          </a:p>
        </p:txBody>
      </p:sp>
      <p:sp>
        <p:nvSpPr>
          <p:cNvPr id="6" name="椭圆 5"/>
          <p:cNvSpPr/>
          <p:nvPr/>
        </p:nvSpPr>
        <p:spPr>
          <a:xfrm>
            <a:off x="5051884" y="1920755"/>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microsoft</a:t>
            </a:r>
            <a:endParaRPr lang="zh-CN" altLang="en-US"/>
          </a:p>
        </p:txBody>
      </p:sp>
      <p:cxnSp>
        <p:nvCxnSpPr>
          <p:cNvPr id="9" name="直接箭头连接符 8"/>
          <p:cNvCxnSpPr>
            <a:stCxn id="4" idx="4"/>
          </p:cNvCxnSpPr>
          <p:nvPr/>
        </p:nvCxnSpPr>
        <p:spPr>
          <a:xfrm flipH="1">
            <a:off x="2927648" y="1412776"/>
            <a:ext cx="28803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4"/>
            <a:endCxn id="6" idx="0"/>
          </p:cNvCxnSpPr>
          <p:nvPr/>
        </p:nvCxnSpPr>
        <p:spPr>
          <a:xfrm>
            <a:off x="5807968" y="1412776"/>
            <a:ext cx="0" cy="50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4"/>
            <a:endCxn id="20" idx="0"/>
          </p:cNvCxnSpPr>
          <p:nvPr/>
        </p:nvCxnSpPr>
        <p:spPr>
          <a:xfrm>
            <a:off x="5807968" y="1412776"/>
            <a:ext cx="3096344" cy="53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171564" y="1947186"/>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google</a:t>
            </a:r>
            <a:endParaRPr lang="zh-CN" altLang="en-US"/>
          </a:p>
        </p:txBody>
      </p:sp>
      <p:sp>
        <p:nvSpPr>
          <p:cNvPr id="20" name="椭圆 19"/>
          <p:cNvSpPr/>
          <p:nvPr/>
        </p:nvSpPr>
        <p:spPr>
          <a:xfrm>
            <a:off x="8076220" y="1947186"/>
            <a:ext cx="1656184" cy="492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megacorp</a:t>
            </a:r>
            <a:endParaRPr lang="zh-CN" altLang="en-US"/>
          </a:p>
        </p:txBody>
      </p:sp>
      <p:sp>
        <p:nvSpPr>
          <p:cNvPr id="21" name="椭圆 20"/>
          <p:cNvSpPr/>
          <p:nvPr/>
        </p:nvSpPr>
        <p:spPr>
          <a:xfrm>
            <a:off x="1163452" y="2834309"/>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2" name="椭圆 21"/>
          <p:cNvSpPr/>
          <p:nvPr/>
        </p:nvSpPr>
        <p:spPr>
          <a:xfrm>
            <a:off x="3107668" y="2852936"/>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4" name="直接箭头连接符 23"/>
          <p:cNvCxnSpPr>
            <a:stCxn id="19" idx="4"/>
            <a:endCxn id="21" idx="0"/>
          </p:cNvCxnSpPr>
          <p:nvPr/>
        </p:nvCxnSpPr>
        <p:spPr>
          <a:xfrm flipH="1">
            <a:off x="1883532" y="2379234"/>
            <a:ext cx="1044116"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4"/>
            <a:endCxn id="22" idx="0"/>
          </p:cNvCxnSpPr>
          <p:nvPr/>
        </p:nvCxnSpPr>
        <p:spPr>
          <a:xfrm>
            <a:off x="2927648" y="2379234"/>
            <a:ext cx="900100" cy="47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7212124" y="2922710"/>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8" name="椭圆 27"/>
          <p:cNvSpPr/>
          <p:nvPr/>
        </p:nvSpPr>
        <p:spPr>
          <a:xfrm>
            <a:off x="9156340" y="2941337"/>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9" name="直接箭头连接符 28"/>
          <p:cNvCxnSpPr>
            <a:stCxn id="20" idx="4"/>
            <a:endCxn id="27" idx="0"/>
          </p:cNvCxnSpPr>
          <p:nvPr/>
        </p:nvCxnSpPr>
        <p:spPr>
          <a:xfrm flipH="1">
            <a:off x="7932204" y="2439245"/>
            <a:ext cx="972108" cy="48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4"/>
            <a:endCxn id="28" idx="0"/>
          </p:cNvCxnSpPr>
          <p:nvPr/>
        </p:nvCxnSpPr>
        <p:spPr>
          <a:xfrm>
            <a:off x="8904312" y="2439245"/>
            <a:ext cx="972108" cy="50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063552"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38" name="矩形 37"/>
          <p:cNvSpPr/>
          <p:nvPr/>
        </p:nvSpPr>
        <p:spPr>
          <a:xfrm>
            <a:off x="2070874" y="4369504"/>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39" name="矩形 38"/>
          <p:cNvSpPr/>
          <p:nvPr/>
        </p:nvSpPr>
        <p:spPr>
          <a:xfrm>
            <a:off x="2070874" y="4873560"/>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41" name="肘形连接符 40"/>
          <p:cNvCxnSpPr>
            <a:stCxn id="21" idx="4"/>
            <a:endCxn id="37" idx="1"/>
          </p:cNvCxnSpPr>
          <p:nvPr/>
        </p:nvCxnSpPr>
        <p:spPr>
          <a:xfrm rot="16200000" flipH="1">
            <a:off x="1567085" y="3582804"/>
            <a:ext cx="812914" cy="180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1" idx="4"/>
            <a:endCxn id="38" idx="1"/>
          </p:cNvCxnSpPr>
          <p:nvPr/>
        </p:nvCxnSpPr>
        <p:spPr>
          <a:xfrm rot="16200000" flipH="1">
            <a:off x="1318718" y="3831171"/>
            <a:ext cx="1316971"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21" idx="4"/>
            <a:endCxn id="39" idx="1"/>
          </p:cNvCxnSpPr>
          <p:nvPr/>
        </p:nvCxnSpPr>
        <p:spPr>
          <a:xfrm rot="16200000" flipH="1">
            <a:off x="1066690" y="4083199"/>
            <a:ext cx="1821027"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191524"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47" name="矩形 46"/>
          <p:cNvSpPr/>
          <p:nvPr/>
        </p:nvSpPr>
        <p:spPr>
          <a:xfrm>
            <a:off x="8191524" y="4369503"/>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48" name="矩形 47"/>
          <p:cNvSpPr/>
          <p:nvPr/>
        </p:nvSpPr>
        <p:spPr>
          <a:xfrm>
            <a:off x="8191524" y="4873559"/>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50" name="肘形连接符 49"/>
          <p:cNvCxnSpPr>
            <a:endCxn id="46" idx="1"/>
          </p:cNvCxnSpPr>
          <p:nvPr/>
        </p:nvCxnSpPr>
        <p:spPr>
          <a:xfrm rot="16200000" flipH="1">
            <a:off x="7707748" y="3595495"/>
            <a:ext cx="708234" cy="259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47" idx="1"/>
          </p:cNvCxnSpPr>
          <p:nvPr/>
        </p:nvCxnSpPr>
        <p:spPr>
          <a:xfrm rot="16200000" flipH="1">
            <a:off x="7453233" y="3845036"/>
            <a:ext cx="1209940" cy="266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7" idx="4"/>
            <a:endCxn id="48" idx="1"/>
          </p:cNvCxnSpPr>
          <p:nvPr/>
        </p:nvCxnSpPr>
        <p:spPr>
          <a:xfrm rot="16200000" flipH="1">
            <a:off x="7195552" y="4091410"/>
            <a:ext cx="1732625" cy="259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0170975" y="1937007"/>
            <a:ext cx="1278911"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索引</a:t>
            </a:r>
          </a:p>
        </p:txBody>
      </p:sp>
      <p:sp>
        <p:nvSpPr>
          <p:cNvPr id="60" name="文本框 59"/>
          <p:cNvSpPr txBox="1"/>
          <p:nvPr/>
        </p:nvSpPr>
        <p:spPr>
          <a:xfrm>
            <a:off x="10677124" y="2895751"/>
            <a:ext cx="1278911"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类型</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8" name="文本框 67"/>
          <p:cNvSpPr txBox="1"/>
          <p:nvPr/>
        </p:nvSpPr>
        <p:spPr>
          <a:xfrm>
            <a:off x="11071845" y="4350339"/>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文档</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 name="矩形 68"/>
          <p:cNvSpPr/>
          <p:nvPr/>
        </p:nvSpPr>
        <p:spPr>
          <a:xfrm>
            <a:off x="8472264" y="3865447"/>
            <a:ext cx="180020"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矩形 69"/>
          <p:cNvSpPr/>
          <p:nvPr/>
        </p:nvSpPr>
        <p:spPr>
          <a:xfrm>
            <a:off x="8892030" y="3865447"/>
            <a:ext cx="588345"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p:cNvSpPr/>
          <p:nvPr/>
        </p:nvSpPr>
        <p:spPr>
          <a:xfrm>
            <a:off x="10149686" y="3870837"/>
            <a:ext cx="338801"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文本框 71"/>
          <p:cNvSpPr txBox="1"/>
          <p:nvPr/>
        </p:nvSpPr>
        <p:spPr>
          <a:xfrm>
            <a:off x="8976304" y="5743024"/>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属性</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3095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三、整合</a:t>
            </a:r>
            <a:r>
              <a:rPr lang="en-US" altLang="zh-CN"/>
              <a:t>ElasticSearch</a:t>
            </a:r>
            <a:r>
              <a:rPr lang="zh-CN" altLang="en-US"/>
              <a:t>测试 </a:t>
            </a:r>
          </a:p>
        </p:txBody>
      </p:sp>
      <p:sp>
        <p:nvSpPr>
          <p:cNvPr id="3" name="内容占位符 2"/>
          <p:cNvSpPr>
            <a:spLocks noGrp="1"/>
          </p:cNvSpPr>
          <p:nvPr>
            <p:ph idx="1"/>
          </p:nvPr>
        </p:nvSpPr>
        <p:spPr/>
        <p:txBody>
          <a:bodyPr>
            <a:normAutofit/>
          </a:bodyPr>
          <a:lstStyle/>
          <a:p>
            <a:r>
              <a:rPr lang="zh-CN" altLang="en-US" smtClean="0"/>
              <a:t>引入</a:t>
            </a:r>
            <a:r>
              <a:rPr lang="en-US" altLang="zh-CN" smtClean="0"/>
              <a:t>spring-boot-starter-data-elasticsearch</a:t>
            </a:r>
          </a:p>
          <a:p>
            <a:r>
              <a:rPr lang="zh-CN" altLang="en-US" smtClean="0"/>
              <a:t>安装</a:t>
            </a:r>
            <a:r>
              <a:rPr lang="en-US" altLang="zh-CN" smtClean="0"/>
              <a:t>Spring Data </a:t>
            </a:r>
            <a:r>
              <a:rPr lang="zh-CN" altLang="en-US" smtClean="0"/>
              <a:t>对应版本的</a:t>
            </a:r>
            <a:r>
              <a:rPr lang="en-US" altLang="zh-CN" smtClean="0"/>
              <a:t>ElasticSearch</a:t>
            </a:r>
          </a:p>
          <a:p>
            <a:r>
              <a:rPr lang="en-US" altLang="zh-CN" smtClean="0"/>
              <a:t>application.yml</a:t>
            </a:r>
            <a:r>
              <a:rPr lang="zh-CN" altLang="en-US" smtClean="0"/>
              <a:t>配置</a:t>
            </a:r>
            <a:endParaRPr lang="en-US" altLang="zh-CN" smtClean="0"/>
          </a:p>
          <a:p>
            <a:r>
              <a:rPr lang="en-US" altLang="zh-CN" smtClean="0"/>
              <a:t>Spring Boot</a:t>
            </a:r>
            <a:r>
              <a:rPr lang="zh-CN" altLang="en-US" smtClean="0"/>
              <a:t>自动配置的</a:t>
            </a:r>
            <a:endParaRPr lang="en-US" altLang="zh-CN" smtClean="0"/>
          </a:p>
          <a:p>
            <a:pPr marL="0" indent="0">
              <a:buNone/>
            </a:pPr>
            <a:r>
              <a:rPr lang="en-US" altLang="zh-CN"/>
              <a:t>	</a:t>
            </a:r>
            <a:r>
              <a:rPr lang="en-US" altLang="zh-CN" smtClean="0"/>
              <a:t>ElasticsearchRepository</a:t>
            </a:r>
            <a:r>
              <a:rPr lang="zh-CN" altLang="en-US" smtClean="0"/>
              <a:t>、</a:t>
            </a:r>
            <a:r>
              <a:rPr lang="en-US" altLang="zh-CN" smtClean="0"/>
              <a:t>ElasticsearchTemplate</a:t>
            </a:r>
            <a:r>
              <a:rPr lang="zh-CN" altLang="en-US" smtClean="0"/>
              <a:t>、</a:t>
            </a:r>
            <a:r>
              <a:rPr lang="en-US" altLang="zh-CN" smtClean="0"/>
              <a:t>Jest</a:t>
            </a:r>
            <a:endParaRPr lang="en-US" altLang="zh-CN"/>
          </a:p>
          <a:p>
            <a:r>
              <a:rPr lang="zh-CN" altLang="en-US" smtClean="0"/>
              <a:t>测试</a:t>
            </a:r>
            <a:r>
              <a:rPr lang="en-US" altLang="zh-CN" smtClean="0"/>
              <a:t>ElasticSearch</a:t>
            </a:r>
            <a:r>
              <a:rPr lang="en-US" altLang="zh-CN"/>
              <a:t/>
            </a:r>
            <a:br>
              <a:rPr lang="en-US" altLang="zh-CN"/>
            </a:br>
            <a:r>
              <a:rPr lang="en-US" altLang="zh-CN"/>
              <a:t/>
            </a:r>
            <a:br>
              <a:rPr lang="en-US" altLang="zh-CN"/>
            </a:br>
            <a:endParaRPr lang="en-US" altLang="zh-CN" b="1" smtClean="0">
              <a:solidFill>
                <a:srgbClr val="0000FF"/>
              </a:solidFill>
            </a:endParaRPr>
          </a:p>
        </p:txBody>
      </p:sp>
    </p:spTree>
    <p:extLst>
      <p:ext uri="{BB962C8B-B14F-4D97-AF65-F5344CB8AC3E}">
        <p14:creationId xmlns:p14="http://schemas.microsoft.com/office/powerpoint/2010/main" val="87550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四</a:t>
            </a:r>
            <a:r>
              <a:rPr lang="zh-CN" altLang="en-US" smtClean="0"/>
              <a:t>、</a:t>
            </a:r>
            <a:r>
              <a:rPr lang="en-US" altLang="zh-CN"/>
              <a:t>Spring Boot</a:t>
            </a:r>
            <a:r>
              <a:rPr lang="zh-CN" altLang="en-US"/>
              <a:t>与任务</a:t>
            </a:r>
          </a:p>
        </p:txBody>
      </p:sp>
      <p:sp>
        <p:nvSpPr>
          <p:cNvPr id="6" name="副标题 5"/>
          <p:cNvSpPr>
            <a:spLocks noGrp="1"/>
          </p:cNvSpPr>
          <p:nvPr>
            <p:ph type="subTitle" idx="1"/>
          </p:nvPr>
        </p:nvSpPr>
        <p:spPr/>
        <p:txBody>
          <a:bodyPr/>
          <a:lstStyle/>
          <a:p>
            <a:pPr algn="r"/>
            <a:r>
              <a:rPr lang="zh-CN" altLang="en-US" smtClean="0"/>
              <a:t>异步任务、定时任务、邮件任务</a:t>
            </a:r>
            <a:endParaRPr lang="zh-CN" altLang="en-US"/>
          </a:p>
        </p:txBody>
      </p:sp>
    </p:spTree>
    <p:extLst>
      <p:ext uri="{BB962C8B-B14F-4D97-AF65-F5344CB8AC3E}">
        <p14:creationId xmlns:p14="http://schemas.microsoft.com/office/powerpoint/2010/main" val="934160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smtClean="0"/>
              <a:t>在</a:t>
            </a:r>
            <a:r>
              <a:rPr lang="en-US" altLang="zh-CN" sz="2400"/>
              <a:t>Java</a:t>
            </a:r>
            <a:r>
              <a:rPr lang="zh-CN" altLang="en-US" sz="2400"/>
              <a:t>应用中，绝大多数情况下都是通过同步的方式来实现交互处理的；但是在处理与第三方系统交互的时候，容易造成响应迟缓的情况，之前大部分都是使用多线程来完成此类任务，其实，在</a:t>
            </a:r>
            <a:r>
              <a:rPr lang="en-US" altLang="zh-CN" sz="2400"/>
              <a:t>Spring 3.x</a:t>
            </a:r>
            <a:r>
              <a:rPr lang="zh-CN" altLang="en-US" sz="2400"/>
              <a:t>之后，就已经内置了</a:t>
            </a:r>
            <a:r>
              <a:rPr lang="en-US" altLang="zh-CN" sz="2400"/>
              <a:t>@Async</a:t>
            </a:r>
            <a:r>
              <a:rPr lang="zh-CN" altLang="en-US" sz="2400"/>
              <a:t>来完美解决这个问题。</a:t>
            </a:r>
            <a:endParaRPr lang="en-US" altLang="zh-CN" sz="2400"/>
          </a:p>
          <a:p>
            <a:pPr marL="0" indent="0">
              <a:buNone/>
            </a:pPr>
            <a:endParaRPr lang="en-US" altLang="zh-CN" sz="2400">
              <a:solidFill>
                <a:srgbClr val="0000FF"/>
              </a:solidFill>
            </a:endParaRPr>
          </a:p>
          <a:p>
            <a:pPr marL="0" indent="0">
              <a:buNone/>
            </a:pPr>
            <a:r>
              <a:rPr lang="zh-CN" altLang="en-US" sz="2400">
                <a:solidFill>
                  <a:srgbClr val="0000FF"/>
                </a:solidFill>
              </a:rPr>
              <a:t>两个注解：</a:t>
            </a:r>
            <a:endParaRPr lang="en-US" altLang="zh-CN" sz="2400">
              <a:solidFill>
                <a:srgbClr val="0000FF"/>
              </a:solidFill>
            </a:endParaRPr>
          </a:p>
          <a:p>
            <a:pPr marL="0" indent="0">
              <a:buNone/>
            </a:pPr>
            <a:r>
              <a:rPr lang="en-US" altLang="zh-CN" sz="2400"/>
              <a:t>@EnableAysnc</a:t>
            </a:r>
            <a:r>
              <a:rPr lang="zh-CN" altLang="en-US" sz="2400"/>
              <a:t>、</a:t>
            </a:r>
            <a:r>
              <a:rPr lang="en-US" altLang="zh-CN" sz="2400"/>
              <a:t>@Aysnc</a:t>
            </a:r>
            <a:endParaRPr lang="zh-CN" altLang="en-US" sz="2400"/>
          </a:p>
        </p:txBody>
      </p:sp>
      <p:sp>
        <p:nvSpPr>
          <p:cNvPr id="4" name="标题 3"/>
          <p:cNvSpPr>
            <a:spLocks noGrp="1"/>
          </p:cNvSpPr>
          <p:nvPr>
            <p:ph type="title"/>
          </p:nvPr>
        </p:nvSpPr>
        <p:spPr/>
        <p:txBody>
          <a:bodyPr>
            <a:normAutofit/>
          </a:bodyPr>
          <a:lstStyle/>
          <a:p>
            <a:r>
              <a:rPr lang="zh-CN" altLang="en-US"/>
              <a:t>一、异步</a:t>
            </a:r>
            <a:r>
              <a:rPr lang="zh-CN" altLang="en-US" smtClean="0"/>
              <a:t>任务</a:t>
            </a:r>
            <a:endParaRPr lang="zh-CN" altLang="en-US"/>
          </a:p>
        </p:txBody>
      </p:sp>
    </p:spTree>
    <p:extLst>
      <p:ext uri="{BB962C8B-B14F-4D97-AF65-F5344CB8AC3E}">
        <p14:creationId xmlns:p14="http://schemas.microsoft.com/office/powerpoint/2010/main" val="2625107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二、定时任务 </a:t>
            </a:r>
          </a:p>
        </p:txBody>
      </p:sp>
      <p:sp>
        <p:nvSpPr>
          <p:cNvPr id="3" name="内容占位符 2"/>
          <p:cNvSpPr>
            <a:spLocks noGrp="1"/>
          </p:cNvSpPr>
          <p:nvPr>
            <p:ph idx="1"/>
          </p:nvPr>
        </p:nvSpPr>
        <p:spPr>
          <a:xfrm>
            <a:off x="609600" y="1724170"/>
            <a:ext cx="10972800" cy="4525963"/>
          </a:xfrm>
        </p:spPr>
        <p:txBody>
          <a:bodyPr>
            <a:normAutofit/>
          </a:bodyPr>
          <a:lstStyle/>
          <a:p>
            <a:pPr marL="0" indent="0">
              <a:buNone/>
            </a:pPr>
            <a:r>
              <a:rPr lang="zh-CN" altLang="en-US" sz="2400" smtClean="0"/>
              <a:t>项目</a:t>
            </a:r>
            <a:r>
              <a:rPr lang="zh-CN" altLang="en-US" sz="2400"/>
              <a:t>开发中经常需要执行一些定时任务，比如需要在每天凌晨时候，分析一次前一天的日志信息。</a:t>
            </a:r>
            <a:r>
              <a:rPr lang="en-US" altLang="zh-CN" sz="2400"/>
              <a:t>Spring</a:t>
            </a:r>
            <a:r>
              <a:rPr lang="zh-CN" altLang="en-US" sz="2400"/>
              <a:t>为我们提供了异步执行任务调度的方式，提供</a:t>
            </a:r>
            <a:r>
              <a:rPr lang="en-US" altLang="zh-CN" sz="2400">
                <a:solidFill>
                  <a:srgbClr val="FF0000"/>
                </a:solidFill>
              </a:rPr>
              <a:t>TaskExecutor</a:t>
            </a:r>
            <a:r>
              <a:rPr lang="en-US" altLang="zh-CN" sz="2400"/>
              <a:t> </a:t>
            </a:r>
            <a:r>
              <a:rPr lang="zh-CN" altLang="en-US" sz="2400"/>
              <a:t>、</a:t>
            </a:r>
            <a:r>
              <a:rPr lang="en-US" altLang="zh-CN" sz="2400">
                <a:solidFill>
                  <a:srgbClr val="FF0000"/>
                </a:solidFill>
              </a:rPr>
              <a:t>TaskScheduler</a:t>
            </a:r>
            <a:r>
              <a:rPr lang="en-US" altLang="zh-CN" sz="2400"/>
              <a:t> </a:t>
            </a:r>
            <a:r>
              <a:rPr lang="zh-CN" altLang="en-US" sz="2400"/>
              <a:t>接口。</a:t>
            </a:r>
            <a:r>
              <a:rPr lang="en-US" altLang="zh-CN" sz="2400"/>
              <a:t/>
            </a:r>
            <a:br>
              <a:rPr lang="en-US" altLang="zh-CN" sz="2400"/>
            </a:br>
            <a:endParaRPr lang="en-US" altLang="zh-CN" sz="2400"/>
          </a:p>
          <a:p>
            <a:pPr marL="0" indent="0">
              <a:buNone/>
            </a:pPr>
            <a:r>
              <a:rPr lang="zh-CN" altLang="en-US" sz="2400" b="1">
                <a:solidFill>
                  <a:srgbClr val="0000FF"/>
                </a:solidFill>
              </a:rPr>
              <a:t>两个注解：</a:t>
            </a:r>
            <a:r>
              <a:rPr lang="en-US" altLang="zh-CN" sz="2400"/>
              <a:t>@EnableScheduling</a:t>
            </a:r>
            <a:r>
              <a:rPr lang="zh-CN" altLang="en-US" sz="2400"/>
              <a:t>、</a:t>
            </a:r>
            <a:r>
              <a:rPr lang="en-US" altLang="zh-CN" sz="2400"/>
              <a:t>@Scheduled</a:t>
            </a:r>
          </a:p>
          <a:p>
            <a:pPr marL="0" indent="0">
              <a:buNone/>
            </a:pPr>
            <a:r>
              <a:rPr lang="en-US" altLang="zh-CN" sz="2400" b="1">
                <a:solidFill>
                  <a:srgbClr val="0000FF"/>
                </a:solidFill>
              </a:rPr>
              <a:t>cron</a:t>
            </a:r>
            <a:r>
              <a:rPr lang="zh-CN" altLang="en-US" sz="2400" b="1">
                <a:solidFill>
                  <a:srgbClr val="0000FF"/>
                </a:solidFill>
              </a:rPr>
              <a:t>表达式：</a:t>
            </a:r>
            <a:endParaRPr lang="en-US" altLang="zh-CN" sz="2400" b="1">
              <a:solidFill>
                <a:srgbClr val="0000FF"/>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653092135"/>
              </p:ext>
            </p:extLst>
          </p:nvPr>
        </p:nvGraphicFramePr>
        <p:xfrm>
          <a:off x="1271464" y="4149080"/>
          <a:ext cx="4464495" cy="2160236"/>
        </p:xfrm>
        <a:graphic>
          <a:graphicData uri="http://schemas.openxmlformats.org/drawingml/2006/table">
            <a:tbl>
              <a:tblPr firstRow="1" bandRow="1">
                <a:tableStyleId>{5C22544A-7EE6-4342-B048-85BDC9FD1C3A}</a:tableStyleId>
              </a:tblPr>
              <a:tblGrid>
                <a:gridCol w="1001986"/>
                <a:gridCol w="1974344"/>
                <a:gridCol w="1488165"/>
              </a:tblGrid>
              <a:tr h="331436">
                <a:tc>
                  <a:txBody>
                    <a:bodyPr/>
                    <a:lstStyle/>
                    <a:p>
                      <a:r>
                        <a:rPr lang="zh-CN" altLang="en-US" sz="1400" smtClean="0">
                          <a:ea typeface="微软雅黑" panose="020B0503020204020204" pitchFamily="34" charset="-122"/>
                        </a:rPr>
                        <a:t>字段</a:t>
                      </a:r>
                      <a:endParaRPr lang="zh-CN" altLang="en-US" sz="1400">
                        <a:ea typeface="微软雅黑" panose="020B0503020204020204" pitchFamily="34" charset="-122"/>
                      </a:endParaRPr>
                    </a:p>
                  </a:txBody>
                  <a:tcPr/>
                </a:tc>
                <a:tc>
                  <a:txBody>
                    <a:bodyPr/>
                    <a:lstStyle/>
                    <a:p>
                      <a:r>
                        <a:rPr lang="zh-CN" altLang="en-US" sz="1400" smtClean="0">
                          <a:ea typeface="微软雅黑" panose="020B0503020204020204" pitchFamily="34" charset="-122"/>
                        </a:rPr>
                        <a:t>允许值</a:t>
                      </a:r>
                      <a:endParaRPr lang="zh-CN" altLang="en-US" sz="1400">
                        <a:ea typeface="微软雅黑" panose="020B0503020204020204" pitchFamily="34" charset="-122"/>
                      </a:endParaRPr>
                    </a:p>
                  </a:txBody>
                  <a:tcPr/>
                </a:tc>
                <a:tc>
                  <a:txBody>
                    <a:bodyPr/>
                    <a:lstStyle/>
                    <a:p>
                      <a:r>
                        <a:rPr lang="zh-CN" altLang="en-US" sz="1400" smtClean="0">
                          <a:ea typeface="微软雅黑" panose="020B0503020204020204" pitchFamily="34" charset="-122"/>
                        </a:rPr>
                        <a:t>允许的特殊字符</a:t>
                      </a:r>
                      <a:endParaRPr lang="zh-CN" altLang="en-US" sz="1400">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秒</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0-59</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分</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0-59</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小时</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0-23</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日期</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1-31</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 / L W C</a:t>
                      </a:r>
                    </a:p>
                  </a:txBody>
                  <a:tcPr/>
                </a:tc>
              </a:tr>
              <a:tr h="300116">
                <a:tc>
                  <a:txBody>
                    <a:bodyPr/>
                    <a:lstStyle/>
                    <a:p>
                      <a:r>
                        <a:rPr lang="zh-CN" altLang="en-US" sz="1400" smtClean="0">
                          <a:ea typeface="微软雅黑" panose="020B0503020204020204" pitchFamily="34" charset="-122"/>
                        </a:rPr>
                        <a:t>月份</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1-12</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a:t>
                      </a:r>
                    </a:p>
                  </a:txBody>
                  <a:tcPr/>
                </a:tc>
              </a:tr>
              <a:tr h="300116">
                <a:tc>
                  <a:txBody>
                    <a:bodyPr/>
                    <a:lstStyle/>
                    <a:p>
                      <a:r>
                        <a:rPr lang="zh-CN" altLang="en-US" sz="1400" smtClean="0">
                          <a:ea typeface="微软雅黑" panose="020B0503020204020204" pitchFamily="34" charset="-122"/>
                        </a:rPr>
                        <a:t>星期</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0-7</a:t>
                      </a:r>
                      <a:r>
                        <a:rPr lang="zh-CN" altLang="en-US" sz="1400" smtClean="0">
                          <a:ea typeface="微软雅黑" panose="020B0503020204020204" pitchFamily="34" charset="-122"/>
                        </a:rPr>
                        <a:t>或</a:t>
                      </a:r>
                      <a:r>
                        <a:rPr lang="en-US" altLang="zh-CN" sz="1400" smtClean="0">
                          <a:ea typeface="微软雅黑" panose="020B0503020204020204" pitchFamily="34" charset="-122"/>
                        </a:rPr>
                        <a:t>SUN-SAT 0,7</a:t>
                      </a:r>
                      <a:r>
                        <a:rPr lang="zh-CN" altLang="en-US" sz="1400" smtClean="0">
                          <a:ea typeface="微软雅黑" panose="020B0503020204020204" pitchFamily="34" charset="-122"/>
                        </a:rPr>
                        <a:t>是</a:t>
                      </a:r>
                      <a:r>
                        <a:rPr lang="en-US" altLang="zh-CN" sz="1400" smtClean="0">
                          <a:ea typeface="微软雅黑" panose="020B0503020204020204" pitchFamily="34" charset="-122"/>
                        </a:rPr>
                        <a:t>SUN</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effectLst/>
                          <a:ea typeface="微软雅黑" panose="020B0503020204020204" pitchFamily="34" charset="-122"/>
                        </a:rPr>
                        <a:t>, - * ? / L C #</a:t>
                      </a:r>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18328042"/>
              </p:ext>
            </p:extLst>
          </p:nvPr>
        </p:nvGraphicFramePr>
        <p:xfrm>
          <a:off x="6397823" y="3852466"/>
          <a:ext cx="3277936" cy="2753464"/>
        </p:xfrm>
        <a:graphic>
          <a:graphicData uri="http://schemas.openxmlformats.org/drawingml/2006/table">
            <a:tbl>
              <a:tblPr firstRow="1" bandRow="1">
                <a:tableStyleId>{5C22544A-7EE6-4342-B048-85BDC9FD1C3A}</a:tableStyleId>
              </a:tblPr>
              <a:tblGrid>
                <a:gridCol w="829664"/>
                <a:gridCol w="2448272"/>
              </a:tblGrid>
              <a:tr h="259076">
                <a:tc>
                  <a:txBody>
                    <a:bodyPr/>
                    <a:lstStyle/>
                    <a:p>
                      <a:r>
                        <a:rPr lang="zh-CN" altLang="en-US" sz="1200" smtClean="0">
                          <a:ea typeface="微软雅黑" panose="020B0503020204020204" pitchFamily="34" charset="-122"/>
                        </a:rPr>
                        <a:t>特殊字符</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代表含义</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枚举</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区间</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任意</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步长</a:t>
                      </a:r>
                      <a:endParaRPr lang="zh-CN" altLang="en-US" sz="1200">
                        <a:ea typeface="微软雅黑" panose="020B0503020204020204" pitchFamily="34" charset="-122"/>
                      </a:endParaRPr>
                    </a:p>
                  </a:txBody>
                  <a:tcPr/>
                </a:tc>
              </a:tr>
              <a:tr h="284584">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日</a:t>
                      </a:r>
                      <a:r>
                        <a:rPr lang="en-US" altLang="zh-CN" sz="1200" smtClean="0">
                          <a:ea typeface="微软雅黑" panose="020B0503020204020204" pitchFamily="34" charset="-122"/>
                        </a:rPr>
                        <a:t>/</a:t>
                      </a:r>
                      <a:r>
                        <a:rPr lang="zh-CN" altLang="en-US" sz="1200" smtClean="0">
                          <a:ea typeface="微软雅黑" panose="020B0503020204020204" pitchFamily="34" charset="-122"/>
                        </a:rPr>
                        <a:t>星期冲突匹配</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L</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最后</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W</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工作日</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C</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和</a:t>
                      </a:r>
                      <a:r>
                        <a:rPr lang="en-US" altLang="zh-CN" sz="1200" smtClean="0">
                          <a:ea typeface="微软雅黑" panose="020B0503020204020204" pitchFamily="34" charset="-122"/>
                        </a:rPr>
                        <a:t>calendar</a:t>
                      </a:r>
                      <a:r>
                        <a:rPr lang="zh-CN" altLang="en-US" sz="1200" smtClean="0">
                          <a:ea typeface="微软雅黑" panose="020B0503020204020204" pitchFamily="34" charset="-122"/>
                        </a:rPr>
                        <a:t>联系后计算过的值</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星期，</a:t>
                      </a:r>
                      <a:r>
                        <a:rPr lang="en-US" altLang="zh-CN" sz="1200" smtClean="0">
                          <a:ea typeface="微软雅黑" panose="020B0503020204020204" pitchFamily="34" charset="-122"/>
                        </a:rPr>
                        <a:t>4#2</a:t>
                      </a:r>
                      <a:r>
                        <a:rPr lang="zh-CN" altLang="en-US" sz="1200" smtClean="0">
                          <a:ea typeface="微软雅黑" panose="020B0503020204020204" pitchFamily="34" charset="-122"/>
                        </a:rPr>
                        <a:t>，第</a:t>
                      </a:r>
                      <a:r>
                        <a:rPr lang="en-US" altLang="zh-CN" sz="1200" smtClean="0">
                          <a:ea typeface="微软雅黑" panose="020B0503020204020204" pitchFamily="34" charset="-122"/>
                        </a:rPr>
                        <a:t>2</a:t>
                      </a:r>
                      <a:r>
                        <a:rPr lang="zh-CN" altLang="en-US" sz="1200" smtClean="0">
                          <a:ea typeface="微软雅黑" panose="020B0503020204020204" pitchFamily="34" charset="-122"/>
                        </a:rPr>
                        <a:t>个星期四</a:t>
                      </a:r>
                      <a:endParaRPr lang="zh-CN" altLang="en-US" sz="1200">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721875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三、邮件任务 </a:t>
            </a:r>
          </a:p>
        </p:txBody>
      </p:sp>
      <p:sp>
        <p:nvSpPr>
          <p:cNvPr id="3" name="内容占位符 2"/>
          <p:cNvSpPr>
            <a:spLocks noGrp="1"/>
          </p:cNvSpPr>
          <p:nvPr>
            <p:ph idx="1"/>
          </p:nvPr>
        </p:nvSpPr>
        <p:spPr>
          <a:xfrm>
            <a:off x="609600" y="2039921"/>
            <a:ext cx="10972800" cy="4125383"/>
          </a:xfrm>
        </p:spPr>
        <p:txBody>
          <a:bodyPr>
            <a:normAutofit/>
          </a:bodyPr>
          <a:lstStyle/>
          <a:p>
            <a:r>
              <a:rPr lang="zh-CN" altLang="en-US" sz="2400" smtClean="0"/>
              <a:t>邮件</a:t>
            </a:r>
            <a:r>
              <a:rPr lang="zh-CN" altLang="en-US" sz="2400"/>
              <a:t>发送需要引入</a:t>
            </a:r>
            <a:r>
              <a:rPr lang="en-US" altLang="zh-CN" sz="2400"/>
              <a:t>spring-boot-starter-mail</a:t>
            </a:r>
          </a:p>
          <a:p>
            <a:r>
              <a:rPr lang="en-US" altLang="zh-CN" sz="2400"/>
              <a:t>Spring Boot </a:t>
            </a:r>
            <a:r>
              <a:rPr lang="zh-CN" altLang="en-US" sz="2400"/>
              <a:t>自动配置</a:t>
            </a:r>
            <a:r>
              <a:rPr lang="en-US" altLang="zh-CN" sz="2400"/>
              <a:t>MailSenderAutoConfiguration</a:t>
            </a:r>
          </a:p>
          <a:p>
            <a:r>
              <a:rPr lang="zh-CN" altLang="en-US" sz="2400"/>
              <a:t>定义</a:t>
            </a:r>
            <a:r>
              <a:rPr lang="en-US" altLang="zh-CN" sz="2400"/>
              <a:t>MailProperties</a:t>
            </a:r>
            <a:r>
              <a:rPr lang="zh-CN" altLang="en-US" sz="2400"/>
              <a:t>内容，配置在</a:t>
            </a:r>
            <a:r>
              <a:rPr lang="en-US" altLang="zh-CN" sz="2400"/>
              <a:t>application.yml</a:t>
            </a:r>
            <a:r>
              <a:rPr lang="zh-CN" altLang="en-US" sz="2400"/>
              <a:t>中</a:t>
            </a:r>
            <a:endParaRPr lang="en-US" altLang="zh-CN" sz="2400"/>
          </a:p>
          <a:p>
            <a:r>
              <a:rPr lang="zh-CN" altLang="en-US" sz="2400"/>
              <a:t>自动装配</a:t>
            </a:r>
            <a:r>
              <a:rPr lang="en-US" altLang="zh-CN" sz="2400"/>
              <a:t>JavaMailSender</a:t>
            </a:r>
          </a:p>
          <a:p>
            <a:r>
              <a:rPr lang="zh-CN" altLang="en-US" sz="2400"/>
              <a:t>测试邮件</a:t>
            </a:r>
            <a:r>
              <a:rPr lang="zh-CN" altLang="en-US" sz="2400" smtClean="0"/>
              <a:t>发送</a:t>
            </a:r>
            <a:endParaRPr lang="en-US" altLang="zh-CN" b="1" smtClean="0">
              <a:solidFill>
                <a:srgbClr val="0000FF"/>
              </a:solidFill>
            </a:endParaRPr>
          </a:p>
        </p:txBody>
      </p:sp>
    </p:spTree>
    <p:extLst>
      <p:ext uri="{BB962C8B-B14F-4D97-AF65-F5344CB8AC3E}">
        <p14:creationId xmlns:p14="http://schemas.microsoft.com/office/powerpoint/2010/main" val="711084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1584"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zhangsan@qq.com</a:t>
            </a:r>
            <a:endParaRPr lang="zh-CN" altLang="en-US"/>
          </a:p>
        </p:txBody>
      </p:sp>
      <p:sp>
        <p:nvSpPr>
          <p:cNvPr id="5" name="矩形 4"/>
          <p:cNvSpPr/>
          <p:nvPr/>
        </p:nvSpPr>
        <p:spPr>
          <a:xfrm>
            <a:off x="2603612" y="3356992"/>
            <a:ext cx="1584176"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qq</a:t>
            </a:r>
            <a:r>
              <a:rPr lang="zh-CN" altLang="en-US" smtClean="0"/>
              <a:t>邮箱服务器</a:t>
            </a:r>
            <a:endParaRPr lang="zh-CN" altLang="en-US"/>
          </a:p>
        </p:txBody>
      </p:sp>
      <p:sp>
        <p:nvSpPr>
          <p:cNvPr id="6" name="矩形 5"/>
          <p:cNvSpPr/>
          <p:nvPr/>
        </p:nvSpPr>
        <p:spPr>
          <a:xfrm>
            <a:off x="6888088"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lisi@163.com</a:t>
            </a:r>
            <a:endParaRPr lang="zh-CN" altLang="en-US"/>
          </a:p>
        </p:txBody>
      </p:sp>
      <p:sp>
        <p:nvSpPr>
          <p:cNvPr id="7" name="矩形 6"/>
          <p:cNvSpPr/>
          <p:nvPr/>
        </p:nvSpPr>
        <p:spPr>
          <a:xfrm>
            <a:off x="7086110" y="3389971"/>
            <a:ext cx="1692188"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163</a:t>
            </a:r>
            <a:r>
              <a:rPr lang="zh-CN" altLang="en-US" smtClean="0"/>
              <a:t>邮箱服务器</a:t>
            </a:r>
            <a:endParaRPr lang="zh-CN" altLang="en-US"/>
          </a:p>
        </p:txBody>
      </p:sp>
      <p:cxnSp>
        <p:nvCxnSpPr>
          <p:cNvPr id="9" name="直接箭头连接符 8"/>
          <p:cNvCxnSpPr>
            <a:stCxn id="4" idx="2"/>
            <a:endCxn id="5" idx="0"/>
          </p:cNvCxnSpPr>
          <p:nvPr/>
        </p:nvCxnSpPr>
        <p:spPr>
          <a:xfrm>
            <a:off x="3395700" y="2348880"/>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p:cNvCxnSpPr>
          <p:nvPr/>
        </p:nvCxnSpPr>
        <p:spPr>
          <a:xfrm>
            <a:off x="4187788" y="3825044"/>
            <a:ext cx="2898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2"/>
          </p:cNvCxnSpPr>
          <p:nvPr/>
        </p:nvCxnSpPr>
        <p:spPr>
          <a:xfrm flipV="1">
            <a:off x="7932204" y="2348880"/>
            <a:ext cx="0" cy="104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6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五</a:t>
            </a:r>
            <a:r>
              <a:rPr lang="zh-CN" altLang="en-US" smtClean="0"/>
              <a:t>、</a:t>
            </a:r>
            <a:r>
              <a:rPr lang="en-US" altLang="zh-CN"/>
              <a:t>Spring Boot</a:t>
            </a:r>
            <a:r>
              <a:rPr lang="zh-CN" altLang="en-US"/>
              <a:t>与安全</a:t>
            </a:r>
          </a:p>
        </p:txBody>
      </p:sp>
      <p:sp>
        <p:nvSpPr>
          <p:cNvPr id="6" name="副标题 5"/>
          <p:cNvSpPr>
            <a:spLocks noGrp="1"/>
          </p:cNvSpPr>
          <p:nvPr>
            <p:ph type="subTitle" idx="1"/>
          </p:nvPr>
        </p:nvSpPr>
        <p:spPr/>
        <p:txBody>
          <a:bodyPr/>
          <a:lstStyle/>
          <a:p>
            <a:pPr algn="r"/>
            <a:r>
              <a:rPr lang="zh-CN" altLang="en-US" smtClean="0"/>
              <a:t>安全、</a:t>
            </a:r>
            <a:r>
              <a:rPr lang="en-US" altLang="zh-CN" smtClean="0"/>
              <a:t>Spring Security</a:t>
            </a:r>
            <a:endParaRPr lang="zh-CN" altLang="en-US"/>
          </a:p>
        </p:txBody>
      </p:sp>
    </p:spTree>
    <p:extLst>
      <p:ext uri="{BB962C8B-B14F-4D97-AF65-F5344CB8AC3E}">
        <p14:creationId xmlns:p14="http://schemas.microsoft.com/office/powerpoint/2010/main" val="1955722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a:t>
            </a:r>
            <a:r>
              <a:rPr lang="zh-CN" altLang="en-US" smtClean="0"/>
              <a:t>安全</a:t>
            </a:r>
            <a:endParaRPr lang="zh-CN" altLang="en-US"/>
          </a:p>
        </p:txBody>
      </p:sp>
      <p:sp>
        <p:nvSpPr>
          <p:cNvPr id="3" name="内容占位符 2"/>
          <p:cNvSpPr>
            <a:spLocks noGrp="1"/>
          </p:cNvSpPr>
          <p:nvPr>
            <p:ph idx="1"/>
          </p:nvPr>
        </p:nvSpPr>
        <p:spPr>
          <a:xfrm>
            <a:off x="839416" y="2039921"/>
            <a:ext cx="10742984" cy="4525963"/>
          </a:xfrm>
        </p:spPr>
        <p:txBody>
          <a:bodyPr/>
          <a:lstStyle/>
          <a:p>
            <a:pPr marL="0" indent="0">
              <a:buNone/>
            </a:pPr>
            <a:r>
              <a:rPr lang="en-US" altLang="zh-CN" sz="2400" smtClean="0">
                <a:solidFill>
                  <a:srgbClr val="FF0000"/>
                </a:solidFill>
              </a:rPr>
              <a:t>Spring </a:t>
            </a:r>
            <a:r>
              <a:rPr lang="en-US" altLang="zh-CN" sz="2400">
                <a:solidFill>
                  <a:srgbClr val="FF0000"/>
                </a:solidFill>
              </a:rPr>
              <a:t>Security</a:t>
            </a:r>
            <a:r>
              <a:rPr lang="zh-CN" altLang="en-US" sz="2400"/>
              <a:t>是针对</a:t>
            </a:r>
            <a:r>
              <a:rPr lang="en-US" altLang="zh-CN" sz="2400"/>
              <a:t>Spring</a:t>
            </a:r>
            <a:r>
              <a:rPr lang="zh-CN" altLang="en-US" sz="2400"/>
              <a:t>项目的安全框架，也是</a:t>
            </a:r>
            <a:r>
              <a:rPr lang="en-US" altLang="zh-CN" sz="2400"/>
              <a:t>Spring Boot</a:t>
            </a:r>
            <a:r>
              <a:rPr lang="zh-CN" altLang="en-US" sz="2400"/>
              <a:t>底层安全模块默认的技术选型。他可以实现强大的</a:t>
            </a:r>
            <a:r>
              <a:rPr lang="en-US" altLang="zh-CN" sz="2400"/>
              <a:t>web</a:t>
            </a:r>
            <a:r>
              <a:rPr lang="zh-CN" altLang="en-US" sz="2400"/>
              <a:t>安全控制。对于安全控制，我们仅需</a:t>
            </a:r>
            <a:r>
              <a:rPr lang="zh-CN" altLang="en-US" sz="2400">
                <a:solidFill>
                  <a:srgbClr val="FF0000"/>
                </a:solidFill>
              </a:rPr>
              <a:t>引入</a:t>
            </a:r>
            <a:r>
              <a:rPr lang="en-US" altLang="zh-CN" sz="2400">
                <a:solidFill>
                  <a:srgbClr val="FF0000"/>
                </a:solidFill>
              </a:rPr>
              <a:t>spring-boot-starter-security</a:t>
            </a:r>
            <a:r>
              <a:rPr lang="zh-CN" altLang="en-US" sz="2400"/>
              <a:t>模块，进行少量的配置，即可实现强大的安全管理。</a:t>
            </a:r>
            <a:r>
              <a:rPr lang="en-US" altLang="zh-CN" sz="2400"/>
              <a:t/>
            </a:r>
            <a:br>
              <a:rPr lang="en-US" altLang="zh-CN" sz="2400"/>
            </a:br>
            <a:r>
              <a:rPr lang="en-US" altLang="zh-CN" sz="2400"/>
              <a:t/>
            </a:r>
            <a:br>
              <a:rPr lang="en-US" altLang="zh-CN" sz="2400"/>
            </a:br>
            <a:r>
              <a:rPr lang="zh-CN" altLang="en-US" sz="2400"/>
              <a:t>几个类：</a:t>
            </a:r>
            <a:endParaRPr lang="en-US" altLang="zh-CN" sz="2400"/>
          </a:p>
          <a:p>
            <a:pPr marL="0" indent="0">
              <a:buNone/>
            </a:pPr>
            <a:r>
              <a:rPr lang="en-US" altLang="zh-CN" sz="2400"/>
              <a:t>WebSecurityConfigurerAdapter</a:t>
            </a:r>
            <a:r>
              <a:rPr lang="zh-CN" altLang="en-US" sz="2400"/>
              <a:t>：自定义</a:t>
            </a:r>
            <a:r>
              <a:rPr lang="en-US" altLang="zh-CN" sz="2400"/>
              <a:t>Security</a:t>
            </a:r>
            <a:r>
              <a:rPr lang="zh-CN" altLang="en-US" sz="2400"/>
              <a:t>策略</a:t>
            </a:r>
            <a:endParaRPr lang="en-US" altLang="zh-CN" sz="2400"/>
          </a:p>
          <a:p>
            <a:pPr marL="0" indent="0">
              <a:buNone/>
            </a:pPr>
            <a:r>
              <a:rPr lang="en-US" altLang="zh-CN" sz="2400"/>
              <a:t>AuthenticationManagerBuilder</a:t>
            </a:r>
            <a:r>
              <a:rPr lang="zh-CN" altLang="en-US" sz="2400"/>
              <a:t>：自定义认证策略</a:t>
            </a:r>
            <a:endParaRPr lang="en-US" altLang="zh-CN" sz="2400"/>
          </a:p>
          <a:p>
            <a:pPr marL="0" indent="0">
              <a:buNone/>
            </a:pPr>
            <a:r>
              <a:rPr lang="en-US" altLang="zh-CN" sz="2400"/>
              <a:t>@EnableWebSecurity</a:t>
            </a:r>
            <a:r>
              <a:rPr lang="zh-CN" altLang="en-US" sz="2400"/>
              <a:t>：开启</a:t>
            </a:r>
            <a:r>
              <a:rPr lang="en-US" altLang="zh-CN" sz="2400"/>
              <a:t>WebSecurity</a:t>
            </a:r>
            <a:r>
              <a:rPr lang="zh-CN" altLang="en-US" sz="2400"/>
              <a:t>模式</a:t>
            </a:r>
          </a:p>
        </p:txBody>
      </p:sp>
    </p:spTree>
    <p:extLst>
      <p:ext uri="{BB962C8B-B14F-4D97-AF65-F5344CB8AC3E}">
        <p14:creationId xmlns:p14="http://schemas.microsoft.com/office/powerpoint/2010/main" val="429484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一、</a:t>
            </a:r>
            <a:r>
              <a:rPr lang="en-US" altLang="zh-CN" smtClean="0"/>
              <a:t>JSR107</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a:t>Java Caching</a:t>
            </a:r>
            <a:r>
              <a:rPr lang="zh-CN" altLang="en-US" sz="2000"/>
              <a:t>定义了</a:t>
            </a:r>
            <a:r>
              <a:rPr lang="en-US" altLang="zh-CN" sz="2000"/>
              <a:t>5</a:t>
            </a:r>
            <a:r>
              <a:rPr lang="zh-CN" altLang="en-US" sz="2000"/>
              <a:t>个核心接口，分别是</a:t>
            </a:r>
            <a:r>
              <a:rPr lang="en-US" altLang="zh-CN" sz="2000" b="1">
                <a:solidFill>
                  <a:srgbClr val="FF0000"/>
                </a:solidFill>
              </a:rPr>
              <a:t>CachingProvider</a:t>
            </a:r>
            <a:r>
              <a:rPr lang="en-US" altLang="zh-CN" sz="2000"/>
              <a:t>, </a:t>
            </a:r>
            <a:r>
              <a:rPr lang="en-US" altLang="zh-CN" sz="2000" b="1">
                <a:solidFill>
                  <a:srgbClr val="FF0000"/>
                </a:solidFill>
              </a:rPr>
              <a:t>CacheManager</a:t>
            </a:r>
            <a:r>
              <a:rPr lang="en-US" altLang="zh-CN" sz="2000"/>
              <a:t>, </a:t>
            </a:r>
            <a:r>
              <a:rPr lang="en-US" altLang="zh-CN" sz="2000" b="1">
                <a:solidFill>
                  <a:srgbClr val="FF0000"/>
                </a:solidFill>
              </a:rPr>
              <a:t>Cache</a:t>
            </a:r>
            <a:r>
              <a:rPr lang="en-US" altLang="zh-CN" sz="2000"/>
              <a:t>, </a:t>
            </a:r>
            <a:r>
              <a:rPr lang="en-US" altLang="zh-CN" sz="2000" b="1">
                <a:solidFill>
                  <a:srgbClr val="FF0000"/>
                </a:solidFill>
              </a:rPr>
              <a:t>Entry</a:t>
            </a:r>
            <a:r>
              <a:rPr lang="en-US" altLang="zh-CN" sz="2000">
                <a:solidFill>
                  <a:srgbClr val="FF0000"/>
                </a:solidFill>
              </a:rPr>
              <a:t> </a:t>
            </a:r>
            <a:r>
              <a:rPr lang="zh-CN" altLang="en-US" sz="2000"/>
              <a:t>和 </a:t>
            </a:r>
            <a:r>
              <a:rPr lang="en-US" altLang="zh-CN" sz="2000" b="1">
                <a:solidFill>
                  <a:srgbClr val="FF0000"/>
                </a:solidFill>
              </a:rPr>
              <a:t>Expiry</a:t>
            </a:r>
            <a:r>
              <a:rPr lang="zh-CN" altLang="en-US" sz="2000"/>
              <a:t>。</a:t>
            </a:r>
            <a:endParaRPr lang="en-US" altLang="zh-CN" sz="2000"/>
          </a:p>
          <a:p>
            <a:r>
              <a:rPr lang="en-US" altLang="zh-CN" sz="2000" b="1">
                <a:solidFill>
                  <a:srgbClr val="0000FF"/>
                </a:solidFill>
              </a:rPr>
              <a:t>CachingProvider</a:t>
            </a:r>
            <a:r>
              <a:rPr lang="zh-CN" altLang="en-US" sz="2000"/>
              <a:t>定义了创建、配置、获取、管理和控制多个</a:t>
            </a:r>
            <a:r>
              <a:rPr lang="en-US" altLang="zh-CN" sz="2000" b="1"/>
              <a:t>CacheManager</a:t>
            </a:r>
            <a:r>
              <a:rPr lang="zh-CN" altLang="en-US" sz="2000"/>
              <a:t>。一个应用可以在运行期访问多个</a:t>
            </a:r>
            <a:r>
              <a:rPr lang="en-US" altLang="zh-CN" sz="2000"/>
              <a:t>CachingProvider</a:t>
            </a:r>
            <a:r>
              <a:rPr lang="zh-CN" altLang="en-US" sz="2000"/>
              <a:t>。</a:t>
            </a:r>
            <a:endParaRPr lang="en-US" altLang="zh-CN" sz="2000"/>
          </a:p>
          <a:p>
            <a:r>
              <a:rPr lang="en-US" altLang="zh-CN" sz="2000" b="1">
                <a:solidFill>
                  <a:srgbClr val="0000FF"/>
                </a:solidFill>
              </a:rPr>
              <a:t>CacheManager</a:t>
            </a:r>
            <a:r>
              <a:rPr lang="zh-CN" altLang="en-US" sz="2000"/>
              <a:t>定义了创建、配置、获取、管理和控制多个唯一命名的</a:t>
            </a:r>
            <a:r>
              <a:rPr lang="en-US" altLang="zh-CN" sz="2000" b="1"/>
              <a:t>Cache</a:t>
            </a:r>
            <a:r>
              <a:rPr lang="zh-CN" altLang="en-US" sz="2000"/>
              <a:t>，这些</a:t>
            </a:r>
            <a:r>
              <a:rPr lang="en-US" altLang="zh-CN" sz="2000"/>
              <a:t>Cache</a:t>
            </a:r>
            <a:r>
              <a:rPr lang="zh-CN" altLang="en-US" sz="2000"/>
              <a:t>存在于</a:t>
            </a:r>
            <a:r>
              <a:rPr lang="en-US" altLang="zh-CN" sz="2000"/>
              <a:t>CacheManager</a:t>
            </a:r>
            <a:r>
              <a:rPr lang="zh-CN" altLang="en-US" sz="2000"/>
              <a:t>的上下文中。一个</a:t>
            </a:r>
            <a:r>
              <a:rPr lang="en-US" altLang="zh-CN" sz="2000"/>
              <a:t>CacheManager</a:t>
            </a:r>
            <a:r>
              <a:rPr lang="zh-CN" altLang="en-US" sz="2000"/>
              <a:t>仅被一个</a:t>
            </a:r>
            <a:r>
              <a:rPr lang="en-US" altLang="zh-CN" sz="2000"/>
              <a:t>CachingProvider</a:t>
            </a:r>
            <a:r>
              <a:rPr lang="zh-CN" altLang="en-US" sz="2000"/>
              <a:t>所拥有。</a:t>
            </a:r>
            <a:endParaRPr lang="en-US" altLang="zh-CN" sz="2000"/>
          </a:p>
          <a:p>
            <a:r>
              <a:rPr lang="en-US" altLang="zh-CN" sz="2000" b="1">
                <a:solidFill>
                  <a:srgbClr val="0000FF"/>
                </a:solidFill>
              </a:rPr>
              <a:t>Cache</a:t>
            </a:r>
            <a:r>
              <a:rPr lang="zh-CN" altLang="en-US" sz="2000"/>
              <a:t>是一个类似</a:t>
            </a:r>
            <a:r>
              <a:rPr lang="en-US" altLang="zh-CN" sz="2000"/>
              <a:t>Map</a:t>
            </a:r>
            <a:r>
              <a:rPr lang="zh-CN" altLang="en-US" sz="2000"/>
              <a:t>的数据结构并临时存储以</a:t>
            </a:r>
            <a:r>
              <a:rPr lang="en-US" altLang="zh-CN" sz="2000"/>
              <a:t>Key</a:t>
            </a:r>
            <a:r>
              <a:rPr lang="zh-CN" altLang="en-US" sz="2000"/>
              <a:t>为索引的值。一个</a:t>
            </a:r>
            <a:r>
              <a:rPr lang="en-US" altLang="zh-CN" sz="2000"/>
              <a:t>Cache</a:t>
            </a:r>
            <a:r>
              <a:rPr lang="zh-CN" altLang="en-US" sz="2000"/>
              <a:t>仅被一个</a:t>
            </a:r>
            <a:r>
              <a:rPr lang="en-US" altLang="zh-CN" sz="2000"/>
              <a:t>CacheManager</a:t>
            </a:r>
            <a:r>
              <a:rPr lang="zh-CN" altLang="en-US" sz="2000"/>
              <a:t>所拥有。</a:t>
            </a:r>
            <a:endParaRPr lang="en-US" altLang="zh-CN" sz="2000"/>
          </a:p>
          <a:p>
            <a:r>
              <a:rPr lang="en-US" altLang="zh-CN" sz="2000" b="1">
                <a:solidFill>
                  <a:srgbClr val="0000FF"/>
                </a:solidFill>
              </a:rPr>
              <a:t>Entry</a:t>
            </a:r>
            <a:r>
              <a:rPr lang="zh-CN" altLang="en-US" sz="2000"/>
              <a:t>是一个存储在</a:t>
            </a:r>
            <a:r>
              <a:rPr lang="en-US" altLang="zh-CN" sz="2000"/>
              <a:t>Cache</a:t>
            </a:r>
            <a:r>
              <a:rPr lang="zh-CN" altLang="en-US" sz="2000"/>
              <a:t>中的</a:t>
            </a:r>
            <a:r>
              <a:rPr lang="en-US" altLang="zh-CN" sz="2000"/>
              <a:t>key-value</a:t>
            </a:r>
            <a:r>
              <a:rPr lang="zh-CN" altLang="en-US" sz="2000"/>
              <a:t>对。</a:t>
            </a:r>
            <a:endParaRPr lang="en-US" altLang="zh-CN" sz="2000"/>
          </a:p>
          <a:p>
            <a:r>
              <a:rPr lang="en-US" altLang="zh-CN" sz="2000" b="1">
                <a:solidFill>
                  <a:srgbClr val="0000FF"/>
                </a:solidFill>
              </a:rPr>
              <a:t>Expiry</a:t>
            </a:r>
            <a:r>
              <a:rPr lang="en-US" altLang="zh-CN" sz="2000">
                <a:solidFill>
                  <a:srgbClr val="0000FF"/>
                </a:solidFill>
              </a:rPr>
              <a:t> </a:t>
            </a:r>
            <a:r>
              <a:rPr lang="zh-CN" altLang="en-US" sz="2000"/>
              <a:t>每一个存储在</a:t>
            </a:r>
            <a:r>
              <a:rPr lang="en-US" altLang="zh-CN" sz="2000"/>
              <a:t>Cache</a:t>
            </a:r>
            <a:r>
              <a:rPr lang="zh-CN" altLang="en-US" sz="2000"/>
              <a:t>中的条目有一个定义的有效期。一旦超过这个时间，条目为过期的状态。一旦过期，条目将不可访问、更新和删除。缓存有效期可以通过</a:t>
            </a:r>
            <a:r>
              <a:rPr lang="en-US" altLang="zh-CN" sz="2000"/>
              <a:t>ExpiryPolicy</a:t>
            </a:r>
            <a:r>
              <a:rPr lang="zh-CN" altLang="en-US" sz="2000"/>
              <a:t>设置</a:t>
            </a:r>
            <a:r>
              <a:rPr lang="zh-CN" altLang="en-US" sz="2000" smtClean="0"/>
              <a:t>。</a:t>
            </a:r>
            <a:endParaRPr lang="zh-CN" altLang="en-US" sz="2000"/>
          </a:p>
        </p:txBody>
      </p:sp>
    </p:spTree>
    <p:extLst>
      <p:ext uri="{BB962C8B-B14F-4D97-AF65-F5344CB8AC3E}">
        <p14:creationId xmlns:p14="http://schemas.microsoft.com/office/powerpoint/2010/main" val="338796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980728"/>
            <a:ext cx="11449272" cy="5544615"/>
          </a:xfrm>
        </p:spPr>
        <p:txBody>
          <a:bodyPr>
            <a:normAutofit lnSpcReduction="10000"/>
          </a:bodyPr>
          <a:lstStyle/>
          <a:p>
            <a:r>
              <a:rPr lang="zh-CN" altLang="en-US" smtClean="0"/>
              <a:t>应用程序</a:t>
            </a:r>
            <a:r>
              <a:rPr lang="zh-CN" altLang="en-US"/>
              <a:t>的两个主要区域是“认证”和“授权”（或者访问控制）。这两个主要区域是</a:t>
            </a:r>
            <a:r>
              <a:rPr lang="en-US" altLang="zh-CN"/>
              <a:t>Spring Security </a:t>
            </a:r>
            <a:r>
              <a:rPr lang="zh-CN" altLang="en-US"/>
              <a:t>的两个目标</a:t>
            </a:r>
            <a:r>
              <a:rPr lang="zh-CN" altLang="en-US" smtClean="0"/>
              <a:t>。</a:t>
            </a:r>
            <a:endParaRPr lang="en-US" altLang="zh-CN" smtClean="0"/>
          </a:p>
          <a:p>
            <a:endParaRPr lang="en-US" altLang="zh-CN" smtClean="0"/>
          </a:p>
          <a:p>
            <a:r>
              <a:rPr lang="zh-CN" altLang="en-US" smtClean="0"/>
              <a:t>“认证”（</a:t>
            </a:r>
            <a:r>
              <a:rPr lang="en-US" altLang="zh-CN" smtClean="0"/>
              <a:t>Authentication</a:t>
            </a:r>
            <a:r>
              <a:rPr lang="zh-CN" altLang="en-US" smtClean="0"/>
              <a:t>），</a:t>
            </a:r>
            <a:r>
              <a:rPr lang="zh-CN" altLang="en-US"/>
              <a:t>是建立一个他声明的</a:t>
            </a:r>
            <a:r>
              <a:rPr lang="zh-CN" altLang="en-US" smtClean="0"/>
              <a:t>主体的</a:t>
            </a:r>
            <a:r>
              <a:rPr lang="zh-CN" altLang="en-US"/>
              <a:t>过程（一个“主体”一般是指用户，设备或一些可以在你的应用程序中执行动作的其他系统）</a:t>
            </a:r>
            <a:r>
              <a:rPr lang="zh-CN" altLang="en-US" smtClean="0"/>
              <a:t>。</a:t>
            </a:r>
            <a:endParaRPr lang="en-US" altLang="zh-CN" smtClean="0"/>
          </a:p>
          <a:p>
            <a:endParaRPr lang="en-US" altLang="zh-CN" smtClean="0"/>
          </a:p>
          <a:p>
            <a:r>
              <a:rPr lang="zh-CN" altLang="en-US" smtClean="0"/>
              <a:t>“授权”（</a:t>
            </a:r>
            <a:r>
              <a:rPr lang="en-US" altLang="zh-CN" smtClean="0"/>
              <a:t>Authorization</a:t>
            </a:r>
            <a:r>
              <a:rPr lang="zh-CN" altLang="en-US" smtClean="0"/>
              <a:t>）指</a:t>
            </a:r>
            <a:r>
              <a:rPr lang="zh-CN" altLang="en-US"/>
              <a:t>确定一个主体是否允许在你的应用程序执行一个动作的过程。为了抵达需要授权的店，主体的身份已经有认证过程建立</a:t>
            </a:r>
            <a:r>
              <a:rPr lang="zh-CN" altLang="en-US" smtClean="0"/>
              <a:t>。</a:t>
            </a:r>
            <a:endParaRPr lang="en-US" altLang="zh-CN" smtClean="0"/>
          </a:p>
          <a:p>
            <a:endParaRPr lang="en-US" altLang="zh-CN" smtClean="0"/>
          </a:p>
          <a:p>
            <a:r>
              <a:rPr lang="zh-CN" altLang="en-US" smtClean="0"/>
              <a:t>这个</a:t>
            </a:r>
            <a:r>
              <a:rPr lang="zh-CN" altLang="en-US"/>
              <a:t>概念是通用的而不只在</a:t>
            </a:r>
            <a:r>
              <a:rPr lang="en-US" altLang="zh-CN"/>
              <a:t>Spring Security</a:t>
            </a:r>
            <a:r>
              <a:rPr lang="zh-CN" altLang="en-US"/>
              <a:t>中。</a:t>
            </a:r>
          </a:p>
        </p:txBody>
      </p:sp>
    </p:spTree>
    <p:extLst>
      <p:ext uri="{BB962C8B-B14F-4D97-AF65-F5344CB8AC3E}">
        <p14:creationId xmlns:p14="http://schemas.microsoft.com/office/powerpoint/2010/main" val="670046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en-US" altLang="zh-CN"/>
              <a:t>Web&amp;</a:t>
            </a:r>
            <a:r>
              <a:rPr lang="zh-CN" altLang="en-US"/>
              <a:t>安全 </a:t>
            </a:r>
          </a:p>
        </p:txBody>
      </p:sp>
      <p:sp>
        <p:nvSpPr>
          <p:cNvPr id="3" name="内容占位符 2"/>
          <p:cNvSpPr>
            <a:spLocks noGrp="1"/>
          </p:cNvSpPr>
          <p:nvPr>
            <p:ph idx="1"/>
          </p:nvPr>
        </p:nvSpPr>
        <p:spPr/>
        <p:txBody>
          <a:bodyPr>
            <a:normAutofit fontScale="92500"/>
          </a:bodyPr>
          <a:lstStyle/>
          <a:p>
            <a:pPr marL="514350" indent="-514350">
              <a:buAutoNum type="arabicPeriod"/>
            </a:pPr>
            <a:r>
              <a:rPr lang="zh-CN" altLang="en-US" sz="2400"/>
              <a:t>登陆</a:t>
            </a:r>
            <a:r>
              <a:rPr lang="en-US" altLang="zh-CN" sz="2400"/>
              <a:t>/</a:t>
            </a:r>
            <a:r>
              <a:rPr lang="zh-CN" altLang="en-US" sz="2400"/>
              <a:t>注销</a:t>
            </a:r>
            <a:endParaRPr lang="en-US" altLang="zh-CN" sz="2400"/>
          </a:p>
          <a:p>
            <a:pPr marL="914400" lvl="1" indent="-514350"/>
            <a:r>
              <a:rPr lang="en-US" altLang="zh-CN" sz="2000"/>
              <a:t>HttpSecurity</a:t>
            </a:r>
            <a:r>
              <a:rPr lang="zh-CN" altLang="en-US" sz="2000"/>
              <a:t>配置登陆、注销</a:t>
            </a:r>
            <a:r>
              <a:rPr lang="zh-CN" altLang="en-US" sz="2000" smtClean="0"/>
              <a:t>功能</a:t>
            </a:r>
            <a:endParaRPr lang="en-US" altLang="zh-CN" sz="2000" smtClean="0"/>
          </a:p>
          <a:p>
            <a:pPr marL="514350" indent="-514350">
              <a:buAutoNum type="arabicPeriod"/>
            </a:pPr>
            <a:r>
              <a:rPr lang="en-US" altLang="zh-CN" sz="2400"/>
              <a:t>Thymeleaf</a:t>
            </a:r>
            <a:r>
              <a:rPr lang="zh-CN" altLang="en-US" sz="2400"/>
              <a:t>提供的</a:t>
            </a:r>
            <a:r>
              <a:rPr lang="en-US" altLang="zh-CN" sz="2400"/>
              <a:t>SpringSecurity</a:t>
            </a:r>
            <a:r>
              <a:rPr lang="zh-CN" altLang="en-US" sz="2400"/>
              <a:t>标签支持</a:t>
            </a:r>
            <a:endParaRPr lang="en-US" altLang="zh-CN" sz="2400"/>
          </a:p>
          <a:p>
            <a:pPr lvl="1" indent="-342900"/>
            <a:r>
              <a:rPr lang="zh-CN" altLang="en-US" sz="2000"/>
              <a:t>需要引入</a:t>
            </a:r>
            <a:r>
              <a:rPr lang="en-US" altLang="zh-CN" sz="2000"/>
              <a:t>thymeleaf-extras-springsecurity4</a:t>
            </a:r>
          </a:p>
          <a:p>
            <a:pPr lvl="1" indent="-342900"/>
            <a:r>
              <a:rPr lang="en-US" altLang="zh-CN" sz="2000"/>
              <a:t>sec:authentication=“name”</a:t>
            </a:r>
            <a:r>
              <a:rPr lang="zh-CN" altLang="en-US" sz="2000"/>
              <a:t>获得当前用户的用户名</a:t>
            </a:r>
            <a:endParaRPr lang="en-US" altLang="zh-CN" sz="2000"/>
          </a:p>
          <a:p>
            <a:pPr lvl="1" indent="-342900"/>
            <a:r>
              <a:rPr lang="en-US" altLang="zh-CN" sz="2000"/>
              <a:t>sec:authorize=“hasRole(‘ADMIN’)”</a:t>
            </a:r>
            <a:r>
              <a:rPr lang="zh-CN" altLang="en-US" sz="2000"/>
              <a:t>当前用户必须拥有</a:t>
            </a:r>
            <a:r>
              <a:rPr lang="en-US" altLang="zh-CN" sz="2000"/>
              <a:t>ADMIN</a:t>
            </a:r>
            <a:r>
              <a:rPr lang="zh-CN" altLang="en-US" sz="2000"/>
              <a:t>权限时才会显示标签内容</a:t>
            </a:r>
            <a:endParaRPr lang="en-US" altLang="zh-CN" sz="2000" smtClean="0"/>
          </a:p>
          <a:p>
            <a:pPr marL="514350" indent="-514350">
              <a:buAutoNum type="arabicPeriod"/>
            </a:pPr>
            <a:r>
              <a:rPr lang="en-US" altLang="zh-CN" sz="2400" smtClean="0"/>
              <a:t>remember </a:t>
            </a:r>
            <a:r>
              <a:rPr lang="en-US" altLang="zh-CN" sz="2400"/>
              <a:t>me</a:t>
            </a:r>
          </a:p>
          <a:p>
            <a:pPr marL="914400" lvl="1" indent="-514350"/>
            <a:r>
              <a:rPr lang="zh-CN" altLang="en-US" sz="2000"/>
              <a:t>表单添加</a:t>
            </a:r>
            <a:r>
              <a:rPr lang="en-US" altLang="zh-CN" sz="2000"/>
              <a:t>remember-me</a:t>
            </a:r>
            <a:r>
              <a:rPr lang="zh-CN" altLang="en-US" sz="2000"/>
              <a:t>的</a:t>
            </a:r>
            <a:r>
              <a:rPr lang="en-US" altLang="zh-CN" sz="2000"/>
              <a:t>checkbox</a:t>
            </a:r>
          </a:p>
          <a:p>
            <a:pPr marL="914400" lvl="1" indent="-514350"/>
            <a:r>
              <a:rPr lang="zh-CN" altLang="en-US" sz="2000"/>
              <a:t>配置启用</a:t>
            </a:r>
            <a:r>
              <a:rPr lang="en-US" altLang="zh-CN" sz="2000"/>
              <a:t>remember-me</a:t>
            </a:r>
            <a:r>
              <a:rPr lang="zh-CN" altLang="en-US" sz="2000" smtClean="0"/>
              <a:t>功能</a:t>
            </a:r>
            <a:endParaRPr lang="en-US" altLang="zh-CN" sz="2000" smtClean="0"/>
          </a:p>
          <a:p>
            <a:pPr marL="514350" indent="-514350">
              <a:buAutoNum type="arabicPeriod"/>
            </a:pPr>
            <a:r>
              <a:rPr lang="en-US" altLang="zh-CN" sz="2400"/>
              <a:t>CSRF</a:t>
            </a:r>
            <a:r>
              <a:rPr lang="zh-CN" altLang="en-US" sz="2400"/>
              <a:t>（</a:t>
            </a:r>
            <a:r>
              <a:rPr lang="en-US" altLang="zh-CN" sz="2400"/>
              <a:t>Cross-site request forgery</a:t>
            </a:r>
            <a:r>
              <a:rPr lang="zh-CN" altLang="en-US" sz="2400"/>
              <a:t>）跨站请求伪造</a:t>
            </a:r>
            <a:endParaRPr lang="en-US" altLang="zh-CN" sz="2400"/>
          </a:p>
          <a:p>
            <a:pPr marL="914400" lvl="1" indent="-514350"/>
            <a:r>
              <a:rPr lang="en-US" altLang="zh-CN" sz="2000"/>
              <a:t>HttpSecurity</a:t>
            </a:r>
            <a:r>
              <a:rPr lang="zh-CN" altLang="en-US" sz="2000"/>
              <a:t>启用</a:t>
            </a:r>
            <a:r>
              <a:rPr lang="en-US" altLang="zh-CN" sz="2000"/>
              <a:t>csrf</a:t>
            </a:r>
            <a:r>
              <a:rPr lang="zh-CN" altLang="en-US" sz="2000" smtClean="0"/>
              <a:t>功能，会为表单添加</a:t>
            </a:r>
            <a:r>
              <a:rPr lang="en-US" altLang="zh-CN" sz="2000" smtClean="0"/>
              <a:t>_csrf</a:t>
            </a:r>
            <a:r>
              <a:rPr lang="zh-CN" altLang="en-US" sz="2000" smtClean="0"/>
              <a:t>的值，提交携带来预防</a:t>
            </a:r>
            <a:r>
              <a:rPr lang="en-US" altLang="zh-CN" sz="2000" smtClean="0"/>
              <a:t>CSRF</a:t>
            </a:r>
            <a:r>
              <a:rPr lang="zh-CN" altLang="en-US" sz="2000" smtClean="0"/>
              <a:t>；</a:t>
            </a:r>
            <a:r>
              <a:rPr lang="en-US" altLang="zh-CN"/>
              <a:t/>
            </a:r>
            <a:br>
              <a:rPr lang="en-US" altLang="zh-CN"/>
            </a:br>
            <a:endParaRPr lang="en-US" altLang="zh-CN" b="1" smtClean="0">
              <a:solidFill>
                <a:srgbClr val="0000FF"/>
              </a:solidFill>
            </a:endParaRPr>
          </a:p>
        </p:txBody>
      </p:sp>
    </p:spTree>
    <p:extLst>
      <p:ext uri="{BB962C8B-B14F-4D97-AF65-F5344CB8AC3E}">
        <p14:creationId xmlns:p14="http://schemas.microsoft.com/office/powerpoint/2010/main" val="3206175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六</a:t>
            </a:r>
            <a:r>
              <a:rPr lang="zh-CN" altLang="en-US" smtClean="0"/>
              <a:t>、</a:t>
            </a:r>
            <a:r>
              <a:rPr lang="en-US" altLang="zh-CN"/>
              <a:t>Spring Boot</a:t>
            </a:r>
            <a:r>
              <a:rPr lang="zh-CN" altLang="en-US"/>
              <a:t>与分布式</a:t>
            </a:r>
          </a:p>
        </p:txBody>
      </p:sp>
      <p:sp>
        <p:nvSpPr>
          <p:cNvPr id="6" name="副标题 5"/>
          <p:cNvSpPr>
            <a:spLocks noGrp="1"/>
          </p:cNvSpPr>
          <p:nvPr>
            <p:ph type="subTitle" idx="1"/>
          </p:nvPr>
        </p:nvSpPr>
        <p:spPr/>
        <p:txBody>
          <a:bodyPr/>
          <a:lstStyle/>
          <a:p>
            <a:pPr algn="r"/>
            <a:r>
              <a:rPr lang="zh-CN" altLang="en-US"/>
              <a:t>分</a:t>
            </a:r>
            <a:r>
              <a:rPr lang="zh-CN" altLang="en-US" smtClean="0"/>
              <a:t>步式、</a:t>
            </a:r>
            <a:r>
              <a:rPr lang="en-US" altLang="zh-CN" smtClean="0"/>
              <a:t>Dubbo/Zookeeper</a:t>
            </a:r>
            <a:r>
              <a:rPr lang="zh-CN" altLang="en-US"/>
              <a:t>、</a:t>
            </a:r>
            <a:r>
              <a:rPr lang="en-US" altLang="zh-CN" smtClean="0"/>
              <a:t>Spring Boot/Cloud</a:t>
            </a:r>
            <a:endParaRPr lang="zh-CN" altLang="en-US"/>
          </a:p>
        </p:txBody>
      </p:sp>
    </p:spTree>
    <p:extLst>
      <p:ext uri="{BB962C8B-B14F-4D97-AF65-F5344CB8AC3E}">
        <p14:creationId xmlns:p14="http://schemas.microsoft.com/office/powerpoint/2010/main" val="4170704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一、分布式</a:t>
            </a:r>
            <a:r>
              <a:rPr lang="zh-CN" altLang="en-US" smtClean="0"/>
              <a:t>应用</a:t>
            </a:r>
            <a:endParaRPr lang="zh-CN" altLang="en-US"/>
          </a:p>
        </p:txBody>
      </p:sp>
      <p:sp>
        <p:nvSpPr>
          <p:cNvPr id="3" name="内容占位符 2"/>
          <p:cNvSpPr>
            <a:spLocks noGrp="1"/>
          </p:cNvSpPr>
          <p:nvPr>
            <p:ph idx="1"/>
          </p:nvPr>
        </p:nvSpPr>
        <p:spPr>
          <a:xfrm>
            <a:off x="609600" y="2039921"/>
            <a:ext cx="10972800" cy="4525963"/>
          </a:xfrm>
        </p:spPr>
        <p:txBody>
          <a:bodyPr>
            <a:normAutofit/>
          </a:bodyPr>
          <a:lstStyle/>
          <a:p>
            <a:pPr marL="0" indent="0">
              <a:buNone/>
            </a:pPr>
            <a:r>
              <a:rPr lang="zh-CN" altLang="en-US" sz="2400" smtClean="0"/>
              <a:t>在</a:t>
            </a:r>
            <a:r>
              <a:rPr lang="zh-CN" altLang="en-US" sz="2400"/>
              <a:t>分布式系统中，国内常用</a:t>
            </a:r>
            <a:r>
              <a:rPr lang="en-US" altLang="zh-CN" sz="2400"/>
              <a:t>zookeeper+dubbo</a:t>
            </a:r>
            <a:r>
              <a:rPr lang="zh-CN" altLang="en-US" sz="2400"/>
              <a:t>组合，而</a:t>
            </a:r>
            <a:r>
              <a:rPr lang="en-US" altLang="zh-CN" sz="2400"/>
              <a:t>Spring Boot</a:t>
            </a:r>
            <a:r>
              <a:rPr lang="zh-CN" altLang="en-US" sz="2400"/>
              <a:t>推荐使用全栈的</a:t>
            </a:r>
            <a:r>
              <a:rPr lang="en-US" altLang="zh-CN" sz="2400"/>
              <a:t>Spring</a:t>
            </a:r>
            <a:r>
              <a:rPr lang="zh-CN" altLang="en-US" sz="2400"/>
              <a:t>，</a:t>
            </a:r>
            <a:r>
              <a:rPr lang="en-US" altLang="zh-CN" sz="2400"/>
              <a:t>Spring Boot+Spring Cloud</a:t>
            </a:r>
            <a:r>
              <a:rPr lang="zh-CN" altLang="en-US" sz="2400" smtClean="0"/>
              <a:t>。</a:t>
            </a:r>
            <a:endParaRPr lang="en-US" altLang="zh-CN" sz="2400" smtClean="0"/>
          </a:p>
          <a:p>
            <a:pPr marL="0" indent="0">
              <a:buNone/>
            </a:pPr>
            <a:endParaRPr lang="en-US" altLang="zh-CN" sz="2400" smtClean="0"/>
          </a:p>
          <a:p>
            <a:pPr marL="0" indent="0">
              <a:buNone/>
            </a:pPr>
            <a:r>
              <a:rPr lang="zh-CN" altLang="en-US" sz="2400" smtClean="0"/>
              <a:t>分布式系统：</a:t>
            </a:r>
            <a:endParaRPr lang="en-US" altLang="zh-CN" sz="2400"/>
          </a:p>
        </p:txBody>
      </p:sp>
      <p:pic>
        <p:nvPicPr>
          <p:cNvPr id="3076" name="Picture 4" descr="http://dubbo.io/books/dubbo-user-book/sources/images/dubbo-architecture-road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861048"/>
            <a:ext cx="7680849"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93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52737"/>
            <a:ext cx="10972800" cy="5513148"/>
          </a:xfrm>
        </p:spPr>
        <p:txBody>
          <a:bodyPr>
            <a:normAutofit fontScale="92500"/>
          </a:bodyPr>
          <a:lstStyle/>
          <a:p>
            <a:pPr marL="857250" lvl="1" indent="-457200">
              <a:buFont typeface="Wingdings" panose="05000000000000000000" pitchFamily="2" charset="2"/>
              <a:buChar char="l"/>
            </a:pPr>
            <a:r>
              <a:rPr lang="zh-CN" altLang="en-US" b="1"/>
              <a:t>单一应用架构</a:t>
            </a:r>
          </a:p>
          <a:p>
            <a:pPr marL="400050" lvl="1" indent="0">
              <a:buNone/>
            </a:pPr>
            <a:r>
              <a:rPr lang="zh-CN" altLang="en-US"/>
              <a:t>当网站流量很小时，只需一个应用，将所有功能都部署在一起，以减少部署节点和成本。此时，用于简化增删改查工作量的数据访问框架</a:t>
            </a:r>
            <a:r>
              <a:rPr lang="en-US" altLang="zh-CN"/>
              <a:t>(ORM)</a:t>
            </a:r>
            <a:r>
              <a:rPr lang="zh-CN" altLang="en-US"/>
              <a:t>是关键。</a:t>
            </a:r>
          </a:p>
          <a:p>
            <a:pPr marL="857250" lvl="1" indent="-457200">
              <a:buFont typeface="Wingdings" panose="05000000000000000000" pitchFamily="2" charset="2"/>
              <a:buChar char="l"/>
            </a:pPr>
            <a:r>
              <a:rPr lang="zh-CN" altLang="en-US" b="1"/>
              <a:t>垂直应用架构</a:t>
            </a:r>
          </a:p>
          <a:p>
            <a:pPr marL="400050" lvl="1" indent="0">
              <a:buNone/>
            </a:pPr>
            <a:r>
              <a:rPr lang="zh-CN" altLang="en-US"/>
              <a:t>当访问量逐渐增大，单一应用增加机器带来的加速度越来越小，将应用拆成互不相干的几个应用，以提升效率。此时，用于加速前端页面开发的</a:t>
            </a:r>
            <a:r>
              <a:rPr lang="en-US" altLang="zh-CN"/>
              <a:t>Web</a:t>
            </a:r>
            <a:r>
              <a:rPr lang="zh-CN" altLang="en-US"/>
              <a:t>框架</a:t>
            </a:r>
            <a:r>
              <a:rPr lang="en-US" altLang="zh-CN"/>
              <a:t>(MVC)</a:t>
            </a:r>
            <a:r>
              <a:rPr lang="zh-CN" altLang="en-US"/>
              <a:t>是关键。</a:t>
            </a:r>
          </a:p>
          <a:p>
            <a:pPr lvl="1" indent="-342900">
              <a:buFont typeface="Wingdings" panose="05000000000000000000" pitchFamily="2" charset="2"/>
              <a:buChar char="l"/>
            </a:pPr>
            <a:r>
              <a:rPr lang="zh-CN" altLang="en-US" b="1"/>
              <a:t>分布式服务架构</a:t>
            </a:r>
          </a:p>
          <a:p>
            <a:pPr marL="400050" lvl="1" indent="0">
              <a:buNone/>
            </a:pPr>
            <a:r>
              <a:rPr lang="zh-CN" altLang="en-US"/>
              <a:t>当垂直应用越来越多，应用之间交互不可避免，将核心业务抽取出来，作为独立的服务，逐渐形成稳定的服务中心，使前端应用能更快速的响应多变的市场需求。此时，用于提高业务复用及整合的分布式服务框架</a:t>
            </a:r>
            <a:r>
              <a:rPr lang="en-US" altLang="zh-CN"/>
              <a:t>(RPC)</a:t>
            </a:r>
            <a:r>
              <a:rPr lang="zh-CN" altLang="en-US"/>
              <a:t>是关键。</a:t>
            </a:r>
          </a:p>
          <a:p>
            <a:pPr lvl="1" indent="-342900">
              <a:buFont typeface="Wingdings" panose="05000000000000000000" pitchFamily="2" charset="2"/>
              <a:buChar char="l"/>
            </a:pPr>
            <a:r>
              <a:rPr lang="zh-CN" altLang="en-US" b="1"/>
              <a:t>流动计算架构</a:t>
            </a:r>
          </a:p>
          <a:p>
            <a:pPr marL="400050" lvl="1" indent="0">
              <a:buNone/>
            </a:pPr>
            <a:r>
              <a:rPr lang="zh-CN" altLang="en-US"/>
              <a:t>当服务越来越多，容量的评估，小服务资源的浪费等问题逐渐显现，此时需增加一个调度中心基于访问压力实时管理集群容量，提高集群利用率。此时，用于提高机器利用率的资源调度和治理中心</a:t>
            </a:r>
            <a:r>
              <a:rPr lang="en-US" altLang="zh-CN"/>
              <a:t>(SOA)</a:t>
            </a:r>
            <a:r>
              <a:rPr lang="zh-CN" altLang="en-US"/>
              <a:t>是关键。</a:t>
            </a:r>
          </a:p>
          <a:p>
            <a:endParaRPr lang="zh-CN" altLang="en-US"/>
          </a:p>
        </p:txBody>
      </p:sp>
    </p:spTree>
    <p:extLst>
      <p:ext uri="{BB962C8B-B14F-4D97-AF65-F5344CB8AC3E}">
        <p14:creationId xmlns:p14="http://schemas.microsoft.com/office/powerpoint/2010/main" val="420947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a:t>Z</a:t>
            </a:r>
            <a:r>
              <a:rPr lang="en-US" altLang="zh-CN" smtClean="0"/>
              <a:t>ookeeper</a:t>
            </a:r>
            <a:r>
              <a:rPr lang="zh-CN" altLang="en-US" smtClean="0"/>
              <a:t>和</a:t>
            </a:r>
            <a:r>
              <a:rPr lang="en-US" altLang="zh-CN"/>
              <a:t>D</a:t>
            </a:r>
            <a:r>
              <a:rPr lang="en-US" altLang="zh-CN" smtClean="0"/>
              <a:t>ubbo</a:t>
            </a:r>
            <a:endParaRPr lang="zh-CN" altLang="en-US"/>
          </a:p>
        </p:txBody>
      </p:sp>
      <p:sp>
        <p:nvSpPr>
          <p:cNvPr id="3" name="内容占位符 2"/>
          <p:cNvSpPr>
            <a:spLocks noGrp="1"/>
          </p:cNvSpPr>
          <p:nvPr>
            <p:ph idx="1"/>
          </p:nvPr>
        </p:nvSpPr>
        <p:spPr/>
        <p:txBody>
          <a:bodyPr>
            <a:normAutofit fontScale="92500"/>
          </a:bodyPr>
          <a:lstStyle/>
          <a:p>
            <a:r>
              <a:rPr lang="en-US" altLang="zh-CN" b="1" smtClean="0"/>
              <a:t>ZooKeeper</a:t>
            </a:r>
            <a:endParaRPr lang="zh-CN" altLang="en-US"/>
          </a:p>
          <a:p>
            <a:pPr marL="0" indent="0">
              <a:buNone/>
            </a:pPr>
            <a:r>
              <a:rPr lang="en-US" altLang="zh-CN"/>
              <a:t>ZooKeeper </a:t>
            </a:r>
            <a:r>
              <a:rPr lang="zh-CN" altLang="en-US"/>
              <a:t>是一个分布式的，开放源码的分布式应用程序协调服务。它是一个为分布式应用提供一致性服务的软件，提供的功能包括：配置维护、域名服务、分布式同步、组服务等。</a:t>
            </a:r>
          </a:p>
          <a:p>
            <a:r>
              <a:rPr lang="en-US" altLang="zh-CN" b="1"/>
              <a:t>Dubbo</a:t>
            </a:r>
          </a:p>
          <a:p>
            <a:pPr marL="0" indent="0">
              <a:buNone/>
            </a:pPr>
            <a:r>
              <a:rPr lang="en-US" altLang="zh-CN"/>
              <a:t>Dubbo</a:t>
            </a:r>
            <a:r>
              <a:rPr lang="zh-CN" altLang="en-US"/>
              <a:t>是</a:t>
            </a:r>
            <a:r>
              <a:rPr lang="en-US" altLang="zh-CN"/>
              <a:t>Alibaba</a:t>
            </a:r>
            <a:r>
              <a:rPr lang="zh-CN" altLang="en-US"/>
              <a:t>开源的分布式服务框架，它最大的特点是按照分层的方式来架构，使用这种方式可以使各个层之间解耦合（或者最大限度地松耦合）。从服务模型的角度来看，</a:t>
            </a:r>
            <a:r>
              <a:rPr lang="en-US" altLang="zh-CN"/>
              <a:t>Dubbo</a:t>
            </a:r>
            <a:r>
              <a:rPr lang="zh-CN" altLang="en-US"/>
              <a:t>采用的是一种非常简单的模型，要么是提供方提供服务，要么是消费方消费服务，所以基于这一点可以抽象出服务提供方（</a:t>
            </a:r>
            <a:r>
              <a:rPr lang="en-US" altLang="zh-CN"/>
              <a:t>Provider</a:t>
            </a:r>
            <a:r>
              <a:rPr lang="zh-CN" altLang="en-US"/>
              <a:t>）和服务消费方（</a:t>
            </a:r>
            <a:r>
              <a:rPr lang="en-US" altLang="zh-CN"/>
              <a:t>Consumer</a:t>
            </a:r>
            <a:r>
              <a:rPr lang="zh-CN" altLang="en-US"/>
              <a:t>）两个角色。</a:t>
            </a:r>
            <a:endParaRPr lang="en-US" altLang="zh-CN"/>
          </a:p>
          <a:p>
            <a:endParaRPr lang="zh-CN" altLang="en-US"/>
          </a:p>
        </p:txBody>
      </p:sp>
    </p:spTree>
    <p:extLst>
      <p:ext uri="{BB962C8B-B14F-4D97-AF65-F5344CB8AC3E}">
        <p14:creationId xmlns:p14="http://schemas.microsoft.com/office/powerpoint/2010/main" val="823977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ubbo.io/images/dubbo-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360" y="1124744"/>
            <a:ext cx="8136904" cy="507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7368" y="6309320"/>
            <a:ext cx="3431704" cy="338554"/>
          </a:xfrm>
          <a:prstGeom prst="rect">
            <a:avLst/>
          </a:prstGeom>
          <a:noFill/>
        </p:spPr>
        <p:txBody>
          <a:bodyPr wrap="square" rtlCol="0">
            <a:spAutoFit/>
          </a:bodyPr>
          <a:lstStyle/>
          <a:p>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hlinkClick r:id="rId3"/>
              </a:rPr>
              <a:t>https://</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hlinkClick r:id="rId3"/>
              </a:rPr>
              <a:t>github.com/alibaba/dubbo</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216900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052736"/>
            <a:ext cx="11377264" cy="5441139"/>
          </a:xfrm>
        </p:spPr>
        <p:txBody>
          <a:bodyPr>
            <a:normAutofit/>
          </a:bodyPr>
          <a:lstStyle/>
          <a:p>
            <a:pPr marL="0" indent="0">
              <a:buNone/>
            </a:pPr>
            <a:endParaRPr lang="en-US" altLang="zh-CN" sz="2200"/>
          </a:p>
          <a:p>
            <a:r>
              <a:rPr lang="en-US" altLang="zh-CN" smtClean="0"/>
              <a:t>1</a:t>
            </a:r>
            <a:r>
              <a:rPr lang="zh-CN" altLang="en-US" smtClean="0"/>
              <a:t>、安装</a:t>
            </a:r>
            <a:r>
              <a:rPr lang="en-US" altLang="zh-CN" smtClean="0"/>
              <a:t>zookeeper</a:t>
            </a:r>
            <a:r>
              <a:rPr lang="zh-CN" altLang="en-US" smtClean="0"/>
              <a:t>作为注册中心</a:t>
            </a:r>
            <a:endParaRPr lang="en-US" altLang="zh-CN" smtClean="0"/>
          </a:p>
          <a:p>
            <a:r>
              <a:rPr lang="en-US" altLang="zh-CN" smtClean="0"/>
              <a:t>2</a:t>
            </a:r>
            <a:r>
              <a:rPr lang="zh-CN" altLang="en-US" smtClean="0"/>
              <a:t>、编写服务提供者</a:t>
            </a:r>
            <a:endParaRPr lang="en-US" altLang="zh-CN" smtClean="0"/>
          </a:p>
          <a:p>
            <a:r>
              <a:rPr lang="en-US" altLang="zh-CN" smtClean="0"/>
              <a:t>3</a:t>
            </a:r>
            <a:r>
              <a:rPr lang="zh-CN" altLang="en-US" smtClean="0"/>
              <a:t>、编写服务消费者</a:t>
            </a:r>
            <a:endParaRPr lang="en-US" altLang="zh-CN"/>
          </a:p>
          <a:p>
            <a:r>
              <a:rPr lang="en-US" altLang="zh-CN" smtClean="0"/>
              <a:t>4</a:t>
            </a:r>
            <a:r>
              <a:rPr lang="zh-CN" altLang="en-US" smtClean="0"/>
              <a:t>、整合</a:t>
            </a:r>
            <a:r>
              <a:rPr lang="en-US" altLang="zh-CN" smtClean="0"/>
              <a:t>dubbo</a:t>
            </a:r>
            <a:endParaRPr lang="en-US" altLang="zh-CN"/>
          </a:p>
          <a:p>
            <a:pPr lvl="1"/>
            <a:endParaRPr lang="en-US" altLang="zh-CN" smtClean="0"/>
          </a:p>
          <a:p>
            <a:pPr lvl="1"/>
            <a:endParaRPr lang="en-US" altLang="zh-CN"/>
          </a:p>
          <a:p>
            <a:pPr lvl="1"/>
            <a:endParaRPr lang="en-US" altLang="zh-CN" smtClean="0"/>
          </a:p>
        </p:txBody>
      </p:sp>
      <p:sp>
        <p:nvSpPr>
          <p:cNvPr id="4" name="文本框 3"/>
          <p:cNvSpPr txBox="1"/>
          <p:nvPr/>
        </p:nvSpPr>
        <p:spPr>
          <a:xfrm>
            <a:off x="1271464" y="3645024"/>
            <a:ext cx="6696744" cy="1323439"/>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&lt;dependency</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&gt;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&lt;groupId&gt;com.alibaba.spring.boot&lt;/groupId&gt;</a:t>
            </a:r>
          </a:p>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artifactId&gt;dubbo-spring-boot-starter&lt;/artifactId&gt;</a:t>
            </a:r>
          </a:p>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version&gt;2.0.0&lt;/version&gt;</a:t>
            </a:r>
          </a:p>
          <a:p>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dependency&gt;</a:t>
            </a:r>
          </a:p>
        </p:txBody>
      </p:sp>
    </p:spTree>
    <p:extLst>
      <p:ext uri="{BB962C8B-B14F-4D97-AF65-F5344CB8AC3E}">
        <p14:creationId xmlns:p14="http://schemas.microsoft.com/office/powerpoint/2010/main" val="1431192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a:t>S</a:t>
            </a:r>
            <a:r>
              <a:rPr lang="en-US" altLang="zh-CN" smtClean="0"/>
              <a:t>pring Boot</a:t>
            </a:r>
            <a:r>
              <a:rPr lang="zh-CN" altLang="en-US" smtClean="0"/>
              <a:t>和</a:t>
            </a:r>
            <a:r>
              <a:rPr lang="en-US" altLang="zh-CN"/>
              <a:t>S</a:t>
            </a:r>
            <a:r>
              <a:rPr lang="en-US" altLang="zh-CN" smtClean="0"/>
              <a:t>pring Cloud</a:t>
            </a:r>
            <a:endParaRPr lang="zh-CN" altLang="en-US"/>
          </a:p>
        </p:txBody>
      </p:sp>
      <p:sp>
        <p:nvSpPr>
          <p:cNvPr id="3" name="内容占位符 2"/>
          <p:cNvSpPr>
            <a:spLocks noGrp="1"/>
          </p:cNvSpPr>
          <p:nvPr>
            <p:ph idx="1"/>
          </p:nvPr>
        </p:nvSpPr>
        <p:spPr/>
        <p:txBody>
          <a:bodyPr/>
          <a:lstStyle/>
          <a:p>
            <a:pPr marL="0" indent="0">
              <a:buNone/>
            </a:pPr>
            <a:r>
              <a:rPr lang="en-US" altLang="zh-CN" b="1"/>
              <a:t>Spring Cloud</a:t>
            </a:r>
          </a:p>
          <a:p>
            <a:pPr marL="0" indent="0">
              <a:buNone/>
            </a:pPr>
            <a:r>
              <a:rPr lang="en-US" altLang="zh-CN" sz="2000"/>
              <a:t>Spring Cloud</a:t>
            </a:r>
            <a:r>
              <a:rPr lang="zh-CN" altLang="en-US" sz="2000"/>
              <a:t>是一个分布式的整体解决方案。</a:t>
            </a:r>
            <a:r>
              <a:rPr lang="en-US" altLang="zh-CN" sz="2000"/>
              <a:t>Spring Cloud </a:t>
            </a:r>
            <a:r>
              <a:rPr lang="zh-CN" altLang="en-US" sz="2000"/>
              <a:t>为开发者提供了</a:t>
            </a:r>
            <a:r>
              <a:rPr lang="zh-CN" altLang="en-US" sz="2000" b="1"/>
              <a:t>在分布式系统（配置管理，服务发现，熔断，路由，微代理，控制总线，一次性</a:t>
            </a:r>
            <a:r>
              <a:rPr lang="en-US" altLang="zh-CN" sz="2000" b="1"/>
              <a:t>token</a:t>
            </a:r>
            <a:r>
              <a:rPr lang="zh-CN" altLang="en-US" sz="2000" b="1"/>
              <a:t>，全局琐，</a:t>
            </a:r>
            <a:r>
              <a:rPr lang="en-US" altLang="zh-CN" sz="2000" b="1"/>
              <a:t>leader</a:t>
            </a:r>
            <a:r>
              <a:rPr lang="zh-CN" altLang="en-US" sz="2000" b="1"/>
              <a:t>选举，分布式</a:t>
            </a:r>
            <a:r>
              <a:rPr lang="en-US" altLang="zh-CN" sz="2000" b="1"/>
              <a:t>session</a:t>
            </a:r>
            <a:r>
              <a:rPr lang="zh-CN" altLang="en-US" sz="2000" b="1"/>
              <a:t>，集群状态）中快速构建的工具</a:t>
            </a:r>
            <a:r>
              <a:rPr lang="zh-CN" altLang="en-US" sz="2000"/>
              <a:t>，使用</a:t>
            </a:r>
            <a:r>
              <a:rPr lang="en-US" altLang="zh-CN" sz="2000"/>
              <a:t>Spring Cloud</a:t>
            </a:r>
            <a:r>
              <a:rPr lang="zh-CN" altLang="en-US" sz="2000"/>
              <a:t>的开发者可以快速的启动服务或构建应用、同时能够快速和云平台资源进行对接。</a:t>
            </a:r>
            <a:endParaRPr lang="en-US" altLang="zh-CN" sz="2000"/>
          </a:p>
          <a:p>
            <a:pPr marL="0" indent="0">
              <a:buNone/>
            </a:pPr>
            <a:endParaRPr lang="en-US" altLang="zh-CN" sz="2000"/>
          </a:p>
          <a:p>
            <a:r>
              <a:rPr lang="en-US" altLang="zh-CN" sz="2000" b="1"/>
              <a:t>SpringCloud</a:t>
            </a:r>
            <a:r>
              <a:rPr lang="zh-CN" altLang="en-US" sz="2000" b="1"/>
              <a:t>分布式开发五大常用组件</a:t>
            </a:r>
            <a:endParaRPr lang="en-US" altLang="zh-CN" sz="2000" b="1"/>
          </a:p>
          <a:p>
            <a:pPr lvl="2"/>
            <a:r>
              <a:rPr lang="zh-CN" altLang="en-US"/>
              <a:t>服务发现</a:t>
            </a:r>
            <a:r>
              <a:rPr lang="en-US" altLang="zh-CN"/>
              <a:t>——Netflix Eureka</a:t>
            </a:r>
          </a:p>
          <a:p>
            <a:pPr lvl="2"/>
            <a:r>
              <a:rPr lang="zh-CN" altLang="en-US"/>
              <a:t>客服端负载均衡</a:t>
            </a:r>
            <a:r>
              <a:rPr lang="en-US" altLang="zh-CN"/>
              <a:t>——Netflix Ribbon</a:t>
            </a:r>
          </a:p>
          <a:p>
            <a:pPr lvl="2"/>
            <a:r>
              <a:rPr lang="zh-CN" altLang="en-US"/>
              <a:t>断路器</a:t>
            </a:r>
            <a:r>
              <a:rPr lang="en-US" altLang="zh-CN"/>
              <a:t>——Netflix Hystrix</a:t>
            </a:r>
          </a:p>
          <a:p>
            <a:pPr lvl="2"/>
            <a:r>
              <a:rPr lang="zh-CN" altLang="en-US"/>
              <a:t>服务网关</a:t>
            </a:r>
            <a:r>
              <a:rPr lang="en-US" altLang="zh-CN"/>
              <a:t>——Netflix Zuul</a:t>
            </a:r>
          </a:p>
          <a:p>
            <a:pPr lvl="2"/>
            <a:r>
              <a:rPr lang="zh-CN" altLang="en-US"/>
              <a:t>分布式配置</a:t>
            </a:r>
            <a:r>
              <a:rPr lang="en-US" altLang="zh-CN"/>
              <a:t>——Spring Cloud </a:t>
            </a:r>
            <a:r>
              <a:rPr lang="en-US" altLang="zh-CN" smtClean="0"/>
              <a:t>Config</a:t>
            </a:r>
            <a:endParaRPr lang="en-US" altLang="zh-CN"/>
          </a:p>
          <a:p>
            <a:endParaRPr lang="zh-CN" altLang="en-US"/>
          </a:p>
        </p:txBody>
      </p:sp>
    </p:spTree>
    <p:extLst>
      <p:ext uri="{BB962C8B-B14F-4D97-AF65-F5344CB8AC3E}">
        <p14:creationId xmlns:p14="http://schemas.microsoft.com/office/powerpoint/2010/main" val="3849133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868071"/>
            <a:ext cx="10972800" cy="5513148"/>
          </a:xfrm>
        </p:spPr>
        <p:txBody>
          <a:bodyPr/>
          <a:lstStyle/>
          <a:p>
            <a:pPr marL="0" indent="0">
              <a:buNone/>
            </a:pPr>
            <a:r>
              <a:rPr lang="zh-CN" altLang="en-US"/>
              <a:t>微服务</a:t>
            </a:r>
            <a:endParaRPr lang="en-US" altLang="zh-CN" smtClean="0"/>
          </a:p>
          <a:p>
            <a:pPr marL="0" indent="0">
              <a:buNone/>
            </a:pPr>
            <a:endParaRPr lang="zh-CN" altLang="en-US"/>
          </a:p>
        </p:txBody>
      </p:sp>
      <p:sp>
        <p:nvSpPr>
          <p:cNvPr id="2" name="文本框 1"/>
          <p:cNvSpPr txBox="1"/>
          <p:nvPr/>
        </p:nvSpPr>
        <p:spPr>
          <a:xfrm>
            <a:off x="616316" y="6196553"/>
            <a:ext cx="11175032" cy="369332"/>
          </a:xfrm>
          <a:prstGeom prst="rect">
            <a:avLst/>
          </a:prstGeom>
          <a:noFill/>
        </p:spPr>
        <p:txBody>
          <a:bodyPr wrap="square" rtlCol="0">
            <a:spAutoFit/>
          </a:bodyPr>
          <a:lstStyle/>
          <a:p>
            <a:r>
              <a:rPr lang="en-US" altLang="zh-CN" b="1">
                <a:hlinkClick r:id="rId2"/>
              </a:rPr>
              <a:t>Martin </a:t>
            </a:r>
            <a:r>
              <a:rPr lang="en-US" altLang="zh-CN" b="1" smtClean="0">
                <a:hlinkClick r:id="rId2"/>
              </a:rPr>
              <a:t>Fowler</a:t>
            </a:r>
            <a:r>
              <a:rPr lang="en-US" altLang="zh-CN" b="1" smtClean="0"/>
              <a:t> </a:t>
            </a:r>
            <a:r>
              <a:rPr lang="zh-CN" altLang="en-US" b="1" smtClean="0"/>
              <a:t>微服务原文 </a:t>
            </a:r>
            <a:r>
              <a:rPr lang="en-US" altLang="zh-CN" b="1">
                <a:hlinkClick r:id="rId3"/>
              </a:rPr>
              <a:t>https://</a:t>
            </a:r>
            <a:r>
              <a:rPr lang="en-US" altLang="zh-CN" b="1" smtClean="0">
                <a:hlinkClick r:id="rId3"/>
              </a:rPr>
              <a:t>martinfowler.com/articles/microservices.html</a:t>
            </a:r>
            <a:r>
              <a:rPr lang="en-US" altLang="zh-CN" b="1" smtClean="0"/>
              <a:t> </a:t>
            </a:r>
            <a:r>
              <a:rPr lang="zh-CN" altLang="en-US" b="1" smtClean="0"/>
              <a:t> </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098" name="Picture 2" descr="https://martinfowler.com/articles/microservices/images/decentralised-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639" y="1782786"/>
            <a:ext cx="72199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stretch>
            <a:fillRect/>
          </a:stretch>
        </p:blipFill>
        <p:spPr>
          <a:xfrm>
            <a:off x="767408" y="2165475"/>
            <a:ext cx="2638425" cy="2733675"/>
          </a:xfrm>
          <a:prstGeom prst="rect">
            <a:avLst/>
          </a:prstGeom>
        </p:spPr>
      </p:pic>
      <p:cxnSp>
        <p:nvCxnSpPr>
          <p:cNvPr id="6" name="直接箭头连接符 5"/>
          <p:cNvCxnSpPr/>
          <p:nvPr/>
        </p:nvCxnSpPr>
        <p:spPr>
          <a:xfrm flipH="1">
            <a:off x="3424985" y="335699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a:off x="6017273" y="3356992"/>
            <a:ext cx="1512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36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284678" y="980728"/>
            <a:ext cx="7488832" cy="4753778"/>
            <a:chOff x="2284678" y="980728"/>
            <a:chExt cx="7488832" cy="4753778"/>
          </a:xfrm>
        </p:grpSpPr>
        <p:cxnSp>
          <p:nvCxnSpPr>
            <p:cNvPr id="45" name="直接箭头连接符 44"/>
            <p:cNvCxnSpPr/>
            <p:nvPr/>
          </p:nvCxnSpPr>
          <p:spPr>
            <a:xfrm>
              <a:off x="6391931" y="4158393"/>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5" idx="2"/>
              <a:endCxn id="31" idx="0"/>
            </p:cNvCxnSpPr>
            <p:nvPr/>
          </p:nvCxnSpPr>
          <p:spPr>
            <a:xfrm>
              <a:off x="2968754" y="4158394"/>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94387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sp>
          <p:nvSpPr>
            <p:cNvPr id="9" name="矩形 8"/>
            <p:cNvSpPr/>
            <p:nvPr/>
          </p:nvSpPr>
          <p:spPr>
            <a:xfrm>
              <a:off x="364772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sp>
          <p:nvSpPr>
            <p:cNvPr id="10" name="矩形 9"/>
            <p:cNvSpPr/>
            <p:nvPr/>
          </p:nvSpPr>
          <p:spPr>
            <a:xfrm>
              <a:off x="616800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cxnSp>
          <p:nvCxnSpPr>
            <p:cNvPr id="12" name="直接箭头连接符 11"/>
            <p:cNvCxnSpPr>
              <a:stCxn id="6" idx="2"/>
              <a:endCxn id="9" idx="0"/>
            </p:cNvCxnSpPr>
            <p:nvPr/>
          </p:nvCxnSpPr>
          <p:spPr>
            <a:xfrm flipH="1">
              <a:off x="4763852" y="2358194"/>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10" idx="0"/>
            </p:cNvCxnSpPr>
            <p:nvPr/>
          </p:nvCxnSpPr>
          <p:spPr>
            <a:xfrm>
              <a:off x="6059996" y="2358194"/>
              <a:ext cx="122413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84678"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6" name="矩形 15"/>
            <p:cNvSpPr/>
            <p:nvPr/>
          </p:nvSpPr>
          <p:spPr>
            <a:xfrm>
              <a:off x="408232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7" name="矩形 16"/>
            <p:cNvSpPr/>
            <p:nvPr/>
          </p:nvSpPr>
          <p:spPr>
            <a:xfrm>
              <a:off x="570250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cxnSp>
          <p:nvCxnSpPr>
            <p:cNvPr id="19" name="直接箭头连接符 18"/>
            <p:cNvCxnSpPr>
              <a:stCxn id="9" idx="2"/>
              <a:endCxn id="15" idx="0"/>
            </p:cNvCxnSpPr>
            <p:nvPr/>
          </p:nvCxnSpPr>
          <p:spPr>
            <a:xfrm flipH="1">
              <a:off x="2968754" y="3222290"/>
              <a:ext cx="1795098"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6" idx="0"/>
            </p:cNvCxnSpPr>
            <p:nvPr/>
          </p:nvCxnSpPr>
          <p:spPr>
            <a:xfrm>
              <a:off x="4763852" y="3222290"/>
              <a:ext cx="255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7" idx="0"/>
            </p:cNvCxnSpPr>
            <p:nvPr/>
          </p:nvCxnSpPr>
          <p:spPr>
            <a:xfrm>
              <a:off x="4763852" y="3222290"/>
              <a:ext cx="162273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54135"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1" name="矩形 30"/>
            <p:cNvSpPr/>
            <p:nvPr/>
          </p:nvSpPr>
          <p:spPr>
            <a:xfrm>
              <a:off x="2354135"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3" name="矩形 32"/>
            <p:cNvSpPr/>
            <p:nvPr/>
          </p:nvSpPr>
          <p:spPr>
            <a:xfrm>
              <a:off x="5769228"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4" name="矩形 33"/>
            <p:cNvSpPr/>
            <p:nvPr/>
          </p:nvSpPr>
          <p:spPr>
            <a:xfrm>
              <a:off x="5769228"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5" name="矩形 34"/>
            <p:cNvSpPr/>
            <p:nvPr/>
          </p:nvSpPr>
          <p:spPr>
            <a:xfrm>
              <a:off x="389756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36" name="矩形 35"/>
            <p:cNvSpPr/>
            <p:nvPr/>
          </p:nvSpPr>
          <p:spPr>
            <a:xfrm>
              <a:off x="389604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38" name="直接箭头连接符 37"/>
            <p:cNvCxnSpPr>
              <a:stCxn id="27" idx="3"/>
              <a:endCxn id="35" idx="1"/>
            </p:cNvCxnSpPr>
            <p:nvPr/>
          </p:nvCxnSpPr>
          <p:spPr>
            <a:xfrm>
              <a:off x="358884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3"/>
              <a:endCxn id="36" idx="1"/>
            </p:cNvCxnSpPr>
            <p:nvPr/>
          </p:nvCxnSpPr>
          <p:spPr>
            <a:xfrm flipV="1">
              <a:off x="358884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30354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47" name="矩形 46"/>
            <p:cNvSpPr/>
            <p:nvPr/>
          </p:nvSpPr>
          <p:spPr>
            <a:xfrm>
              <a:off x="730202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48" name="直接箭头连接符 47"/>
            <p:cNvCxnSpPr>
              <a:endCxn id="46" idx="1"/>
            </p:cNvCxnSpPr>
            <p:nvPr/>
          </p:nvCxnSpPr>
          <p:spPr>
            <a:xfrm>
              <a:off x="699482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47" idx="1"/>
            </p:cNvCxnSpPr>
            <p:nvPr/>
          </p:nvCxnSpPr>
          <p:spPr>
            <a:xfrm flipV="1">
              <a:off x="699482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096000" y="980728"/>
              <a:ext cx="216024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Application</a:t>
              </a:r>
              <a:endParaRPr lang="zh-CN" altLang="en-US"/>
            </a:p>
          </p:txBody>
        </p:sp>
        <p:cxnSp>
          <p:nvCxnSpPr>
            <p:cNvPr id="53" name="直接箭头连接符 52"/>
            <p:cNvCxnSpPr>
              <a:stCxn id="51" idx="2"/>
              <a:endCxn id="6" idx="0"/>
            </p:cNvCxnSpPr>
            <p:nvPr/>
          </p:nvCxnSpPr>
          <p:spPr>
            <a:xfrm flipH="1">
              <a:off x="6059996" y="1340768"/>
              <a:ext cx="1116124"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54126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cxnSp>
          <p:nvCxnSpPr>
            <p:cNvPr id="60" name="直接箭头连接符 59"/>
            <p:cNvCxnSpPr>
              <a:stCxn id="51" idx="2"/>
              <a:endCxn id="57" idx="0"/>
            </p:cNvCxnSpPr>
            <p:nvPr/>
          </p:nvCxnSpPr>
          <p:spPr>
            <a:xfrm>
              <a:off x="7176120" y="1340768"/>
              <a:ext cx="1481266"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5728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4745"/>
            <a:ext cx="10972800" cy="5441140"/>
          </a:xfrm>
        </p:spPr>
        <p:txBody>
          <a:bodyPr/>
          <a:lstStyle/>
          <a:p>
            <a:r>
              <a:rPr lang="en-US" altLang="zh-CN" smtClean="0"/>
              <a:t>Spring Cloud </a:t>
            </a:r>
            <a:r>
              <a:rPr lang="zh-CN" altLang="en-US" smtClean="0"/>
              <a:t>入门</a:t>
            </a:r>
            <a:endParaRPr lang="en-US" altLang="zh-CN" smtClean="0"/>
          </a:p>
          <a:p>
            <a:pPr lvl="1"/>
            <a:r>
              <a:rPr lang="en-US" altLang="zh-CN" smtClean="0"/>
              <a:t>1</a:t>
            </a:r>
            <a:r>
              <a:rPr lang="zh-CN" altLang="en-US" smtClean="0"/>
              <a:t>、创建</a:t>
            </a:r>
            <a:r>
              <a:rPr lang="en-US" altLang="zh-CN" smtClean="0"/>
              <a:t>provider</a:t>
            </a:r>
          </a:p>
          <a:p>
            <a:pPr lvl="1"/>
            <a:r>
              <a:rPr lang="en-US" altLang="zh-CN" smtClean="0"/>
              <a:t>2</a:t>
            </a:r>
            <a:r>
              <a:rPr lang="zh-CN" altLang="en-US" smtClean="0"/>
              <a:t>、创建</a:t>
            </a:r>
            <a:r>
              <a:rPr lang="en-US" altLang="zh-CN" smtClean="0"/>
              <a:t>consumer</a:t>
            </a:r>
          </a:p>
          <a:p>
            <a:pPr lvl="1"/>
            <a:r>
              <a:rPr lang="en-US" altLang="zh-CN" smtClean="0"/>
              <a:t>3</a:t>
            </a:r>
            <a:r>
              <a:rPr lang="zh-CN" altLang="en-US" smtClean="0"/>
              <a:t>、引入</a:t>
            </a:r>
            <a:r>
              <a:rPr lang="en-US" altLang="zh-CN" smtClean="0"/>
              <a:t>Spring Cloud</a:t>
            </a:r>
          </a:p>
          <a:p>
            <a:pPr lvl="1"/>
            <a:r>
              <a:rPr lang="en-US" altLang="zh-CN" smtClean="0"/>
              <a:t>4</a:t>
            </a:r>
            <a:r>
              <a:rPr lang="zh-CN" altLang="en-US" smtClean="0"/>
              <a:t>、引入</a:t>
            </a:r>
            <a:r>
              <a:rPr lang="en-US" altLang="zh-CN" smtClean="0"/>
              <a:t>Eureka</a:t>
            </a:r>
            <a:r>
              <a:rPr lang="zh-CN" altLang="en-US" smtClean="0"/>
              <a:t>注册中心</a:t>
            </a:r>
            <a:endParaRPr lang="en-US" altLang="zh-CN" smtClean="0"/>
          </a:p>
          <a:p>
            <a:pPr lvl="1"/>
            <a:r>
              <a:rPr lang="en-US" altLang="zh-CN" smtClean="0"/>
              <a:t>5</a:t>
            </a:r>
            <a:r>
              <a:rPr lang="zh-CN" altLang="en-US" smtClean="0"/>
              <a:t>、引入</a:t>
            </a:r>
            <a:r>
              <a:rPr lang="en-US" altLang="zh-CN" smtClean="0"/>
              <a:t>Ribbon</a:t>
            </a:r>
            <a:r>
              <a:rPr lang="zh-CN" altLang="en-US" smtClean="0"/>
              <a:t>进行客户端负载</a:t>
            </a:r>
            <a:r>
              <a:rPr lang="zh-CN" altLang="en-US" smtClean="0"/>
              <a:t>均衡</a:t>
            </a:r>
            <a:endParaRPr lang="zh-CN" altLang="en-US"/>
          </a:p>
        </p:txBody>
      </p:sp>
    </p:spTree>
    <p:extLst>
      <p:ext uri="{BB962C8B-B14F-4D97-AF65-F5344CB8AC3E}">
        <p14:creationId xmlns:p14="http://schemas.microsoft.com/office/powerpoint/2010/main" val="930627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七</a:t>
            </a:r>
            <a:r>
              <a:rPr lang="zh-CN" altLang="en-US" smtClean="0"/>
              <a:t>、</a:t>
            </a:r>
            <a:r>
              <a:rPr lang="en-US" altLang="zh-CN"/>
              <a:t>Spring Boot</a:t>
            </a:r>
            <a:r>
              <a:rPr lang="zh-CN" altLang="en-US"/>
              <a:t>与开发热部署</a:t>
            </a:r>
          </a:p>
        </p:txBody>
      </p:sp>
      <p:sp>
        <p:nvSpPr>
          <p:cNvPr id="6" name="副标题 5"/>
          <p:cNvSpPr>
            <a:spLocks noGrp="1"/>
          </p:cNvSpPr>
          <p:nvPr>
            <p:ph type="subTitle" idx="1"/>
          </p:nvPr>
        </p:nvSpPr>
        <p:spPr/>
        <p:txBody>
          <a:bodyPr/>
          <a:lstStyle/>
          <a:p>
            <a:pPr algn="r"/>
            <a:r>
              <a:rPr lang="zh-CN" altLang="en-US" smtClean="0"/>
              <a:t>热部署</a:t>
            </a:r>
            <a:endParaRPr lang="zh-CN" altLang="en-US"/>
          </a:p>
        </p:txBody>
      </p:sp>
    </p:spTree>
    <p:extLst>
      <p:ext uri="{BB962C8B-B14F-4D97-AF65-F5344CB8AC3E}">
        <p14:creationId xmlns:p14="http://schemas.microsoft.com/office/powerpoint/2010/main" val="7978690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一、热</a:t>
            </a:r>
            <a:r>
              <a:rPr lang="zh-CN" altLang="en-US" smtClean="0"/>
              <a:t>部署</a:t>
            </a:r>
            <a:endParaRPr lang="zh-CN" altLang="en-US"/>
          </a:p>
        </p:txBody>
      </p:sp>
      <p:sp>
        <p:nvSpPr>
          <p:cNvPr id="3" name="内容占位符 2"/>
          <p:cNvSpPr>
            <a:spLocks noGrp="1"/>
          </p:cNvSpPr>
          <p:nvPr>
            <p:ph idx="1"/>
          </p:nvPr>
        </p:nvSpPr>
        <p:spPr/>
        <p:txBody>
          <a:bodyPr/>
          <a:lstStyle/>
          <a:p>
            <a:pPr marL="0" indent="0">
              <a:buNone/>
            </a:pPr>
            <a:r>
              <a:rPr lang="zh-CN" altLang="en-US" sz="2400" smtClean="0"/>
              <a:t>在</a:t>
            </a:r>
            <a:r>
              <a:rPr lang="zh-CN" altLang="en-US" sz="2400"/>
              <a:t>开发中我们修改一个</a:t>
            </a:r>
            <a:r>
              <a:rPr lang="en-US" altLang="zh-CN" sz="2400"/>
              <a:t>Java</a:t>
            </a:r>
            <a:r>
              <a:rPr lang="zh-CN" altLang="en-US" sz="2400"/>
              <a:t>文件后想看到效果不得不重启应用，这导致大量时间花费，我们希望不重启应用的情况下，程序可以自动部署（热部署）。有以下四种情况，如何能实现热部署。</a:t>
            </a:r>
            <a:endParaRPr lang="en-US" altLang="zh-CN" sz="2400"/>
          </a:p>
          <a:p>
            <a:pPr marL="0" indent="0">
              <a:buNone/>
            </a:pPr>
            <a:endParaRPr lang="en-US" altLang="zh-CN" sz="2400"/>
          </a:p>
          <a:p>
            <a:r>
              <a:rPr lang="en-US" altLang="zh-CN" smtClean="0"/>
              <a:t>1</a:t>
            </a:r>
            <a:r>
              <a:rPr lang="zh-CN" altLang="en-US" smtClean="0"/>
              <a:t>、模板引擎</a:t>
            </a:r>
            <a:endParaRPr lang="en-US" altLang="zh-CN" smtClean="0"/>
          </a:p>
          <a:p>
            <a:pPr lvl="1"/>
            <a:r>
              <a:rPr lang="zh-CN" altLang="en-US" smtClean="0"/>
              <a:t>在</a:t>
            </a:r>
            <a:r>
              <a:rPr lang="en-US" altLang="zh-CN" smtClean="0"/>
              <a:t>Spring Boot</a:t>
            </a:r>
            <a:r>
              <a:rPr lang="zh-CN" altLang="en-US" smtClean="0"/>
              <a:t>中开发情况下禁用模板引擎的</a:t>
            </a:r>
            <a:r>
              <a:rPr lang="en-US" altLang="zh-CN" smtClean="0"/>
              <a:t>cache</a:t>
            </a:r>
          </a:p>
          <a:p>
            <a:pPr lvl="1"/>
            <a:r>
              <a:rPr lang="zh-CN" altLang="en-US" smtClean="0"/>
              <a:t>页面模板改变</a:t>
            </a:r>
            <a:r>
              <a:rPr lang="en-US" altLang="zh-CN" smtClean="0"/>
              <a:t>ctrl+F9</a:t>
            </a:r>
            <a:r>
              <a:rPr lang="zh-CN" altLang="en-US" smtClean="0"/>
              <a:t>可以重新编译当前页面并生效</a:t>
            </a:r>
            <a:endParaRPr lang="en-US" altLang="zh-CN" smtClean="0"/>
          </a:p>
          <a:p>
            <a:pPr marL="0" indent="0">
              <a:buNone/>
            </a:pPr>
            <a:endParaRPr lang="zh-CN" altLang="en-US"/>
          </a:p>
        </p:txBody>
      </p:sp>
    </p:spTree>
    <p:extLst>
      <p:ext uri="{BB962C8B-B14F-4D97-AF65-F5344CB8AC3E}">
        <p14:creationId xmlns:p14="http://schemas.microsoft.com/office/powerpoint/2010/main" val="2422379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017224" cy="5585155"/>
          </a:xfrm>
        </p:spPr>
        <p:txBody>
          <a:bodyPr/>
          <a:lstStyle/>
          <a:p>
            <a:pPr marL="0" indent="0">
              <a:buNone/>
            </a:pPr>
            <a:r>
              <a:rPr lang="en-US" altLang="zh-CN" smtClean="0"/>
              <a:t>2</a:t>
            </a:r>
            <a:r>
              <a:rPr lang="zh-CN" altLang="en-US" smtClean="0"/>
              <a:t>、</a:t>
            </a:r>
            <a:r>
              <a:rPr lang="en-US" altLang="zh-CN" smtClean="0"/>
              <a:t>Spring Loaded</a:t>
            </a:r>
          </a:p>
          <a:p>
            <a:pPr marL="0" indent="0">
              <a:buNone/>
            </a:pPr>
            <a:r>
              <a:rPr lang="en-US" altLang="zh-CN" sz="2400"/>
              <a:t>Spring</a:t>
            </a:r>
            <a:r>
              <a:rPr lang="zh-CN" altLang="en-US" sz="2400"/>
              <a:t>官方提供的热部署程序，实现修改类文件的热部署</a:t>
            </a:r>
            <a:endParaRPr lang="en-US" altLang="zh-CN" sz="2400"/>
          </a:p>
          <a:p>
            <a:pPr lvl="1"/>
            <a:r>
              <a:rPr lang="zh-CN" altLang="en-US" smtClean="0"/>
              <a:t>下载</a:t>
            </a:r>
            <a:r>
              <a:rPr lang="en-US" altLang="zh-CN"/>
              <a:t>Spring </a:t>
            </a:r>
            <a:r>
              <a:rPr lang="en-US" altLang="zh-CN" smtClean="0"/>
              <a:t>Loaded</a:t>
            </a:r>
            <a:r>
              <a:rPr lang="zh-CN" altLang="en-US" smtClean="0"/>
              <a:t>（</a:t>
            </a:r>
            <a:r>
              <a:rPr lang="zh-CN" altLang="en-US"/>
              <a:t>项目地址</a:t>
            </a:r>
            <a:r>
              <a:rPr lang="en-US" altLang="zh-CN">
                <a:hlinkClick r:id="rId3"/>
              </a:rPr>
              <a:t>https://github.com/spring-projects/spring-loaded</a:t>
            </a:r>
            <a:r>
              <a:rPr lang="zh-CN" altLang="en-US" smtClean="0"/>
              <a:t>）</a:t>
            </a:r>
            <a:endParaRPr lang="en-US" altLang="zh-CN" smtClean="0"/>
          </a:p>
          <a:p>
            <a:pPr lvl="1"/>
            <a:r>
              <a:rPr lang="zh-CN" altLang="en-US" smtClean="0"/>
              <a:t>添加</a:t>
            </a:r>
            <a:r>
              <a:rPr lang="zh-CN" altLang="en-US"/>
              <a:t>运行时参数；</a:t>
            </a:r>
          </a:p>
          <a:p>
            <a:pPr marL="457200" lvl="1" indent="0">
              <a:buNone/>
            </a:pPr>
            <a:r>
              <a:rPr lang="en-US" altLang="zh-CN" sz="2000"/>
              <a:t>-javaagent:</a:t>
            </a:r>
            <a:r>
              <a:rPr lang="en-US" altLang="zh-CN" sz="2000">
                <a:solidFill>
                  <a:srgbClr val="0000FF"/>
                </a:solidFill>
              </a:rPr>
              <a:t>C:/springloaded-1.2.5.RELEASE.jar </a:t>
            </a:r>
            <a:r>
              <a:rPr lang="en-US" altLang="zh-CN" sz="2000"/>
              <a:t>–noverify</a:t>
            </a:r>
          </a:p>
          <a:p>
            <a:pPr marL="457200" lvl="1" indent="0">
              <a:buNone/>
            </a:pPr>
            <a:r>
              <a:rPr lang="en-US" altLang="zh-CN" sz="2000"/>
              <a:t>	</a:t>
            </a:r>
          </a:p>
          <a:p>
            <a:pPr marL="0" indent="0">
              <a:buNone/>
            </a:pPr>
            <a:r>
              <a:rPr lang="en-US" altLang="zh-CN" smtClean="0"/>
              <a:t>3</a:t>
            </a:r>
            <a:r>
              <a:rPr lang="zh-CN" altLang="en-US" smtClean="0"/>
              <a:t>、</a:t>
            </a:r>
            <a:r>
              <a:rPr lang="en-US" altLang="zh-CN" smtClean="0"/>
              <a:t>JRebel</a:t>
            </a:r>
          </a:p>
          <a:p>
            <a:pPr lvl="1"/>
            <a:r>
              <a:rPr lang="zh-CN" altLang="en-US" smtClean="0"/>
              <a:t>收费</a:t>
            </a:r>
            <a:r>
              <a:rPr lang="zh-CN" altLang="en-US"/>
              <a:t>的一个热部署</a:t>
            </a:r>
            <a:r>
              <a:rPr lang="zh-CN" altLang="en-US" smtClean="0"/>
              <a:t>软件</a:t>
            </a:r>
            <a:endParaRPr lang="en-US" altLang="zh-CN" smtClean="0"/>
          </a:p>
          <a:p>
            <a:pPr lvl="1"/>
            <a:r>
              <a:rPr lang="zh-CN" altLang="en-US" smtClean="0"/>
              <a:t>安装插件使用即可</a:t>
            </a:r>
            <a:endParaRPr lang="en-US" altLang="zh-CN" smtClean="0"/>
          </a:p>
          <a:p>
            <a:pPr marL="0" indent="0">
              <a:buNone/>
            </a:pPr>
            <a:endParaRPr lang="en-US" altLang="zh-CN"/>
          </a:p>
          <a:p>
            <a:pPr marL="0" indent="0">
              <a:buNone/>
            </a:pPr>
            <a:endParaRPr lang="en-US" altLang="zh-CN" smtClean="0"/>
          </a:p>
          <a:p>
            <a:endParaRPr lang="zh-CN" altLang="en-US"/>
          </a:p>
        </p:txBody>
      </p:sp>
    </p:spTree>
    <p:extLst>
      <p:ext uri="{BB962C8B-B14F-4D97-AF65-F5344CB8AC3E}">
        <p14:creationId xmlns:p14="http://schemas.microsoft.com/office/powerpoint/2010/main" val="299188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352" y="980729"/>
            <a:ext cx="11593288" cy="5585155"/>
          </a:xfrm>
        </p:spPr>
        <p:txBody>
          <a:bodyPr>
            <a:normAutofit/>
          </a:bodyPr>
          <a:lstStyle/>
          <a:p>
            <a:pPr marL="0" indent="0">
              <a:buNone/>
            </a:pPr>
            <a:r>
              <a:rPr lang="en-US" altLang="zh-CN" smtClean="0"/>
              <a:t>4</a:t>
            </a:r>
            <a:r>
              <a:rPr lang="zh-CN" altLang="en-US"/>
              <a:t>、</a:t>
            </a:r>
            <a:r>
              <a:rPr lang="en-US" altLang="zh-CN"/>
              <a:t>Spring Boot </a:t>
            </a:r>
            <a:r>
              <a:rPr lang="en-US" altLang="zh-CN" smtClean="0"/>
              <a:t>Devtools</a:t>
            </a:r>
            <a:r>
              <a:rPr lang="zh-CN" altLang="en-US" smtClean="0"/>
              <a:t>（推荐）</a:t>
            </a:r>
            <a:endParaRPr lang="en-US" altLang="zh-CN"/>
          </a:p>
          <a:p>
            <a:pPr lvl="1"/>
            <a:r>
              <a:rPr lang="zh-CN" altLang="en-US" smtClean="0"/>
              <a:t>引入依赖</a:t>
            </a:r>
            <a:endParaRPr lang="en-US" altLang="zh-CN" smtClean="0"/>
          </a:p>
          <a:p>
            <a:pPr lvl="1"/>
            <a:endParaRPr lang="en-US" altLang="zh-CN"/>
          </a:p>
          <a:p>
            <a:pPr lvl="1"/>
            <a:endParaRPr lang="en-US" altLang="zh-CN" smtClean="0"/>
          </a:p>
          <a:p>
            <a:pPr marL="457200" lvl="1" indent="0">
              <a:buNone/>
            </a:pPr>
            <a:endParaRPr lang="en-US" altLang="zh-CN" smtClean="0"/>
          </a:p>
          <a:p>
            <a:pPr lvl="1"/>
            <a:endParaRPr lang="en-US" altLang="zh-CN" smtClean="0"/>
          </a:p>
          <a:p>
            <a:pPr lvl="1"/>
            <a:r>
              <a:rPr lang="en-US" altLang="zh-CN" smtClean="0"/>
              <a:t>IDEA</a:t>
            </a:r>
            <a:r>
              <a:rPr lang="zh-CN" altLang="en-US" smtClean="0"/>
              <a:t>使用</a:t>
            </a:r>
            <a:r>
              <a:rPr lang="en-US" altLang="zh-CN" smtClean="0"/>
              <a:t>ctrl+F9</a:t>
            </a:r>
          </a:p>
          <a:p>
            <a:pPr lvl="1"/>
            <a:r>
              <a:rPr lang="zh-CN" altLang="en-US"/>
              <a:t>或</a:t>
            </a:r>
            <a:r>
              <a:rPr lang="zh-CN" altLang="en-US" smtClean="0"/>
              <a:t>做</a:t>
            </a:r>
            <a:r>
              <a:rPr lang="zh-CN" altLang="en-US" smtClean="0"/>
              <a:t>一些小调整</a:t>
            </a:r>
            <a:endParaRPr lang="en-US" altLang="zh-CN" smtClean="0"/>
          </a:p>
          <a:p>
            <a:pPr marL="0" indent="0">
              <a:buNone/>
            </a:pPr>
            <a:r>
              <a:rPr lang="en-US" altLang="zh-CN" sz="1600" i="1"/>
              <a:t>	Intellij IEDA</a:t>
            </a:r>
            <a:r>
              <a:rPr lang="zh-CN" altLang="en-US" sz="1600" i="1"/>
              <a:t>和</a:t>
            </a:r>
            <a:r>
              <a:rPr lang="en-US" altLang="zh-CN" sz="1600" i="1"/>
              <a:t>Eclipse</a:t>
            </a:r>
            <a:r>
              <a:rPr lang="zh-CN" altLang="en-US" sz="1600" i="1"/>
              <a:t>不同，</a:t>
            </a:r>
            <a:r>
              <a:rPr lang="en-US" altLang="zh-CN" sz="1600" i="1"/>
              <a:t>Eclipse</a:t>
            </a:r>
            <a:r>
              <a:rPr lang="zh-CN" altLang="en-US" sz="1600" i="1"/>
              <a:t>设置了自动编译之后，修改类它会自动编译</a:t>
            </a:r>
            <a:r>
              <a:rPr lang="zh-CN" altLang="en-US" sz="1600" i="1" smtClean="0"/>
              <a:t>，而</a:t>
            </a:r>
            <a:r>
              <a:rPr lang="en-US" altLang="zh-CN" sz="1600" i="1"/>
              <a:t>IDEA</a:t>
            </a:r>
            <a:r>
              <a:rPr lang="zh-CN" altLang="en-US" sz="1600" i="1"/>
              <a:t>在非</a:t>
            </a:r>
            <a:r>
              <a:rPr lang="en-US" altLang="zh-CN" sz="1600" i="1"/>
              <a:t>RUN</a:t>
            </a:r>
            <a:r>
              <a:rPr lang="zh-CN" altLang="en-US" sz="1600" i="1"/>
              <a:t>或</a:t>
            </a:r>
            <a:r>
              <a:rPr lang="en-US" altLang="zh-CN" sz="1600" i="1"/>
              <a:t>DEBUG</a:t>
            </a:r>
            <a:r>
              <a:rPr lang="zh-CN" altLang="en-US" sz="1600" i="1"/>
              <a:t>情况下才会自动编译（前提是你已经设置了</a:t>
            </a:r>
            <a:r>
              <a:rPr lang="en-US" altLang="zh-CN" sz="1600" i="1"/>
              <a:t>Auto-Compile</a:t>
            </a:r>
            <a:r>
              <a:rPr lang="zh-CN" altLang="en-US" sz="1600" i="1"/>
              <a:t>）。</a:t>
            </a:r>
            <a:endParaRPr lang="zh-CN" altLang="en-US" sz="1600"/>
          </a:p>
          <a:p>
            <a:pPr lvl="2"/>
            <a:r>
              <a:rPr lang="zh-CN" altLang="en-US" smtClean="0"/>
              <a:t>设置</a:t>
            </a:r>
            <a:r>
              <a:rPr lang="zh-CN" altLang="en-US"/>
              <a:t>自动</a:t>
            </a:r>
            <a:r>
              <a:rPr lang="zh-CN" altLang="en-US" smtClean="0"/>
              <a:t>编译（</a:t>
            </a:r>
            <a:r>
              <a:rPr lang="en-US" altLang="zh-CN" smtClean="0"/>
              <a:t>settings-compiler-make project automatically</a:t>
            </a:r>
            <a:r>
              <a:rPr lang="zh-CN" altLang="en-US" smtClean="0"/>
              <a:t>）</a:t>
            </a:r>
            <a:endParaRPr lang="en-US" altLang="zh-CN" smtClean="0"/>
          </a:p>
          <a:p>
            <a:pPr lvl="2"/>
            <a:r>
              <a:rPr lang="en-US" altLang="zh-CN"/>
              <a:t>ctrl+shift+alt</a:t>
            </a:r>
            <a:r>
              <a:rPr lang="en-US" altLang="zh-CN" smtClean="0"/>
              <a:t>+/</a:t>
            </a:r>
            <a:r>
              <a:rPr lang="zh-CN" altLang="en-US" smtClean="0"/>
              <a:t>（</a:t>
            </a:r>
            <a:r>
              <a:rPr lang="en-US" altLang="zh-CN"/>
              <a:t>maintenance</a:t>
            </a:r>
            <a:r>
              <a:rPr lang="zh-CN" altLang="en-US" smtClean="0"/>
              <a:t>）</a:t>
            </a:r>
            <a:endParaRPr lang="en-US" altLang="zh-CN" smtClean="0"/>
          </a:p>
          <a:p>
            <a:pPr lvl="2"/>
            <a:r>
              <a:rPr lang="zh-CN" altLang="en-US"/>
              <a:t>勾</a:t>
            </a:r>
            <a:r>
              <a:rPr lang="zh-CN" altLang="en-US" smtClean="0"/>
              <a:t>选</a:t>
            </a:r>
            <a:r>
              <a:rPr lang="en-US" altLang="zh-CN" smtClean="0"/>
              <a:t>compiler.automake.allow.when.app.running</a:t>
            </a:r>
            <a:endParaRPr lang="en-US" altLang="zh-CN"/>
          </a:p>
          <a:p>
            <a:pPr marL="0" indent="0">
              <a:buNone/>
            </a:pPr>
            <a:endParaRPr lang="en-US" altLang="zh-CN" smtClean="0"/>
          </a:p>
          <a:p>
            <a:endParaRPr lang="zh-CN" altLang="en-US"/>
          </a:p>
        </p:txBody>
      </p:sp>
      <p:sp>
        <p:nvSpPr>
          <p:cNvPr id="2" name="文本框 1"/>
          <p:cNvSpPr txBox="1"/>
          <p:nvPr/>
        </p:nvSpPr>
        <p:spPr>
          <a:xfrm>
            <a:off x="983432" y="1988840"/>
            <a:ext cx="6048672" cy="1323439"/>
          </a:xfrm>
          <a:prstGeom prst="rect">
            <a:avLst/>
          </a:prstGeom>
          <a:noFill/>
        </p:spPr>
        <p:txBody>
          <a:bodyPr wrap="square" rtlCol="0">
            <a:spAutoFit/>
          </a:bodyPr>
          <a:lstStyle/>
          <a:p>
            <a:r>
              <a:rPr lang="en-US" altLang="zh-CN" sz="2000">
                <a:ea typeface="微软雅黑" panose="020B0503020204020204" pitchFamily="34" charset="-122"/>
              </a:rPr>
              <a:t>&lt;dependency&gt;  </a:t>
            </a:r>
          </a:p>
          <a:p>
            <a:r>
              <a:rPr lang="en-US" altLang="zh-CN" sz="2000">
                <a:ea typeface="微软雅黑" panose="020B0503020204020204" pitchFamily="34" charset="-122"/>
              </a:rPr>
              <a:t>       &lt;groupId&gt;org.springframework.boot&lt;/groupId&gt;  </a:t>
            </a:r>
          </a:p>
          <a:p>
            <a:r>
              <a:rPr lang="en-US" altLang="zh-CN" sz="2000">
                <a:ea typeface="微软雅黑" panose="020B0503020204020204" pitchFamily="34" charset="-122"/>
              </a:rPr>
              <a:t>       &lt;artifactId&gt;spring-boot-devtools&lt;/artifactId&gt;   </a:t>
            </a:r>
          </a:p>
          <a:p>
            <a:r>
              <a:rPr lang="en-US" altLang="zh-CN" sz="2000">
                <a:ea typeface="微软雅黑" panose="020B0503020204020204" pitchFamily="34" charset="-122"/>
              </a:rPr>
              <a:t>&lt;/dependency&gt; </a:t>
            </a:r>
            <a:endParaRPr lang="zh-CN" altLang="en-US" sz="2000" b="1">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2126944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八</a:t>
            </a:r>
            <a:r>
              <a:rPr lang="zh-CN" altLang="en-US" smtClean="0"/>
              <a:t>、</a:t>
            </a:r>
            <a:r>
              <a:rPr lang="en-US" altLang="zh-CN"/>
              <a:t>Spring Boot</a:t>
            </a:r>
            <a:r>
              <a:rPr lang="zh-CN" altLang="en-US"/>
              <a:t>与监控管理</a:t>
            </a:r>
          </a:p>
        </p:txBody>
      </p:sp>
      <p:sp>
        <p:nvSpPr>
          <p:cNvPr id="6" name="副标题 5"/>
          <p:cNvSpPr>
            <a:spLocks noGrp="1"/>
          </p:cNvSpPr>
          <p:nvPr>
            <p:ph type="subTitle" idx="1"/>
          </p:nvPr>
        </p:nvSpPr>
        <p:spPr/>
        <p:txBody>
          <a:bodyPr/>
          <a:lstStyle/>
          <a:p>
            <a:pPr algn="r"/>
            <a:r>
              <a:rPr lang="en-US" altLang="zh-CN" smtClean="0"/>
              <a:t> </a:t>
            </a:r>
            <a:endParaRPr lang="zh-CN" altLang="en-US"/>
          </a:p>
        </p:txBody>
      </p:sp>
    </p:spTree>
    <p:extLst>
      <p:ext uri="{BB962C8B-B14F-4D97-AF65-F5344CB8AC3E}">
        <p14:creationId xmlns:p14="http://schemas.microsoft.com/office/powerpoint/2010/main" val="8524637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一、监控</a:t>
            </a:r>
            <a:r>
              <a:rPr lang="zh-CN" altLang="en-US" smtClean="0"/>
              <a:t>管理</a:t>
            </a:r>
            <a:endParaRPr lang="zh-CN" altLang="en-US"/>
          </a:p>
        </p:txBody>
      </p:sp>
      <p:sp>
        <p:nvSpPr>
          <p:cNvPr id="3" name="内容占位符 2"/>
          <p:cNvSpPr>
            <a:spLocks noGrp="1"/>
          </p:cNvSpPr>
          <p:nvPr>
            <p:ph idx="1"/>
          </p:nvPr>
        </p:nvSpPr>
        <p:spPr/>
        <p:txBody>
          <a:bodyPr/>
          <a:lstStyle/>
          <a:p>
            <a:pPr marL="0" indent="0">
              <a:buNone/>
            </a:pPr>
            <a:r>
              <a:rPr lang="zh-CN" altLang="en-US" sz="2400" smtClean="0"/>
              <a:t>通过</a:t>
            </a:r>
            <a:r>
              <a:rPr lang="zh-CN" altLang="en-US" sz="2400"/>
              <a:t>引入</a:t>
            </a:r>
            <a:r>
              <a:rPr lang="en-US" altLang="zh-CN" sz="2400"/>
              <a:t>spring-boot-starter-actuator</a:t>
            </a:r>
            <a:r>
              <a:rPr lang="zh-CN" altLang="en-US" sz="2400"/>
              <a:t>，可以使用</a:t>
            </a:r>
            <a:r>
              <a:rPr lang="en-US" altLang="zh-CN" sz="2400"/>
              <a:t>Spring Boot</a:t>
            </a:r>
            <a:r>
              <a:rPr lang="zh-CN" altLang="en-US" sz="2400"/>
              <a:t>为我们提供的准生产环境下的应用监控和管理功能。我们可以</a:t>
            </a:r>
            <a:r>
              <a:rPr lang="zh-CN" altLang="en-US" sz="2400" smtClean="0"/>
              <a:t>通过</a:t>
            </a:r>
            <a:r>
              <a:rPr lang="en-US" altLang="zh-CN" sz="2400" smtClean="0"/>
              <a:t>HTTP</a:t>
            </a:r>
            <a:r>
              <a:rPr lang="zh-CN" altLang="en-US" sz="2400" smtClean="0"/>
              <a:t>，</a:t>
            </a:r>
            <a:r>
              <a:rPr lang="en-US" altLang="zh-CN" sz="2400"/>
              <a:t>JMX</a:t>
            </a:r>
            <a:r>
              <a:rPr lang="zh-CN" altLang="en-US" sz="2400"/>
              <a:t>，</a:t>
            </a:r>
            <a:r>
              <a:rPr lang="en-US" altLang="zh-CN" sz="2400"/>
              <a:t>SSH</a:t>
            </a:r>
            <a:r>
              <a:rPr lang="zh-CN" altLang="en-US" sz="2400"/>
              <a:t>协议来进行操作，自动得到审计、健康及指标信息等</a:t>
            </a:r>
            <a:endParaRPr lang="en-US" altLang="zh-CN" sz="2400"/>
          </a:p>
          <a:p>
            <a:endParaRPr lang="en-US" altLang="zh-CN" smtClean="0"/>
          </a:p>
          <a:p>
            <a:r>
              <a:rPr lang="zh-CN" altLang="en-US" smtClean="0"/>
              <a:t>步骤：</a:t>
            </a:r>
            <a:endParaRPr lang="en-US" altLang="zh-CN" smtClean="0"/>
          </a:p>
          <a:p>
            <a:pPr lvl="1"/>
            <a:r>
              <a:rPr lang="zh-CN" altLang="en-US" smtClean="0"/>
              <a:t>引入</a:t>
            </a:r>
            <a:r>
              <a:rPr lang="en-US" altLang="zh-CN" smtClean="0"/>
              <a:t>spring-boot-starter-actuator</a:t>
            </a:r>
          </a:p>
          <a:p>
            <a:pPr lvl="1"/>
            <a:r>
              <a:rPr lang="zh-CN" altLang="en-US" smtClean="0"/>
              <a:t>通过</a:t>
            </a:r>
            <a:r>
              <a:rPr lang="en-US" altLang="zh-CN" smtClean="0"/>
              <a:t>http</a:t>
            </a:r>
            <a:r>
              <a:rPr lang="zh-CN" altLang="en-US" smtClean="0"/>
              <a:t>方式访问监控端点</a:t>
            </a:r>
            <a:endParaRPr lang="en-US" altLang="zh-CN" smtClean="0"/>
          </a:p>
          <a:p>
            <a:pPr lvl="1"/>
            <a:r>
              <a:rPr lang="zh-CN" altLang="en-US" smtClean="0"/>
              <a:t>可进行</a:t>
            </a:r>
            <a:r>
              <a:rPr lang="en-US" altLang="zh-CN" smtClean="0"/>
              <a:t>shutdown</a:t>
            </a:r>
            <a:r>
              <a:rPr lang="zh-CN" altLang="en-US" smtClean="0"/>
              <a:t>（</a:t>
            </a:r>
            <a:r>
              <a:rPr lang="en-US" altLang="zh-CN" smtClean="0"/>
              <a:t>POST </a:t>
            </a:r>
            <a:r>
              <a:rPr lang="zh-CN" altLang="en-US" smtClean="0"/>
              <a:t>提交，此端点默认关闭）</a:t>
            </a:r>
            <a:endParaRPr lang="zh-CN" altLang="en-US"/>
          </a:p>
        </p:txBody>
      </p:sp>
    </p:spTree>
    <p:extLst>
      <p:ext uri="{BB962C8B-B14F-4D97-AF65-F5344CB8AC3E}">
        <p14:creationId xmlns:p14="http://schemas.microsoft.com/office/powerpoint/2010/main" val="2185601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1052737"/>
            <a:ext cx="11305256" cy="5513147"/>
          </a:xfrm>
        </p:spPr>
        <p:txBody>
          <a:bodyPr/>
          <a:lstStyle/>
          <a:p>
            <a:r>
              <a:rPr lang="zh-CN" altLang="en-US" smtClean="0"/>
              <a:t>监控和管理端点</a:t>
            </a:r>
            <a:r>
              <a:rPr lang="en-US" altLang="zh-CN" smtClean="0"/>
              <a:t> </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6879065"/>
              </p:ext>
            </p:extLst>
          </p:nvPr>
        </p:nvGraphicFramePr>
        <p:xfrm>
          <a:off x="3503712" y="1484784"/>
          <a:ext cx="6624736" cy="4827472"/>
        </p:xfrm>
        <a:graphic>
          <a:graphicData uri="http://schemas.openxmlformats.org/drawingml/2006/table">
            <a:tbl>
              <a:tblPr firstRow="1" bandRow="1">
                <a:tableStyleId>{5C22544A-7EE6-4342-B048-85BDC9FD1C3A}</a:tableStyleId>
              </a:tblPr>
              <a:tblGrid>
                <a:gridCol w="1721579"/>
                <a:gridCol w="4903157"/>
              </a:tblGrid>
              <a:tr h="371344">
                <a:tc>
                  <a:txBody>
                    <a:bodyPr/>
                    <a:lstStyle/>
                    <a:p>
                      <a:r>
                        <a:rPr lang="zh-CN" altLang="en-US" smtClean="0">
                          <a:ea typeface="微软雅黑" panose="020B0503020204020204" pitchFamily="34" charset="-122"/>
                        </a:rPr>
                        <a:t>端点名</a:t>
                      </a:r>
                      <a:endParaRPr lang="zh-CN" altLang="en-US">
                        <a:ea typeface="微软雅黑" panose="020B0503020204020204" pitchFamily="34" charset="-122"/>
                      </a:endParaRPr>
                    </a:p>
                  </a:txBody>
                  <a:tcPr/>
                </a:tc>
                <a:tc>
                  <a:txBody>
                    <a:bodyPr/>
                    <a:lstStyle/>
                    <a:p>
                      <a:r>
                        <a:rPr lang="zh-CN" altLang="en-US" smtClean="0">
                          <a:ea typeface="微软雅黑" panose="020B0503020204020204" pitchFamily="34" charset="-122"/>
                        </a:rPr>
                        <a:t>描述</a:t>
                      </a:r>
                      <a:endParaRPr lang="zh-CN" altLang="en-US">
                        <a:ea typeface="微软雅黑" panose="020B0503020204020204" pitchFamily="34" charset="-122"/>
                      </a:endParaRPr>
                    </a:p>
                  </a:txBody>
                  <a:tcPr/>
                </a:tc>
              </a:tr>
              <a:tr h="371344">
                <a:tc>
                  <a:txBody>
                    <a:bodyPr/>
                    <a:lstStyle/>
                    <a:p>
                      <a:r>
                        <a:rPr lang="en-US" altLang="zh-CN" sz="1800" i="1" u="sng" kern="1200" smtClean="0">
                          <a:solidFill>
                            <a:schemeClr val="dk1"/>
                          </a:solidFill>
                          <a:latin typeface="+mn-lt"/>
                          <a:ea typeface="微软雅黑" panose="020B0503020204020204" pitchFamily="34" charset="-122"/>
                          <a:cs typeface="+mn-cs"/>
                        </a:rPr>
                        <a:t>autoconfig</a:t>
                      </a:r>
                      <a:endParaRPr lang="zh-CN" altLang="en-US" i="1"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所有自动配置信息</a:t>
                      </a:r>
                      <a:endParaRPr lang="zh-CN" altLang="en-US">
                        <a:ea typeface="微软雅黑" panose="020B0503020204020204" pitchFamily="34" charset="-122"/>
                      </a:endParaRPr>
                    </a:p>
                  </a:txBody>
                  <a:tcPr/>
                </a:tc>
              </a:tr>
              <a:tr h="371344">
                <a:tc>
                  <a:txBody>
                    <a:bodyPr/>
                    <a:lstStyle/>
                    <a:p>
                      <a:r>
                        <a:rPr lang="en-US" altLang="zh-CN" b="0" u="sng" smtClean="0">
                          <a:ea typeface="微软雅黑" panose="020B0503020204020204" pitchFamily="34" charset="-122"/>
                        </a:rPr>
                        <a:t>auditevents</a:t>
                      </a:r>
                      <a:endParaRPr lang="zh-CN" altLang="en-US" b="0" u="sng">
                        <a:ea typeface="微软雅黑" panose="020B0503020204020204" pitchFamily="34" charset="-122"/>
                      </a:endParaRPr>
                    </a:p>
                  </a:txBody>
                  <a:tcPr/>
                </a:tc>
                <a:tc>
                  <a:txBody>
                    <a:bodyPr/>
                    <a:lstStyle/>
                    <a:p>
                      <a:r>
                        <a:rPr lang="zh-CN" altLang="en-US" smtClean="0">
                          <a:ea typeface="微软雅黑" panose="020B0503020204020204" pitchFamily="34" charset="-122"/>
                        </a:rPr>
                        <a:t>审计事件</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beans</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a:t>
                      </a:r>
                      <a:r>
                        <a:rPr lang="en-US" altLang="zh-CN" sz="1800" kern="1200" smtClean="0">
                          <a:solidFill>
                            <a:schemeClr val="dk1"/>
                          </a:solidFill>
                          <a:latin typeface="+mn-lt"/>
                          <a:ea typeface="微软雅黑" panose="020B0503020204020204" pitchFamily="34" charset="-122"/>
                          <a:cs typeface="+mn-cs"/>
                        </a:rPr>
                        <a:t>Bean</a:t>
                      </a:r>
                      <a:r>
                        <a:rPr lang="zh-CN" altLang="en-US" sz="1800" kern="1200" smtClean="0">
                          <a:solidFill>
                            <a:schemeClr val="dk1"/>
                          </a:solidFill>
                          <a:latin typeface="+mn-lt"/>
                          <a:ea typeface="微软雅黑" panose="020B0503020204020204" pitchFamily="34" charset="-122"/>
                          <a:cs typeface="+mn-cs"/>
                        </a:rPr>
                        <a:t>的信息</a:t>
                      </a:r>
                      <a:endParaRPr lang="zh-CN" altLang="en-US">
                        <a:ea typeface="微软雅黑" panose="020B0503020204020204" pitchFamily="34" charset="-122"/>
                      </a:endParaRPr>
                    </a:p>
                  </a:txBody>
                  <a:tcPr/>
                </a:tc>
              </a:tr>
              <a:tr h="371344">
                <a:tc>
                  <a:txBody>
                    <a:bodyPr/>
                    <a:lstStyle/>
                    <a:p>
                      <a:r>
                        <a:rPr lang="en-US" altLang="zh-CN" sz="1800" kern="1200" smtClean="0">
                          <a:solidFill>
                            <a:schemeClr val="dk1"/>
                          </a:solidFill>
                          <a:latin typeface="+mn-lt"/>
                          <a:ea typeface="微软雅黑" panose="020B0503020204020204" pitchFamily="34" charset="-122"/>
                          <a:cs typeface="+mn-cs"/>
                        </a:rPr>
                        <a:t>configprops</a:t>
                      </a:r>
                      <a:endParaRPr lang="zh-CN" altLang="en-US">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所有配置属性</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dump</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线程状态信息</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env</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当前环境信息</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health</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应用健康状况</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info</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当前应用信息</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metrics</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应用的各项指标</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mappings</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a:t>
                      </a:r>
                      <a:r>
                        <a:rPr lang="en-US" altLang="zh-CN" sz="1800" kern="1200" smtClean="0">
                          <a:solidFill>
                            <a:schemeClr val="dk1"/>
                          </a:solidFill>
                          <a:latin typeface="+mn-lt"/>
                          <a:ea typeface="微软雅黑" panose="020B0503020204020204" pitchFamily="34" charset="-122"/>
                          <a:cs typeface="+mn-cs"/>
                        </a:rPr>
                        <a:t>@RequestMapping</a:t>
                      </a:r>
                      <a:r>
                        <a:rPr lang="zh-CN" altLang="en-US" sz="1800" kern="1200" smtClean="0">
                          <a:solidFill>
                            <a:schemeClr val="dk1"/>
                          </a:solidFill>
                          <a:latin typeface="+mn-lt"/>
                          <a:ea typeface="微软雅黑" panose="020B0503020204020204" pitchFamily="34" charset="-122"/>
                          <a:cs typeface="+mn-cs"/>
                        </a:rPr>
                        <a:t>映射路径</a:t>
                      </a:r>
                      <a:endParaRPr lang="zh-CN" altLang="en-US">
                        <a:ea typeface="微软雅黑" panose="020B0503020204020204" pitchFamily="34" charset="-122"/>
                      </a:endParaRPr>
                    </a:p>
                  </a:txBody>
                  <a:tcPr/>
                </a:tc>
              </a:tr>
              <a:tr h="371344">
                <a:tc>
                  <a:txBody>
                    <a:bodyPr/>
                    <a:lstStyle/>
                    <a:p>
                      <a:r>
                        <a:rPr lang="en-US" altLang="zh-CN" sz="1800" kern="1200" smtClean="0">
                          <a:solidFill>
                            <a:schemeClr val="dk1"/>
                          </a:solidFill>
                          <a:latin typeface="+mn-lt"/>
                          <a:ea typeface="微软雅黑" panose="020B0503020204020204" pitchFamily="34" charset="-122"/>
                          <a:cs typeface="+mn-cs"/>
                        </a:rPr>
                        <a:t>shutdown</a:t>
                      </a:r>
                      <a:endParaRPr lang="zh-CN" altLang="en-US">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关闭当前应用（默认关闭）</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trace</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追踪信息（最新的</a:t>
                      </a:r>
                      <a:r>
                        <a:rPr lang="en-US" altLang="zh-CN" sz="1800" kern="1200" smtClean="0">
                          <a:solidFill>
                            <a:schemeClr val="dk1"/>
                          </a:solidFill>
                          <a:latin typeface="+mn-lt"/>
                          <a:ea typeface="微软雅黑" panose="020B0503020204020204" pitchFamily="34" charset="-122"/>
                          <a:cs typeface="+mn-cs"/>
                        </a:rPr>
                        <a:t>http</a:t>
                      </a:r>
                      <a:r>
                        <a:rPr lang="zh-CN" altLang="en-US" sz="1800" kern="1200" smtClean="0">
                          <a:solidFill>
                            <a:schemeClr val="dk1"/>
                          </a:solidFill>
                          <a:latin typeface="+mn-lt"/>
                          <a:ea typeface="微软雅黑" panose="020B0503020204020204" pitchFamily="34" charset="-122"/>
                          <a:cs typeface="+mn-cs"/>
                        </a:rPr>
                        <a:t>请求）</a:t>
                      </a:r>
                      <a:endParaRPr lang="zh-CN" altLang="en-US">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1632746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zh-CN" altLang="en-US"/>
              <a:t>定制</a:t>
            </a:r>
            <a:r>
              <a:rPr lang="zh-CN" altLang="en-US" smtClean="0"/>
              <a:t>端点</a:t>
            </a:r>
            <a:r>
              <a:rPr lang="zh-CN" altLang="en-US" smtClean="0"/>
              <a:t>信息</a:t>
            </a:r>
            <a:endParaRPr lang="zh-CN" altLang="en-US"/>
          </a:p>
        </p:txBody>
      </p:sp>
      <p:sp>
        <p:nvSpPr>
          <p:cNvPr id="3" name="内容占位符 2"/>
          <p:cNvSpPr>
            <a:spLocks noGrp="1"/>
          </p:cNvSpPr>
          <p:nvPr>
            <p:ph idx="1"/>
          </p:nvPr>
        </p:nvSpPr>
        <p:spPr/>
        <p:txBody>
          <a:bodyPr>
            <a:normAutofit lnSpcReduction="10000"/>
          </a:bodyPr>
          <a:lstStyle/>
          <a:p>
            <a:pPr lvl="1"/>
            <a:r>
              <a:rPr lang="zh-CN" altLang="en-US" smtClean="0"/>
              <a:t>定制</a:t>
            </a:r>
            <a:r>
              <a:rPr lang="zh-CN" altLang="en-US"/>
              <a:t>端点一般通过</a:t>
            </a:r>
            <a:r>
              <a:rPr lang="en-US" altLang="zh-CN"/>
              <a:t>endpoints+</a:t>
            </a:r>
            <a:r>
              <a:rPr lang="zh-CN" altLang="en-US"/>
              <a:t>端点名</a:t>
            </a:r>
            <a:r>
              <a:rPr lang="en-US" altLang="zh-CN"/>
              <a:t>+</a:t>
            </a:r>
            <a:r>
              <a:rPr lang="zh-CN" altLang="en-US"/>
              <a:t>属性名来设置</a:t>
            </a:r>
            <a:r>
              <a:rPr lang="zh-CN" altLang="en-US" smtClean="0"/>
              <a:t>。</a:t>
            </a:r>
            <a:endParaRPr lang="en-US" altLang="zh-CN" smtClean="0"/>
          </a:p>
          <a:p>
            <a:pPr lvl="1"/>
            <a:r>
              <a:rPr lang="zh-CN" altLang="en-US"/>
              <a:t>修改端点</a:t>
            </a:r>
            <a:r>
              <a:rPr lang="en-US" altLang="zh-CN"/>
              <a:t>id</a:t>
            </a:r>
            <a:r>
              <a:rPr lang="zh-CN" altLang="en-US"/>
              <a:t>（</a:t>
            </a:r>
            <a:r>
              <a:rPr lang="en-US" altLang="zh-CN"/>
              <a:t>endpoints.beans.id=mybeans</a:t>
            </a:r>
            <a:r>
              <a:rPr lang="zh-CN" altLang="en-US" smtClean="0"/>
              <a:t>）</a:t>
            </a:r>
            <a:endParaRPr lang="en-US" altLang="zh-CN" smtClean="0"/>
          </a:p>
          <a:p>
            <a:pPr lvl="1"/>
            <a:r>
              <a:rPr lang="zh-CN" altLang="en-US" smtClean="0"/>
              <a:t>开启远程应用关闭功能（</a:t>
            </a:r>
            <a:r>
              <a:rPr lang="en-US" altLang="zh-CN"/>
              <a:t>endpoints.shutdown.enabled=true</a:t>
            </a:r>
            <a:r>
              <a:rPr lang="zh-CN" altLang="en-US" smtClean="0"/>
              <a:t>）</a:t>
            </a:r>
            <a:endParaRPr lang="en-US" altLang="zh-CN" smtClean="0"/>
          </a:p>
          <a:p>
            <a:pPr lvl="1"/>
            <a:r>
              <a:rPr lang="zh-CN" altLang="en-US"/>
              <a:t>关闭端点（</a:t>
            </a:r>
            <a:r>
              <a:rPr lang="en-US" altLang="zh-CN"/>
              <a:t>endpoints.beans.enabled=false</a:t>
            </a:r>
            <a:r>
              <a:rPr lang="zh-CN" altLang="en-US" smtClean="0"/>
              <a:t>）</a:t>
            </a:r>
            <a:endParaRPr lang="en-US" altLang="zh-CN" smtClean="0"/>
          </a:p>
          <a:p>
            <a:pPr lvl="1"/>
            <a:r>
              <a:rPr lang="zh-CN" altLang="en-US"/>
              <a:t>开启所需</a:t>
            </a:r>
            <a:r>
              <a:rPr lang="zh-CN" altLang="en-US" smtClean="0"/>
              <a:t>端点</a:t>
            </a:r>
            <a:endParaRPr lang="en-US" altLang="zh-CN" smtClean="0"/>
          </a:p>
          <a:p>
            <a:pPr lvl="2"/>
            <a:r>
              <a:rPr lang="en-US" altLang="zh-CN" smtClean="0"/>
              <a:t>endpoints.enabled=false</a:t>
            </a:r>
            <a:endParaRPr lang="en-US" altLang="zh-CN"/>
          </a:p>
          <a:p>
            <a:pPr lvl="2"/>
            <a:r>
              <a:rPr lang="en-US" altLang="zh-CN" smtClean="0"/>
              <a:t>endpoints.beans.enabled=true</a:t>
            </a:r>
          </a:p>
          <a:p>
            <a:pPr lvl="1"/>
            <a:r>
              <a:rPr lang="zh-CN" altLang="en-US"/>
              <a:t>定制端点</a:t>
            </a:r>
            <a:r>
              <a:rPr lang="zh-CN" altLang="en-US" smtClean="0"/>
              <a:t>访问根路径</a:t>
            </a:r>
            <a:endParaRPr lang="zh-CN" altLang="en-US"/>
          </a:p>
          <a:p>
            <a:pPr lvl="2"/>
            <a:r>
              <a:rPr lang="en-US" altLang="zh-CN"/>
              <a:t>management.context-path=/</a:t>
            </a:r>
            <a:r>
              <a:rPr lang="en-US" altLang="zh-CN" smtClean="0"/>
              <a:t>manage</a:t>
            </a:r>
          </a:p>
          <a:p>
            <a:pPr lvl="1"/>
            <a:r>
              <a:rPr lang="zh-CN" altLang="en-US" smtClean="0"/>
              <a:t>关闭</a:t>
            </a:r>
            <a:r>
              <a:rPr lang="en-US" altLang="zh-CN"/>
              <a:t>http</a:t>
            </a:r>
            <a:r>
              <a:rPr lang="zh-CN" altLang="en-US"/>
              <a:t>端点</a:t>
            </a:r>
          </a:p>
          <a:p>
            <a:pPr lvl="2"/>
            <a:r>
              <a:rPr lang="en-US" altLang="zh-CN"/>
              <a:t>management.port=-</a:t>
            </a:r>
            <a:r>
              <a:rPr lang="en-US" altLang="zh-CN" smtClean="0"/>
              <a:t>1</a:t>
            </a:r>
          </a:p>
          <a:p>
            <a:pPr lvl="1"/>
            <a:endParaRPr lang="en-US" altLang="zh-CN"/>
          </a:p>
          <a:p>
            <a:pPr marL="0" indent="0">
              <a:buNone/>
            </a:pPr>
            <a:endParaRPr lang="en-US" altLang="zh-CN" smtClean="0"/>
          </a:p>
          <a:p>
            <a:endParaRPr lang="zh-CN" altLang="en-US"/>
          </a:p>
        </p:txBody>
      </p:sp>
    </p:spTree>
    <p:extLst>
      <p:ext uri="{BB962C8B-B14F-4D97-AF65-F5344CB8AC3E}">
        <p14:creationId xmlns:p14="http://schemas.microsoft.com/office/powerpoint/2010/main" val="28298405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Spring</a:t>
            </a:r>
            <a:r>
              <a:rPr lang="zh-CN" altLang="en-US" smtClean="0"/>
              <a:t>缓存抽象</a:t>
            </a:r>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sz="2400"/>
              <a:t>Spring</a:t>
            </a:r>
            <a:r>
              <a:rPr lang="zh-CN" altLang="en-US" sz="2400"/>
              <a:t>从</a:t>
            </a:r>
            <a:r>
              <a:rPr lang="en-US" altLang="zh-CN" sz="2400"/>
              <a:t>3.1</a:t>
            </a:r>
            <a:r>
              <a:rPr lang="zh-CN" altLang="en-US" sz="2400"/>
              <a:t>开始定义了</a:t>
            </a:r>
            <a:r>
              <a:rPr lang="en-US" altLang="zh-CN" sz="2400"/>
              <a:t>org.springframework.cache.</a:t>
            </a:r>
            <a:r>
              <a:rPr lang="en-US" altLang="zh-CN" sz="2400">
                <a:solidFill>
                  <a:srgbClr val="FF0000"/>
                </a:solidFill>
              </a:rPr>
              <a:t>Cache</a:t>
            </a:r>
          </a:p>
          <a:p>
            <a:pPr marL="0" indent="0">
              <a:buNone/>
            </a:pPr>
            <a:r>
              <a:rPr lang="zh-CN" altLang="en-US" sz="2400"/>
              <a:t>和</a:t>
            </a:r>
            <a:r>
              <a:rPr lang="en-US" altLang="zh-CN" sz="2400"/>
              <a:t>org.springframework.cache.</a:t>
            </a:r>
            <a:r>
              <a:rPr lang="en-US" altLang="zh-CN" sz="2400">
                <a:solidFill>
                  <a:srgbClr val="FF0000"/>
                </a:solidFill>
              </a:rPr>
              <a:t>CacheManager</a:t>
            </a:r>
            <a:r>
              <a:rPr lang="zh-CN" altLang="en-US" sz="2400"/>
              <a:t>接口来统一不同的缓存技术；</a:t>
            </a:r>
            <a:endParaRPr lang="en-US" altLang="zh-CN" sz="2400"/>
          </a:p>
          <a:p>
            <a:pPr marL="0" indent="0">
              <a:buNone/>
            </a:pPr>
            <a:r>
              <a:rPr lang="zh-CN" altLang="en-US" sz="2400"/>
              <a:t>并支持使用</a:t>
            </a:r>
            <a:r>
              <a:rPr lang="en-US" altLang="zh-CN" sz="2400">
                <a:solidFill>
                  <a:srgbClr val="0000FF"/>
                </a:solidFill>
              </a:rPr>
              <a:t>JCache</a:t>
            </a:r>
            <a:r>
              <a:rPr lang="zh-CN" altLang="en-US" sz="2400">
                <a:solidFill>
                  <a:srgbClr val="0000FF"/>
                </a:solidFill>
              </a:rPr>
              <a:t>（</a:t>
            </a:r>
            <a:r>
              <a:rPr lang="en-US" altLang="zh-CN" sz="2400">
                <a:solidFill>
                  <a:srgbClr val="0000FF"/>
                </a:solidFill>
              </a:rPr>
              <a:t>JSR-107</a:t>
            </a:r>
            <a:r>
              <a:rPr lang="zh-CN" altLang="en-US" sz="2400">
                <a:solidFill>
                  <a:srgbClr val="0000FF"/>
                </a:solidFill>
              </a:rPr>
              <a:t>）注解</a:t>
            </a:r>
            <a:r>
              <a:rPr lang="zh-CN" altLang="en-US" sz="2400"/>
              <a:t>简化我们开发；</a:t>
            </a:r>
            <a:endParaRPr lang="en-US" altLang="zh-CN" sz="2400"/>
          </a:p>
          <a:p>
            <a:pPr marL="0" indent="0">
              <a:buNone/>
            </a:pPr>
            <a:endParaRPr lang="zh-CN" altLang="en-US" sz="2400"/>
          </a:p>
          <a:p>
            <a:r>
              <a:rPr lang="en-US" altLang="zh-CN" sz="2400"/>
              <a:t>Cache</a:t>
            </a:r>
            <a:r>
              <a:rPr lang="zh-CN" altLang="en-US" sz="2400"/>
              <a:t>接口为缓存的组件规范定义，包含缓存的各种操作集合；</a:t>
            </a:r>
          </a:p>
          <a:p>
            <a:r>
              <a:rPr lang="en-US" altLang="zh-CN" sz="2400"/>
              <a:t>Cache</a:t>
            </a:r>
            <a:r>
              <a:rPr lang="zh-CN" altLang="en-US" sz="2400"/>
              <a:t>接口下</a:t>
            </a:r>
            <a:r>
              <a:rPr lang="en-US" altLang="zh-CN" sz="2400"/>
              <a:t>Spring</a:t>
            </a:r>
            <a:r>
              <a:rPr lang="zh-CN" altLang="en-US" sz="2400"/>
              <a:t>提供了各种</a:t>
            </a:r>
            <a:r>
              <a:rPr lang="en-US" altLang="zh-CN" sz="2400"/>
              <a:t>xxxCache</a:t>
            </a:r>
            <a:r>
              <a:rPr lang="zh-CN" altLang="en-US" sz="2400"/>
              <a:t>的实现；如</a:t>
            </a:r>
            <a:r>
              <a:rPr lang="en-US" altLang="zh-CN" sz="2400"/>
              <a:t>RedisCache</a:t>
            </a:r>
            <a:r>
              <a:rPr lang="zh-CN" altLang="en-US" sz="2400"/>
              <a:t>，</a:t>
            </a:r>
            <a:r>
              <a:rPr lang="en-US" altLang="zh-CN" sz="2400"/>
              <a:t>EhCacheCache , ConcurrentMapCache</a:t>
            </a:r>
            <a:r>
              <a:rPr lang="zh-CN" altLang="en-US" sz="2400"/>
              <a:t>等；</a:t>
            </a:r>
            <a:endParaRPr lang="en-US" altLang="zh-CN" sz="2400"/>
          </a:p>
          <a:p>
            <a:endParaRPr lang="zh-CN" altLang="en-US" sz="2400"/>
          </a:p>
          <a:p>
            <a:r>
              <a:rPr lang="zh-CN" altLang="en-US" sz="2400"/>
              <a:t>每次调用需要缓存功能的方法时，</a:t>
            </a:r>
            <a:r>
              <a:rPr lang="en-US" altLang="zh-CN" sz="2400"/>
              <a:t>Spring</a:t>
            </a:r>
            <a:r>
              <a:rPr lang="zh-CN" altLang="en-US" sz="2400"/>
              <a:t>会检查检查指定参数的指定的目标方法是否已经被调用过；如果有就直接从缓存中获取方法调用后的结果，如果没有就调用方法并缓存结果后返回给用户。下次调用直接从缓存中获取。</a:t>
            </a:r>
          </a:p>
          <a:p>
            <a:r>
              <a:rPr lang="zh-CN" altLang="en-US" sz="2400"/>
              <a:t>使用</a:t>
            </a:r>
            <a:r>
              <a:rPr lang="en-US" altLang="zh-CN" sz="2400"/>
              <a:t>Spring</a:t>
            </a:r>
            <a:r>
              <a:rPr lang="zh-CN" altLang="en-US" sz="2400"/>
              <a:t>缓存抽象时我们需要关注以下两点；</a:t>
            </a:r>
          </a:p>
          <a:p>
            <a:pPr marL="400050" lvl="1" indent="0">
              <a:buNone/>
            </a:pPr>
            <a:r>
              <a:rPr lang="en-US" altLang="zh-CN" sz="2000"/>
              <a:t>1</a:t>
            </a:r>
            <a:r>
              <a:rPr lang="zh-CN" altLang="en-US" sz="2000"/>
              <a:t>、确定方法需要被缓存以及他们的缓存策略</a:t>
            </a:r>
          </a:p>
          <a:p>
            <a:pPr marL="400050" lvl="1" indent="0">
              <a:buNone/>
            </a:pPr>
            <a:r>
              <a:rPr lang="en-US" altLang="zh-CN" sz="2000"/>
              <a:t>2</a:t>
            </a:r>
            <a:r>
              <a:rPr lang="zh-CN" altLang="en-US" sz="2000"/>
              <a:t>、从缓存中读取之前缓存存储的数据</a:t>
            </a:r>
            <a:endParaRPr lang="zh-CN" altLang="en-US" sz="2000">
              <a:solidFill>
                <a:srgbClr val="0000FF"/>
              </a:solidFill>
            </a:endParaRPr>
          </a:p>
          <a:p>
            <a:pPr marL="0" indent="0">
              <a:buNone/>
            </a:pPr>
            <a:endParaRPr lang="zh-CN" altLang="en-US" sz="2200"/>
          </a:p>
          <a:p>
            <a:pPr marL="0" indent="0">
              <a:buNone/>
            </a:pPr>
            <a:endParaRPr lang="zh-CN" altLang="en-US"/>
          </a:p>
        </p:txBody>
      </p:sp>
    </p:spTree>
    <p:extLst>
      <p:ext uri="{BB962C8B-B14F-4D97-AF65-F5344CB8AC3E}">
        <p14:creationId xmlns:p14="http://schemas.microsoft.com/office/powerpoint/2010/main" val="234152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03512" y="1052736"/>
            <a:ext cx="8496944" cy="5045061"/>
          </a:xfrm>
          <a:prstGeom prst="rect">
            <a:avLst/>
          </a:prstGeom>
        </p:spPr>
      </p:pic>
    </p:spTree>
    <p:extLst>
      <p:ext uri="{BB962C8B-B14F-4D97-AF65-F5344CB8AC3E}">
        <p14:creationId xmlns:p14="http://schemas.microsoft.com/office/powerpoint/2010/main" val="206026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marL="0" indent="0"/>
            <a:r>
              <a:rPr lang="zh-CN" altLang="en-US"/>
              <a:t>三</a:t>
            </a:r>
            <a:r>
              <a:rPr lang="zh-CN" altLang="en-US" smtClean="0"/>
              <a:t>、几</a:t>
            </a:r>
            <a:r>
              <a:rPr lang="zh-CN" altLang="en-US"/>
              <a:t>个重要概念</a:t>
            </a:r>
            <a:r>
              <a:rPr lang="en-US" altLang="zh-CN"/>
              <a:t>&amp;</a:t>
            </a:r>
            <a:r>
              <a:rPr lang="zh-CN" altLang="en-US"/>
              <a:t>缓存</a:t>
            </a:r>
            <a:r>
              <a:rPr lang="zh-CN" altLang="en-US" smtClean="0"/>
              <a:t>注解</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821604703"/>
              </p:ext>
            </p:extLst>
          </p:nvPr>
        </p:nvGraphicFramePr>
        <p:xfrm>
          <a:off x="983432" y="1857356"/>
          <a:ext cx="10225136" cy="4456320"/>
        </p:xfrm>
        <a:graphic>
          <a:graphicData uri="http://schemas.openxmlformats.org/drawingml/2006/table">
            <a:tbl>
              <a:tblPr firstRow="1" bandRow="1">
                <a:tableStyleId>{D7AC3CCA-C797-4891-BE02-D94E43425B78}</a:tableStyleId>
              </a:tblPr>
              <a:tblGrid>
                <a:gridCol w="2508052"/>
                <a:gridCol w="7717084"/>
              </a:tblGrid>
              <a:tr h="674580">
                <a:tc>
                  <a:txBody>
                    <a:bodyPr/>
                    <a:lstStyle/>
                    <a:p>
                      <a:r>
                        <a:rPr lang="en-US" altLang="zh-CN" b="1" smtClean="0">
                          <a:ea typeface="微软雅黑" panose="020B0503020204020204" pitchFamily="34" charset="-122"/>
                        </a:rPr>
                        <a:t>Cache</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缓存接口，定义缓存操作。实现有：</a:t>
                      </a:r>
                      <a:r>
                        <a:rPr lang="en-US" altLang="zh-CN" b="1" smtClean="0">
                          <a:ea typeface="微软雅黑" panose="020B0503020204020204" pitchFamily="34" charset="-122"/>
                        </a:rPr>
                        <a:t>RedisCache</a:t>
                      </a:r>
                      <a:r>
                        <a:rPr lang="zh-CN" altLang="en-US" b="1" smtClean="0">
                          <a:ea typeface="微软雅黑" panose="020B0503020204020204" pitchFamily="34" charset="-122"/>
                        </a:rPr>
                        <a:t>、</a:t>
                      </a:r>
                      <a:r>
                        <a:rPr lang="en-US" altLang="zh-CN" b="1" smtClean="0">
                          <a:ea typeface="微软雅黑" panose="020B0503020204020204" pitchFamily="34" charset="-122"/>
                        </a:rPr>
                        <a:t>EhCacheCache</a:t>
                      </a:r>
                      <a:r>
                        <a:rPr lang="zh-CN" altLang="en-US" b="1" smtClean="0">
                          <a:ea typeface="微软雅黑" panose="020B0503020204020204" pitchFamily="34" charset="-122"/>
                        </a:rPr>
                        <a:t>、</a:t>
                      </a:r>
                      <a:r>
                        <a:rPr lang="en-US" altLang="zh-CN" b="1" smtClean="0">
                          <a:ea typeface="微软雅黑" panose="020B0503020204020204" pitchFamily="34" charset="-122"/>
                        </a:rPr>
                        <a:t>ConcurrentMapCache</a:t>
                      </a:r>
                      <a:r>
                        <a:rPr lang="zh-CN" altLang="en-US" b="1" smtClean="0">
                          <a:ea typeface="微软雅黑" panose="020B0503020204020204" pitchFamily="34" charset="-122"/>
                        </a:rPr>
                        <a:t>等</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CacheManager</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缓存管理器，管理各种缓存（</a:t>
                      </a:r>
                      <a:r>
                        <a:rPr lang="en-US" altLang="zh-CN" b="1" smtClean="0">
                          <a:ea typeface="微软雅黑" panose="020B0503020204020204" pitchFamily="34" charset="-122"/>
                        </a:rPr>
                        <a:t>Cache</a:t>
                      </a:r>
                      <a:r>
                        <a:rPr lang="zh-CN" altLang="en-US" b="1" smtClean="0">
                          <a:ea typeface="微软雅黑" panose="020B0503020204020204" pitchFamily="34" charset="-122"/>
                        </a:rPr>
                        <a:t>）组件</a:t>
                      </a:r>
                      <a:endParaRPr lang="zh-CN" altLang="en-US" b="1">
                        <a:ea typeface="微软雅黑" panose="020B0503020204020204" pitchFamily="34" charset="-122"/>
                      </a:endParaRPr>
                    </a:p>
                  </a:txBody>
                  <a:tcPr/>
                </a:tc>
              </a:tr>
              <a:tr h="594396">
                <a:tc>
                  <a:txBody>
                    <a:bodyPr/>
                    <a:lstStyle/>
                    <a:p>
                      <a:r>
                        <a:rPr lang="en-US" altLang="zh-CN" b="1" smtClean="0">
                          <a:ea typeface="微软雅黑" panose="020B0503020204020204" pitchFamily="34" charset="-122"/>
                        </a:rPr>
                        <a:t>@Cacheable</a:t>
                      </a:r>
                      <a:endParaRPr lang="zh-CN" altLang="en-US" b="1">
                        <a:ea typeface="微软雅黑" panose="020B0503020204020204" pitchFamily="34" charset="-122"/>
                      </a:endParaRPr>
                    </a:p>
                  </a:txBody>
                  <a:tcPr/>
                </a:tc>
                <a:tc>
                  <a:txBody>
                    <a:bodyPr/>
                    <a:lstStyle/>
                    <a:p>
                      <a:r>
                        <a:rPr lang="zh-CN" altLang="en-US" sz="1800" b="1" i="0" kern="1200" smtClean="0">
                          <a:solidFill>
                            <a:schemeClr val="dk1"/>
                          </a:solidFill>
                          <a:effectLst/>
                          <a:latin typeface="+mn-lt"/>
                          <a:ea typeface="微软雅黑" panose="020B0503020204020204" pitchFamily="34" charset="-122"/>
                          <a:cs typeface="+mn-cs"/>
                        </a:rPr>
                        <a:t>主要针对方法配置，能够根据方法的请求参数对其结果进行缓存</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@CacheEvict</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清空缓存</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@CachePut</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保证方法被调用，又希望结果被缓存。</a:t>
                      </a:r>
                      <a:endParaRPr lang="zh-CN" altLang="en-US" b="1">
                        <a:ea typeface="微软雅黑" panose="020B0503020204020204" pitchFamily="34" charset="-122"/>
                      </a:endParaRPr>
                    </a:p>
                  </a:txBody>
                  <a:tcPr/>
                </a:tc>
              </a:tr>
              <a:tr h="531224">
                <a:tc>
                  <a:txBody>
                    <a:bodyPr/>
                    <a:lstStyle/>
                    <a:p>
                      <a:r>
                        <a:rPr lang="en-US" altLang="zh-CN" sz="1800" b="1" kern="1200" smtClean="0">
                          <a:ea typeface="微软雅黑" panose="020B0503020204020204" pitchFamily="34" charset="-122"/>
                        </a:rPr>
                        <a:t>@EnableCaching</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开启基于注解的缓存</a:t>
                      </a:r>
                      <a:endParaRPr lang="zh-CN" altLang="en-US" b="1">
                        <a:ea typeface="微软雅黑" panose="020B0503020204020204" pitchFamily="34" charset="-122"/>
                      </a:endParaRPr>
                    </a:p>
                  </a:txBody>
                  <a:tcPr/>
                </a:tc>
              </a:tr>
              <a:tr h="531224">
                <a:tc>
                  <a:txBody>
                    <a:bodyPr/>
                    <a:lstStyle/>
                    <a:p>
                      <a:r>
                        <a:rPr lang="en-US" altLang="zh-CN" sz="1800" b="1" kern="1200" smtClean="0">
                          <a:ea typeface="微软雅黑" panose="020B0503020204020204" pitchFamily="34" charset="-122"/>
                        </a:rPr>
                        <a:t>keyGenerator</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缓存数据时</a:t>
                      </a:r>
                      <a:r>
                        <a:rPr lang="en-US" altLang="zh-CN" b="1" smtClean="0">
                          <a:ea typeface="微软雅黑" panose="020B0503020204020204" pitchFamily="34" charset="-122"/>
                        </a:rPr>
                        <a:t>key</a:t>
                      </a:r>
                      <a:r>
                        <a:rPr lang="zh-CN" altLang="en-US" b="1" smtClean="0">
                          <a:ea typeface="微软雅黑" panose="020B0503020204020204" pitchFamily="34" charset="-122"/>
                        </a:rPr>
                        <a:t>生成策略</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serialize</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缓存数据时</a:t>
                      </a:r>
                      <a:r>
                        <a:rPr lang="en-US" altLang="zh-CN" b="1" smtClean="0">
                          <a:ea typeface="微软雅黑" panose="020B0503020204020204" pitchFamily="34" charset="-122"/>
                        </a:rPr>
                        <a:t>value</a:t>
                      </a:r>
                      <a:r>
                        <a:rPr lang="zh-CN" altLang="en-US" b="1" smtClean="0">
                          <a:ea typeface="微软雅黑" panose="020B0503020204020204" pitchFamily="34" charset="-122"/>
                        </a:rPr>
                        <a:t>序列化策略</a:t>
                      </a:r>
                      <a:endParaRPr lang="zh-CN" altLang="en-US" b="1">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98468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63815499"/>
              </p:ext>
            </p:extLst>
          </p:nvPr>
        </p:nvGraphicFramePr>
        <p:xfrm>
          <a:off x="911424" y="1052737"/>
          <a:ext cx="10585176" cy="5215759"/>
        </p:xfrm>
        <a:graphic>
          <a:graphicData uri="http://schemas.openxmlformats.org/drawingml/2006/table">
            <a:tbl>
              <a:tblPr firstRow="1" bandRow="1">
                <a:tableStyleId>{5C22544A-7EE6-4342-B048-85BDC9FD1C3A}</a:tableStyleId>
              </a:tblPr>
              <a:tblGrid>
                <a:gridCol w="1728192"/>
                <a:gridCol w="4745387"/>
                <a:gridCol w="4111597"/>
              </a:tblGrid>
              <a:tr h="324517">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smtClean="0">
                          <a:effectLst/>
                          <a:ea typeface="微软雅黑" panose="020B0503020204020204" pitchFamily="34" charset="-122"/>
                        </a:rPr>
                        <a:t>@Cacheable/@CachePut/@CacheEvict </a:t>
                      </a:r>
                      <a:r>
                        <a:rPr lang="zh-CN" altLang="en-US" sz="1600" b="1" smtClean="0">
                          <a:effectLst/>
                          <a:ea typeface="微软雅黑" panose="020B0503020204020204" pitchFamily="34" charset="-122"/>
                        </a:rPr>
                        <a:t>主要的参数</a:t>
                      </a:r>
                      <a:endParaRPr lang="zh-CN" altLang="en-US" sz="1600" smtClean="0">
                        <a:effectLst/>
                        <a:ea typeface="微软雅黑" panose="020B0503020204020204" pitchFamily="34" charset="-122"/>
                      </a:endParaRPr>
                    </a:p>
                  </a:txBody>
                  <a:tcPr/>
                </a:tc>
                <a:tc hMerge="1">
                  <a:txBody>
                    <a:bodyPr/>
                    <a:lstStyle/>
                    <a:p>
                      <a:endParaRPr lang="zh-CN" altLang="en-US"/>
                    </a:p>
                  </a:txBody>
                  <a:tcPr/>
                </a:tc>
                <a:tc hMerge="1">
                  <a:txBody>
                    <a:bodyPr/>
                    <a:lstStyle/>
                    <a:p>
                      <a:endParaRPr lang="zh-CN" altLang="en-US"/>
                    </a:p>
                  </a:txBody>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缓存的名称，在 </a:t>
                      </a:r>
                      <a:r>
                        <a:rPr lang="en-US" altLang="zh-CN" sz="1600" smtClean="0">
                          <a:effectLst/>
                          <a:ea typeface="微软雅黑" panose="020B0503020204020204" pitchFamily="34" charset="-122"/>
                        </a:rPr>
                        <a:t>spring </a:t>
                      </a:r>
                      <a:r>
                        <a:rPr lang="zh-CN" altLang="en-US" sz="1600" smtClean="0">
                          <a:effectLst/>
                          <a:ea typeface="微软雅黑" panose="020B0503020204020204" pitchFamily="34" charset="-122"/>
                        </a:rPr>
                        <a:t>配置文件中定义，必须指定至少一个</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@Cacheable(value=”mycache”) </a:t>
                      </a:r>
                      <a:r>
                        <a:rPr lang="zh-CN" altLang="en-US" sz="1400" smtClean="0">
                          <a:effectLst/>
                          <a:ea typeface="微软雅黑" panose="020B0503020204020204" pitchFamily="34" charset="-122"/>
                        </a:rPr>
                        <a:t>或者 </a:t>
                      </a:r>
                      <a:br>
                        <a:rPr lang="zh-CN" altLang="en-US" sz="1400" smtClean="0">
                          <a:effectLst/>
                          <a:ea typeface="微软雅黑" panose="020B0503020204020204" pitchFamily="34" charset="-122"/>
                        </a:rPr>
                      </a:br>
                      <a:r>
                        <a:rPr lang="en-US" altLang="zh-CN" sz="1400" smtClean="0">
                          <a:effectLst/>
                          <a:ea typeface="微软雅黑" panose="020B0503020204020204" pitchFamily="34" charset="-122"/>
                        </a:rPr>
                        <a:t>@Cacheable(value={”cache1”,”cache2”}</a:t>
                      </a:r>
                    </a:p>
                  </a:txBody>
                  <a:tcPr/>
                </a:tc>
              </a:tr>
              <a:tr h="7965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key</a:t>
                      </a:r>
                    </a:p>
                    <a:p>
                      <a:endParaRPr lang="zh-CN" altLang="en-US" sz="16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缓存的 </a:t>
                      </a:r>
                      <a:r>
                        <a:rPr lang="en-US" altLang="zh-CN" sz="1600" smtClean="0">
                          <a:effectLst/>
                          <a:ea typeface="微软雅黑" panose="020B0503020204020204" pitchFamily="34" charset="-122"/>
                        </a:rPr>
                        <a:t>key</a:t>
                      </a:r>
                      <a:r>
                        <a:rPr lang="zh-CN" altLang="en-US" sz="1600" smtClean="0">
                          <a:effectLst/>
                          <a:ea typeface="微软雅黑" panose="020B0503020204020204" pitchFamily="34" charset="-122"/>
                        </a:rPr>
                        <a:t>，可以为空，如果指定要按照 </a:t>
                      </a:r>
                      <a:r>
                        <a:rPr lang="en-US" altLang="zh-CN" sz="1600" smtClean="0">
                          <a:effectLst/>
                          <a:ea typeface="微软雅黑" panose="020B0503020204020204" pitchFamily="34" charset="-122"/>
                        </a:rPr>
                        <a:t>SpEL </a:t>
                      </a:r>
                      <a:r>
                        <a:rPr lang="zh-CN" altLang="en-US" sz="1600" smtClean="0">
                          <a:effectLst/>
                          <a:ea typeface="微软雅黑" panose="020B0503020204020204" pitchFamily="34" charset="-122"/>
                        </a:rPr>
                        <a:t>表达式编写，如果不指定，则缺省按照方法的所有参数进行组合</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@Cacheable(value=”testcache”,key=”#userName”)</a:t>
                      </a:r>
                    </a:p>
                  </a:txBody>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condition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缓存的条件，可以为空，使用 </a:t>
                      </a:r>
                      <a:r>
                        <a:rPr lang="en-US" altLang="zh-CN" sz="1600" smtClean="0">
                          <a:effectLst/>
                          <a:ea typeface="微软雅黑" panose="020B0503020204020204" pitchFamily="34" charset="-122"/>
                        </a:rPr>
                        <a:t>SpEL </a:t>
                      </a:r>
                      <a:r>
                        <a:rPr lang="zh-CN" altLang="en-US" sz="1600" smtClean="0">
                          <a:effectLst/>
                          <a:ea typeface="微软雅黑" panose="020B0503020204020204" pitchFamily="34" charset="-122"/>
                        </a:rPr>
                        <a:t>编写，返回 </a:t>
                      </a:r>
                      <a:r>
                        <a:rPr lang="en-US" altLang="zh-CN" sz="1600" smtClean="0">
                          <a:effectLst/>
                          <a:ea typeface="微软雅黑" panose="020B0503020204020204" pitchFamily="34" charset="-122"/>
                        </a:rPr>
                        <a:t>true </a:t>
                      </a:r>
                      <a:r>
                        <a:rPr lang="zh-CN" altLang="en-US" sz="1600" smtClean="0">
                          <a:effectLst/>
                          <a:ea typeface="微软雅黑" panose="020B0503020204020204" pitchFamily="34" charset="-122"/>
                        </a:rPr>
                        <a:t>或者 </a:t>
                      </a:r>
                      <a:r>
                        <a:rPr lang="en-US" altLang="zh-CN" sz="1600" smtClean="0">
                          <a:effectLst/>
                          <a:ea typeface="微软雅黑" panose="020B0503020204020204" pitchFamily="34" charset="-122"/>
                        </a:rPr>
                        <a:t>false</a:t>
                      </a:r>
                      <a:r>
                        <a:rPr lang="zh-CN" altLang="en-US" sz="1600" smtClean="0">
                          <a:effectLst/>
                          <a:ea typeface="微软雅黑" panose="020B0503020204020204" pitchFamily="34" charset="-122"/>
                        </a:rPr>
                        <a:t>，只有为 </a:t>
                      </a:r>
                      <a:r>
                        <a:rPr lang="en-US" altLang="zh-CN" sz="1600" smtClean="0">
                          <a:effectLst/>
                          <a:ea typeface="微软雅黑" panose="020B0503020204020204" pitchFamily="34" charset="-122"/>
                        </a:rPr>
                        <a:t>true </a:t>
                      </a:r>
                      <a:r>
                        <a:rPr lang="zh-CN" altLang="en-US" sz="1600" smtClean="0">
                          <a:effectLst/>
                          <a:ea typeface="微软雅黑" panose="020B0503020204020204" pitchFamily="34" charset="-122"/>
                        </a:rPr>
                        <a:t>才进行缓存</a:t>
                      </a:r>
                      <a:r>
                        <a:rPr lang="en-US" altLang="zh-CN" sz="1600" smtClean="0">
                          <a:effectLst/>
                          <a:ea typeface="微软雅黑" panose="020B0503020204020204" pitchFamily="34" charset="-122"/>
                        </a:rPr>
                        <a:t>/</a:t>
                      </a:r>
                      <a:r>
                        <a:rPr lang="zh-CN" altLang="en-US" sz="1600" smtClean="0">
                          <a:effectLst/>
                          <a:ea typeface="微软雅黑" panose="020B0503020204020204" pitchFamily="34" charset="-122"/>
                        </a:rPr>
                        <a:t>清除缓存，在调用方法之前之后都能判断</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@Cacheable(value=”testcache”,condition=”#userName.length()&gt;2”)</a:t>
                      </a:r>
                      <a:endParaRPr lang="zh-CN" altLang="en-US" sz="1600">
                        <a:ea typeface="微软雅黑" panose="020B0503020204020204" pitchFamily="34" charset="-122"/>
                      </a:endParaRPr>
                    </a:p>
                  </a:txBody>
                  <a:tcPr/>
                </a:tc>
              </a:tr>
              <a:tr h="5827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smtClean="0">
                          <a:solidFill>
                            <a:schemeClr val="dk1"/>
                          </a:solidFill>
                          <a:effectLst/>
                          <a:latin typeface="+mn-lt"/>
                          <a:ea typeface="微软雅黑" panose="020B0503020204020204" pitchFamily="34" charset="-122"/>
                          <a:cs typeface="+mn-cs"/>
                        </a:rPr>
                        <a:t>allEntries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smtClean="0">
                          <a:solidFill>
                            <a:schemeClr val="dk1"/>
                          </a:solidFill>
                          <a:effectLst/>
                          <a:latin typeface="+mn-lt"/>
                          <a:ea typeface="微软雅黑" panose="020B0503020204020204" pitchFamily="34" charset="-122"/>
                          <a:cs typeface="+mn-cs"/>
                        </a:rPr>
                        <a:t>(</a:t>
                      </a:r>
                      <a:r>
                        <a:rPr lang="en-US" altLang="zh-CN" sz="1600" b="1" smtClean="0">
                          <a:effectLst/>
                          <a:ea typeface="微软雅黑" panose="020B0503020204020204" pitchFamily="34" charset="-122"/>
                        </a:rPr>
                        <a:t>@CacheEvict </a:t>
                      </a:r>
                      <a:r>
                        <a:rPr lang="en-US" altLang="zh-CN" sz="1600" b="0" i="0" kern="1200" smtClean="0">
                          <a:solidFill>
                            <a:schemeClr val="dk1"/>
                          </a:solidFill>
                          <a:effectLst/>
                          <a:latin typeface="+mn-lt"/>
                          <a:ea typeface="微软雅黑" panose="020B0503020204020204" pitchFamily="34" charset="-122"/>
                          <a:cs typeface="+mn-cs"/>
                        </a:rPr>
                        <a:t>)</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kern="1200" smtClean="0">
                          <a:solidFill>
                            <a:schemeClr val="dk1"/>
                          </a:solidFill>
                          <a:effectLst/>
                          <a:latin typeface="+mn-lt"/>
                          <a:ea typeface="微软雅黑" panose="020B0503020204020204" pitchFamily="34" charset="-122"/>
                          <a:cs typeface="+mn-cs"/>
                        </a:rPr>
                        <a:t>是否清空所有缓存内容，缺省为 </a:t>
                      </a:r>
                      <a:r>
                        <a:rPr lang="en-US" altLang="zh-CN" sz="1600" b="0" i="0" kern="1200" smtClean="0">
                          <a:solidFill>
                            <a:schemeClr val="dk1"/>
                          </a:solidFill>
                          <a:effectLst/>
                          <a:latin typeface="+mn-lt"/>
                          <a:ea typeface="微软雅黑" panose="020B0503020204020204" pitchFamily="34" charset="-122"/>
                          <a:cs typeface="+mn-cs"/>
                        </a:rPr>
                        <a:t>false</a:t>
                      </a:r>
                      <a:r>
                        <a:rPr lang="zh-CN" altLang="en-US" sz="1600" b="0" i="0" kern="1200" smtClean="0">
                          <a:solidFill>
                            <a:schemeClr val="dk1"/>
                          </a:solidFill>
                          <a:effectLst/>
                          <a:latin typeface="+mn-lt"/>
                          <a:ea typeface="微软雅黑" panose="020B0503020204020204" pitchFamily="34" charset="-122"/>
                          <a:cs typeface="+mn-cs"/>
                        </a:rPr>
                        <a:t>，如果指定为 </a:t>
                      </a:r>
                      <a:r>
                        <a:rPr lang="en-US" altLang="zh-CN" sz="1600" b="0" i="0" kern="1200" smtClean="0">
                          <a:solidFill>
                            <a:schemeClr val="dk1"/>
                          </a:solidFill>
                          <a:effectLst/>
                          <a:latin typeface="+mn-lt"/>
                          <a:ea typeface="微软雅黑" panose="020B0503020204020204" pitchFamily="34" charset="-122"/>
                          <a:cs typeface="+mn-cs"/>
                        </a:rPr>
                        <a:t>true</a:t>
                      </a:r>
                      <a:r>
                        <a:rPr lang="zh-CN" altLang="en-US" sz="1600" b="0" i="0" kern="1200" smtClean="0">
                          <a:solidFill>
                            <a:schemeClr val="dk1"/>
                          </a:solidFill>
                          <a:effectLst/>
                          <a:latin typeface="+mn-lt"/>
                          <a:ea typeface="微软雅黑" panose="020B0503020204020204" pitchFamily="34" charset="-122"/>
                          <a:cs typeface="+mn-cs"/>
                        </a:rPr>
                        <a:t>，则方法调用后将立即清空所有缓存</a:t>
                      </a:r>
                      <a:endParaRPr lang="zh-CN" altLang="en-US" sz="1600" smtClean="0">
                        <a:effectLst/>
                        <a:ea typeface="微软雅黑" panose="020B0503020204020204" pitchFamily="34" charset="-122"/>
                      </a:endParaRPr>
                    </a:p>
                  </a:txBody>
                  <a:tcPr/>
                </a:tc>
                <a:tc>
                  <a:txBody>
                    <a:bodyPr/>
                    <a:lstStyle/>
                    <a:p>
                      <a:r>
                        <a:rPr lang="zh-CN" altLang="en-US" sz="1600" b="0" i="0" kern="1200" smtClean="0">
                          <a:solidFill>
                            <a:schemeClr val="dk1"/>
                          </a:solidFill>
                          <a:effectLst/>
                          <a:latin typeface="+mn-lt"/>
                          <a:ea typeface="微软雅黑" panose="020B0503020204020204" pitchFamily="34" charset="-122"/>
                          <a:cs typeface="+mn-cs"/>
                        </a:rPr>
                        <a:t>例如：</a:t>
                      </a:r>
                      <a:r>
                        <a:rPr lang="zh-CN" altLang="en-US" sz="1600" smtClean="0">
                          <a:ea typeface="微软雅黑" panose="020B0503020204020204" pitchFamily="34" charset="-122"/>
                        </a:rPr>
                        <a:t/>
                      </a:r>
                      <a:br>
                        <a:rPr lang="zh-CN" altLang="en-US" sz="1600" smtClean="0">
                          <a:ea typeface="微软雅黑" panose="020B0503020204020204" pitchFamily="34" charset="-122"/>
                        </a:rPr>
                      </a:br>
                      <a:r>
                        <a:rPr lang="en-US" altLang="zh-CN" sz="1400" b="0" i="0" kern="1200" smtClean="0">
                          <a:solidFill>
                            <a:schemeClr val="dk1"/>
                          </a:solidFill>
                          <a:effectLst/>
                          <a:latin typeface="+mn-lt"/>
                          <a:ea typeface="微软雅黑" panose="020B0503020204020204" pitchFamily="34" charset="-122"/>
                          <a:cs typeface="+mn-cs"/>
                        </a:rPr>
                        <a:t>@CachEvict(value=”testcache”,allEntries=true)</a:t>
                      </a:r>
                      <a:endParaRPr lang="zh-CN" altLang="en-US" sz="1400">
                        <a:ea typeface="微软雅黑" panose="020B0503020204020204" pitchFamily="34" charset="-122"/>
                      </a:endParaRPr>
                    </a:p>
                  </a:txBody>
                  <a:tcPr/>
                </a:tc>
              </a:tr>
              <a:tr h="1032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smtClean="0">
                          <a:solidFill>
                            <a:schemeClr val="dk1"/>
                          </a:solidFill>
                          <a:effectLst/>
                          <a:latin typeface="+mn-lt"/>
                          <a:ea typeface="微软雅黑" panose="020B0503020204020204" pitchFamily="34" charset="-122"/>
                          <a:cs typeface="+mn-cs"/>
                        </a:rPr>
                        <a:t>beforeInvocation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smtClean="0">
                          <a:effectLst/>
                          <a:ea typeface="微软雅黑" panose="020B0503020204020204" pitchFamily="34" charset="-122"/>
                        </a:rPr>
                        <a:t>(@CacheEvict)</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kern="1200" smtClean="0">
                          <a:solidFill>
                            <a:schemeClr val="dk1"/>
                          </a:solidFill>
                          <a:effectLst/>
                          <a:latin typeface="+mn-lt"/>
                          <a:ea typeface="微软雅黑" panose="020B0503020204020204" pitchFamily="34" charset="-122"/>
                          <a:cs typeface="+mn-cs"/>
                        </a:rPr>
                        <a:t>是否在方法执行前就清空，缺省为 </a:t>
                      </a:r>
                      <a:r>
                        <a:rPr lang="en-US" altLang="zh-CN" sz="1600" b="0" i="0" kern="1200" smtClean="0">
                          <a:solidFill>
                            <a:schemeClr val="dk1"/>
                          </a:solidFill>
                          <a:effectLst/>
                          <a:latin typeface="+mn-lt"/>
                          <a:ea typeface="微软雅黑" panose="020B0503020204020204" pitchFamily="34" charset="-122"/>
                          <a:cs typeface="+mn-cs"/>
                        </a:rPr>
                        <a:t>false</a:t>
                      </a:r>
                      <a:r>
                        <a:rPr lang="zh-CN" altLang="en-US" sz="1600" b="0" i="0" kern="1200" smtClean="0">
                          <a:solidFill>
                            <a:schemeClr val="dk1"/>
                          </a:solidFill>
                          <a:effectLst/>
                          <a:latin typeface="+mn-lt"/>
                          <a:ea typeface="微软雅黑" panose="020B0503020204020204" pitchFamily="34" charset="-122"/>
                          <a:cs typeface="+mn-cs"/>
                        </a:rPr>
                        <a:t>，如果指定为 </a:t>
                      </a:r>
                      <a:r>
                        <a:rPr lang="en-US" altLang="zh-CN" sz="1600" b="0" i="0" kern="1200" smtClean="0">
                          <a:solidFill>
                            <a:schemeClr val="dk1"/>
                          </a:solidFill>
                          <a:effectLst/>
                          <a:latin typeface="+mn-lt"/>
                          <a:ea typeface="微软雅黑" panose="020B0503020204020204" pitchFamily="34" charset="-122"/>
                          <a:cs typeface="+mn-cs"/>
                        </a:rPr>
                        <a:t>true</a:t>
                      </a:r>
                      <a:r>
                        <a:rPr lang="zh-CN" altLang="en-US" sz="1600" b="0" i="0" kern="1200" smtClean="0">
                          <a:solidFill>
                            <a:schemeClr val="dk1"/>
                          </a:solidFill>
                          <a:effectLst/>
                          <a:latin typeface="+mn-lt"/>
                          <a:ea typeface="微软雅黑" panose="020B0503020204020204" pitchFamily="34" charset="-122"/>
                          <a:cs typeface="+mn-cs"/>
                        </a:rPr>
                        <a:t>，则在方法还没有执行的时候就清空缓存，缺省情况下，如果方法执行抛出异常，则不会清空缓存</a:t>
                      </a:r>
                      <a:endParaRPr lang="zh-CN" altLang="en-US" sz="1600" smtClean="0">
                        <a:effectLst/>
                        <a:ea typeface="微软雅黑" panose="020B0503020204020204" pitchFamily="34" charset="-122"/>
                      </a:endParaRPr>
                    </a:p>
                  </a:txBody>
                  <a:tcPr/>
                </a:tc>
                <a:tc>
                  <a:txBody>
                    <a:bodyPr/>
                    <a:lstStyle/>
                    <a:p>
                      <a:r>
                        <a:rPr lang="zh-CN" altLang="en-US" sz="1600" smtClean="0">
                          <a:ea typeface="微软雅黑" panose="020B0503020204020204" pitchFamily="34" charset="-122"/>
                        </a:rPr>
                        <a:t>例如：</a:t>
                      </a:r>
                    </a:p>
                    <a:p>
                      <a:r>
                        <a:rPr lang="en-US" altLang="zh-CN" sz="1400" b="0" i="0" kern="1200" smtClean="0">
                          <a:solidFill>
                            <a:schemeClr val="dk1"/>
                          </a:solidFill>
                          <a:effectLst/>
                          <a:latin typeface="+mn-lt"/>
                          <a:ea typeface="微软雅黑" panose="020B0503020204020204" pitchFamily="34" charset="-122"/>
                          <a:cs typeface="+mn-cs"/>
                        </a:rPr>
                        <a:t>@CachEvict(value=”testcache”</a:t>
                      </a:r>
                      <a:r>
                        <a:rPr lang="zh-CN" altLang="en-US" sz="1400" b="0" i="0" kern="1200" smtClean="0">
                          <a:solidFill>
                            <a:schemeClr val="dk1"/>
                          </a:solidFill>
                          <a:effectLst/>
                          <a:latin typeface="+mn-lt"/>
                          <a:ea typeface="微软雅黑" panose="020B0503020204020204" pitchFamily="34" charset="-122"/>
                          <a:cs typeface="+mn-cs"/>
                        </a:rPr>
                        <a:t>，</a:t>
                      </a:r>
                      <a:r>
                        <a:rPr lang="en-US" altLang="zh-CN" sz="1400" b="0" i="0" kern="1200" smtClean="0">
                          <a:solidFill>
                            <a:schemeClr val="dk1"/>
                          </a:solidFill>
                          <a:effectLst/>
                          <a:latin typeface="+mn-lt"/>
                          <a:ea typeface="微软雅黑" panose="020B0503020204020204" pitchFamily="34" charset="-122"/>
                          <a:cs typeface="+mn-cs"/>
                        </a:rPr>
                        <a:t>beforeInvocation=true)</a:t>
                      </a:r>
                      <a:endParaRPr lang="zh-CN" altLang="en-US" sz="1400" b="0" i="0" kern="1200">
                        <a:solidFill>
                          <a:schemeClr val="dk1"/>
                        </a:solidFill>
                        <a:effectLst/>
                        <a:latin typeface="+mn-lt"/>
                        <a:ea typeface="微软雅黑" panose="020B0503020204020204" pitchFamily="34" charset="-122"/>
                        <a:cs typeface="+mn-cs"/>
                      </a:endParaRPr>
                    </a:p>
                  </a:txBody>
                  <a:tcPr/>
                </a:tc>
              </a:tr>
              <a:tr h="780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smtClean="0">
                          <a:effectLst/>
                          <a:ea typeface="微软雅黑" panose="020B0503020204020204" pitchFamily="34" charset="-122"/>
                        </a:rPr>
                        <a:t>unless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smtClean="0">
                          <a:solidFill>
                            <a:schemeClr val="dk1"/>
                          </a:solidFill>
                          <a:effectLst/>
                          <a:latin typeface="+mn-lt"/>
                          <a:ea typeface="微软雅黑" panose="020B0503020204020204" pitchFamily="34" charset="-122"/>
                          <a:cs typeface="+mn-cs"/>
                        </a:rPr>
                        <a:t>(@CachePut)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smtClean="0">
                          <a:solidFill>
                            <a:schemeClr val="dk1"/>
                          </a:solidFill>
                          <a:effectLst/>
                          <a:latin typeface="+mn-lt"/>
                          <a:ea typeface="微软雅黑" panose="020B0503020204020204" pitchFamily="34" charset="-122"/>
                          <a:cs typeface="+mn-cs"/>
                        </a:rPr>
                        <a:t>(@Cacheable)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用于否决缓存的，不像</a:t>
                      </a:r>
                      <a:r>
                        <a:rPr lang="en-US" altLang="zh-CN" sz="1600" smtClean="0">
                          <a:effectLst/>
                          <a:ea typeface="微软雅黑" panose="020B0503020204020204" pitchFamily="34" charset="-122"/>
                        </a:rPr>
                        <a:t>condition</a:t>
                      </a:r>
                      <a:r>
                        <a:rPr lang="zh-CN" altLang="en-US" sz="1600" smtClean="0">
                          <a:effectLst/>
                          <a:ea typeface="微软雅黑" panose="020B0503020204020204" pitchFamily="34" charset="-122"/>
                        </a:rPr>
                        <a:t>，该表达式只在方法执行之后判断，此时可以拿到返回值</a:t>
                      </a:r>
                      <a:r>
                        <a:rPr lang="en-US" altLang="zh-CN" sz="1600" smtClean="0">
                          <a:effectLst/>
                          <a:ea typeface="微软雅黑" panose="020B0503020204020204" pitchFamily="34" charset="-122"/>
                        </a:rPr>
                        <a:t>result</a:t>
                      </a:r>
                      <a:r>
                        <a:rPr lang="zh-CN" altLang="en-US" sz="1600" smtClean="0">
                          <a:effectLst/>
                          <a:ea typeface="微软雅黑" panose="020B0503020204020204" pitchFamily="34" charset="-122"/>
                        </a:rPr>
                        <a:t>进行判断。条件为</a:t>
                      </a:r>
                      <a:r>
                        <a:rPr lang="en-US" altLang="zh-CN" sz="1600" smtClean="0">
                          <a:effectLst/>
                          <a:ea typeface="微软雅黑" panose="020B0503020204020204" pitchFamily="34" charset="-122"/>
                        </a:rPr>
                        <a:t>true</a:t>
                      </a:r>
                      <a:r>
                        <a:rPr lang="zh-CN" altLang="en-US" sz="1600" smtClean="0">
                          <a:effectLst/>
                          <a:ea typeface="微软雅黑" panose="020B0503020204020204" pitchFamily="34" charset="-122"/>
                        </a:rPr>
                        <a:t>不会缓存，</a:t>
                      </a:r>
                      <a:r>
                        <a:rPr lang="en-US" altLang="zh-CN" sz="1600" smtClean="0">
                          <a:effectLst/>
                          <a:ea typeface="微软雅黑" panose="020B0503020204020204" pitchFamily="34" charset="-122"/>
                        </a:rPr>
                        <a:t>fasle</a:t>
                      </a:r>
                      <a:r>
                        <a:rPr lang="zh-CN" altLang="en-US" sz="1600" smtClean="0">
                          <a:effectLst/>
                          <a:ea typeface="微软雅黑" panose="020B0503020204020204" pitchFamily="34" charset="-122"/>
                        </a:rPr>
                        <a:t>才缓存</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@Cacheable(value=”testcache”,unless=”#result == null”)</a:t>
                      </a:r>
                      <a:endParaRPr lang="zh-CN" altLang="en-US" sz="1600" smtClean="0">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6974036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smtClean="0">
            <a:latin typeface="Arial Unicode MS" panose="020B0604020202020204" pitchFamily="34" charset="-122"/>
            <a:ea typeface="Arial Unicode MS" panose="020B0604020202020204" pitchFamily="34" charset="-122"/>
            <a:cs typeface="Arial Unicode MS" panose="020B0604020202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TM03457475[[fn=框架]]</Template>
  <TotalTime>76332</TotalTime>
  <Words>4060</Words>
  <Application>Microsoft Office PowerPoint</Application>
  <PresentationFormat>宽屏</PresentationFormat>
  <Paragraphs>551</Paragraphs>
  <Slides>59</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Arial Unicode MS</vt:lpstr>
      <vt:lpstr>宋体</vt:lpstr>
      <vt:lpstr>微软雅黑</vt:lpstr>
      <vt:lpstr>微软雅黑</vt:lpstr>
      <vt:lpstr>Arial</vt:lpstr>
      <vt:lpstr>Calibri</vt:lpstr>
      <vt:lpstr>Wingdings</vt:lpstr>
      <vt:lpstr>Office 主题</vt:lpstr>
      <vt:lpstr>PowerPoint 演示文稿</vt:lpstr>
      <vt:lpstr>内容概要</vt:lpstr>
      <vt:lpstr>一、Spring Boot与缓存</vt:lpstr>
      <vt:lpstr>一、JSR107</vt:lpstr>
      <vt:lpstr>PowerPoint 演示文稿</vt:lpstr>
      <vt:lpstr>二、Spring缓存抽象</vt:lpstr>
      <vt:lpstr>PowerPoint 演示文稿</vt:lpstr>
      <vt:lpstr>三、几个重要概念&amp;缓存注解</vt:lpstr>
      <vt:lpstr>PowerPoint 演示文稿</vt:lpstr>
      <vt:lpstr>PowerPoint 演示文稿</vt:lpstr>
      <vt:lpstr>四、缓存使用</vt:lpstr>
      <vt:lpstr>五、整合redis实现缓存</vt:lpstr>
      <vt:lpstr>二、Spring Boot与消息</vt:lpstr>
      <vt:lpstr>一、概述</vt:lpstr>
      <vt:lpstr>PowerPoint 演示文稿</vt:lpstr>
      <vt:lpstr>PowerPoint 演示文稿</vt:lpstr>
      <vt:lpstr>PowerPoint 演示文稿</vt:lpstr>
      <vt:lpstr>PowerPoint 演示文稿</vt:lpstr>
      <vt:lpstr>PowerPoint 演示文稿</vt:lpstr>
      <vt:lpstr>二、RabbitMQ简介</vt:lpstr>
      <vt:lpstr>PowerPoint 演示文稿</vt:lpstr>
      <vt:lpstr>PowerPoint 演示文稿</vt:lpstr>
      <vt:lpstr>三、RabbitMQ运行机制</vt:lpstr>
      <vt:lpstr>Exchange 类型</vt:lpstr>
      <vt:lpstr>PowerPoint 演示文稿</vt:lpstr>
      <vt:lpstr>四、RabbitMQ整合</vt:lpstr>
      <vt:lpstr>PowerPoint 演示文稿</vt:lpstr>
      <vt:lpstr>三、Spring Boot与检索</vt:lpstr>
      <vt:lpstr>一、检索</vt:lpstr>
      <vt:lpstr>二、概念 </vt:lpstr>
      <vt:lpstr>PowerPoint 演示文稿</vt:lpstr>
      <vt:lpstr>三、整合ElasticSearch测试 </vt:lpstr>
      <vt:lpstr>四、Spring Boot与任务</vt:lpstr>
      <vt:lpstr>一、异步任务</vt:lpstr>
      <vt:lpstr>二、定时任务 </vt:lpstr>
      <vt:lpstr>三、邮件任务 </vt:lpstr>
      <vt:lpstr>PowerPoint 演示文稿</vt:lpstr>
      <vt:lpstr>五、Spring Boot与安全</vt:lpstr>
      <vt:lpstr>一、安全</vt:lpstr>
      <vt:lpstr>PowerPoint 演示文稿</vt:lpstr>
      <vt:lpstr>二、Web&amp;安全 </vt:lpstr>
      <vt:lpstr>六、Spring Boot与分布式</vt:lpstr>
      <vt:lpstr>一、分布式应用</vt:lpstr>
      <vt:lpstr>PowerPoint 演示文稿</vt:lpstr>
      <vt:lpstr>二、Zookeeper和Dubbo</vt:lpstr>
      <vt:lpstr>PowerPoint 演示文稿</vt:lpstr>
      <vt:lpstr>PowerPoint 演示文稿</vt:lpstr>
      <vt:lpstr>三、Spring Boot和Spring Cloud</vt:lpstr>
      <vt:lpstr>PowerPoint 演示文稿</vt:lpstr>
      <vt:lpstr>PowerPoint 演示文稿</vt:lpstr>
      <vt:lpstr>七、Spring Boot与开发热部署</vt:lpstr>
      <vt:lpstr>一、热部署</vt:lpstr>
      <vt:lpstr>PowerPoint 演示文稿</vt:lpstr>
      <vt:lpstr>PowerPoint 演示文稿</vt:lpstr>
      <vt:lpstr>八、Spring Boot与监控管理</vt:lpstr>
      <vt:lpstr>一、监控管理</vt:lpstr>
      <vt:lpstr>PowerPoint 演示文稿</vt:lpstr>
      <vt:lpstr>二、定制端点信息</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雷 丰阳</cp:lastModifiedBy>
  <cp:revision>7598</cp:revision>
  <dcterms:created xsi:type="dcterms:W3CDTF">2013-03-04T07:19:04Z</dcterms:created>
  <dcterms:modified xsi:type="dcterms:W3CDTF">2018-05-08T10:41:38Z</dcterms:modified>
</cp:coreProperties>
</file>