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fr-FR"/>
              <a:t>Modifiez le style du titre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3/20/2024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3/20/2024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fr-FR"/>
              <a:t>Modifiez le style du titre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1CF131DD-A141-4471-BCF9-C6073EDD7E20}" type="datetimeFigureOut">
              <a:rPr lang="en-US" dirty="0"/>
              <a:t>3/20/2024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3/20/2024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3/20/2024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F37DA1-116E-43DF-97E5-AAB64542A117}"/>
              </a:ext>
            </a:extLst>
          </p:cNvPr>
          <p:cNvSpPr>
            <a:spLocks noGrp="1"/>
          </p:cNvSpPr>
          <p:nvPr>
            <p:ph type="ctrTitle"/>
          </p:nvPr>
        </p:nvSpPr>
        <p:spPr/>
        <p:txBody>
          <a:bodyPr/>
          <a:lstStyle/>
          <a:p>
            <a:r>
              <a:rPr lang="fr-FR" dirty="0"/>
              <a:t>LES BASES DE DONN</a:t>
            </a:r>
            <a:r>
              <a:rPr lang="fr-FR" sz="7200" dirty="0"/>
              <a:t>ÈES</a:t>
            </a:r>
            <a:br>
              <a:rPr lang="fr-FR" sz="4000" dirty="0">
                <a:latin typeface="MS Shell Dlg 2" panose="020B0604030504040204" pitchFamily="34" charset="0"/>
              </a:rPr>
            </a:br>
            <a:endParaRPr lang="fr-FR" dirty="0"/>
          </a:p>
        </p:txBody>
      </p:sp>
      <p:sp>
        <p:nvSpPr>
          <p:cNvPr id="3" name="Sous-titre 2">
            <a:extLst>
              <a:ext uri="{FF2B5EF4-FFF2-40B4-BE49-F238E27FC236}">
                <a16:creationId xmlns:a16="http://schemas.microsoft.com/office/drawing/2014/main" id="{AE9E6917-C6C1-4A44-88D5-FBC8FE89333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8429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3AF42-694A-474D-801D-41F04C06133F}"/>
              </a:ext>
            </a:extLst>
          </p:cNvPr>
          <p:cNvSpPr>
            <a:spLocks noGrp="1"/>
          </p:cNvSpPr>
          <p:nvPr>
            <p:ph type="title"/>
          </p:nvPr>
        </p:nvSpPr>
        <p:spPr>
          <a:xfrm>
            <a:off x="1563623" y="2647950"/>
            <a:ext cx="9070848" cy="1962150"/>
          </a:xfrm>
        </p:spPr>
        <p:txBody>
          <a:bodyPr/>
          <a:lstStyle/>
          <a:p>
            <a:r>
              <a:rPr lang="fr-FR" sz="4000" b="1" dirty="0"/>
              <a:t>MEMBRES DU GROUPES</a:t>
            </a:r>
            <a:br>
              <a:rPr lang="fr-FR" sz="2000" b="1" dirty="0"/>
            </a:br>
            <a:br>
              <a:rPr lang="fr-FR" sz="2000" b="1" dirty="0"/>
            </a:br>
            <a:br>
              <a:rPr lang="fr-FR" sz="2000" b="1" dirty="0"/>
            </a:br>
            <a:r>
              <a:rPr lang="fr-FR" sz="2000" b="1" dirty="0"/>
              <a:t>ADODODDJI KOKOUVI DAMAZ</a:t>
            </a:r>
            <a:br>
              <a:rPr lang="fr-FR" sz="2000" b="1" dirty="0"/>
            </a:br>
            <a:br>
              <a:rPr lang="fr-FR" sz="2000" b="1" dirty="0"/>
            </a:br>
            <a:r>
              <a:rPr lang="fr-FR" sz="2000" b="1" dirty="0"/>
              <a:t>AHLONKO KODJO ISAAC</a:t>
            </a:r>
            <a:br>
              <a:rPr lang="fr-FR" sz="2000" b="1" dirty="0"/>
            </a:br>
            <a:br>
              <a:rPr lang="fr-FR" sz="2000" b="1" dirty="0"/>
            </a:br>
            <a:r>
              <a:rPr lang="fr-FR" sz="2000" b="1" dirty="0"/>
              <a:t>KAMOUGUE SEPHORA</a:t>
            </a:r>
            <a:br>
              <a:rPr lang="fr-FR" sz="2000" b="1" dirty="0"/>
            </a:br>
            <a:br>
              <a:rPr lang="fr-FR" sz="2000" b="1" dirty="0"/>
            </a:br>
            <a:r>
              <a:rPr lang="fr-FR" sz="2000" b="1" dirty="0" err="1"/>
              <a:t>AFAyOME</a:t>
            </a:r>
            <a:r>
              <a:rPr lang="fr-FR" sz="2000" b="1" dirty="0"/>
              <a:t> SYL OSWALD</a:t>
            </a:r>
            <a:br>
              <a:rPr lang="fr-FR" sz="2000" b="1" dirty="0"/>
            </a:br>
            <a:br>
              <a:rPr lang="fr-FR" sz="2000" b="1" dirty="0"/>
            </a:br>
            <a:r>
              <a:rPr lang="fr-FR" sz="2000" b="1" dirty="0"/>
              <a:t>EKOUE-BLA SANDJISON</a:t>
            </a:r>
            <a:br>
              <a:rPr lang="fr-FR" sz="2000" b="1" dirty="0"/>
            </a:br>
            <a:br>
              <a:rPr lang="fr-FR" sz="2000" b="1" dirty="0"/>
            </a:br>
            <a:r>
              <a:rPr lang="fr-FR" sz="2000" b="1" dirty="0"/>
              <a:t>WOMAGNO BORIS</a:t>
            </a:r>
            <a:endParaRPr lang="fr-FR" sz="2000" dirty="0"/>
          </a:p>
        </p:txBody>
      </p:sp>
      <p:sp>
        <p:nvSpPr>
          <p:cNvPr id="3" name="Espace réservé du texte 2">
            <a:extLst>
              <a:ext uri="{FF2B5EF4-FFF2-40B4-BE49-F238E27FC236}">
                <a16:creationId xmlns:a16="http://schemas.microsoft.com/office/drawing/2014/main" id="{9678960B-FBE2-47D9-B80E-940FDEA8F8DC}"/>
              </a:ext>
            </a:extLst>
          </p:cNvPr>
          <p:cNvSpPr>
            <a:spLocks noGrp="1"/>
          </p:cNvSpPr>
          <p:nvPr>
            <p:ph type="body" idx="1"/>
          </p:nvPr>
        </p:nvSpPr>
        <p:spPr>
          <a:xfrm>
            <a:off x="1563623" y="5838824"/>
            <a:ext cx="8656701" cy="314326"/>
          </a:xfrm>
        </p:spPr>
        <p:txBody>
          <a:bodyPr>
            <a:noAutofit/>
          </a:bodyPr>
          <a:lstStyle/>
          <a:p>
            <a:endParaRPr lang="fr-FR" sz="1400" b="1" dirty="0"/>
          </a:p>
        </p:txBody>
      </p:sp>
    </p:spTree>
    <p:extLst>
      <p:ext uri="{BB962C8B-B14F-4D97-AF65-F5344CB8AC3E}">
        <p14:creationId xmlns:p14="http://schemas.microsoft.com/office/powerpoint/2010/main" val="404794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DFFE6C-8BC3-4E1E-A5DE-D902BC94C84F}"/>
              </a:ext>
            </a:extLst>
          </p:cNvPr>
          <p:cNvSpPr>
            <a:spLocks noGrp="1"/>
          </p:cNvSpPr>
          <p:nvPr>
            <p:ph type="ctrTitle"/>
          </p:nvPr>
        </p:nvSpPr>
        <p:spPr>
          <a:xfrm>
            <a:off x="1561708" y="2091263"/>
            <a:ext cx="9068586" cy="709087"/>
          </a:xfrm>
        </p:spPr>
        <p:txBody>
          <a:bodyPr/>
          <a:lstStyle/>
          <a:p>
            <a:r>
              <a:rPr lang="fr-FR" dirty="0" err="1"/>
              <a:t>DEFINITIOn</a:t>
            </a:r>
            <a:endParaRPr lang="fr-FR" dirty="0"/>
          </a:p>
        </p:txBody>
      </p:sp>
      <p:sp>
        <p:nvSpPr>
          <p:cNvPr id="3" name="Sous-titre 2">
            <a:extLst>
              <a:ext uri="{FF2B5EF4-FFF2-40B4-BE49-F238E27FC236}">
                <a16:creationId xmlns:a16="http://schemas.microsoft.com/office/drawing/2014/main" id="{E4B64BB2-3DB7-4D0E-9CD3-49ABE69D5CB4}"/>
              </a:ext>
            </a:extLst>
          </p:cNvPr>
          <p:cNvSpPr>
            <a:spLocks noGrp="1"/>
          </p:cNvSpPr>
          <p:nvPr>
            <p:ph type="subTitle" idx="1"/>
          </p:nvPr>
        </p:nvSpPr>
        <p:spPr/>
        <p:txBody>
          <a:bodyPr>
            <a:normAutofit/>
          </a:bodyPr>
          <a:lstStyle/>
          <a:p>
            <a:r>
              <a:rPr lang="fr-FR" dirty="0"/>
              <a:t>.</a:t>
            </a:r>
          </a:p>
        </p:txBody>
      </p:sp>
      <p:sp>
        <p:nvSpPr>
          <p:cNvPr id="7" name="ZoneTexte 6">
            <a:extLst>
              <a:ext uri="{FF2B5EF4-FFF2-40B4-BE49-F238E27FC236}">
                <a16:creationId xmlns:a16="http://schemas.microsoft.com/office/drawing/2014/main" id="{AE4A0FCB-8F89-44EA-8C3B-470DADE1FC79}"/>
              </a:ext>
            </a:extLst>
          </p:cNvPr>
          <p:cNvSpPr txBox="1"/>
          <p:nvPr/>
        </p:nvSpPr>
        <p:spPr>
          <a:xfrm>
            <a:off x="3048000" y="3161437"/>
            <a:ext cx="6096000" cy="1754326"/>
          </a:xfrm>
          <a:prstGeom prst="rect">
            <a:avLst/>
          </a:prstGeom>
          <a:noFill/>
        </p:spPr>
        <p:txBody>
          <a:bodyPr wrap="square">
            <a:spAutoFit/>
          </a:bodyPr>
          <a:lstStyle/>
          <a:p>
            <a:r>
              <a:rPr lang="fr-FR" b="1" dirty="0"/>
              <a:t>Une base de données (que nous nommerons BDD par commodité) est une collection d'informations organisées afin d'être facilement consultables, gérables et mises à jour. Au sein d'une </a:t>
            </a:r>
            <a:r>
              <a:rPr lang="fr-FR" b="1" dirty="0" err="1"/>
              <a:t>database</a:t>
            </a:r>
            <a:r>
              <a:rPr lang="fr-FR" b="1" dirty="0"/>
              <a:t>, les données sont organisées en lignes, colonnes et tableaux.</a:t>
            </a:r>
          </a:p>
        </p:txBody>
      </p:sp>
    </p:spTree>
    <p:extLst>
      <p:ext uri="{BB962C8B-B14F-4D97-AF65-F5344CB8AC3E}">
        <p14:creationId xmlns:p14="http://schemas.microsoft.com/office/powerpoint/2010/main" val="261981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00376-6D5B-4C89-81DF-DB430ECBF75B}"/>
              </a:ext>
            </a:extLst>
          </p:cNvPr>
          <p:cNvSpPr>
            <a:spLocks noGrp="1"/>
          </p:cNvSpPr>
          <p:nvPr>
            <p:ph type="ctrTitle"/>
          </p:nvPr>
        </p:nvSpPr>
        <p:spPr>
          <a:xfrm>
            <a:off x="1485508" y="2038350"/>
            <a:ext cx="9068586" cy="1219200"/>
          </a:xfrm>
        </p:spPr>
        <p:txBody>
          <a:bodyPr/>
          <a:lstStyle/>
          <a:p>
            <a:r>
              <a:rPr lang="fr-FR" sz="4800" dirty="0"/>
              <a:t>Les types de bases de </a:t>
            </a:r>
            <a:r>
              <a:rPr lang="fr-FR" sz="4800" dirty="0" err="1"/>
              <a:t>donnees</a:t>
            </a:r>
            <a:r>
              <a:rPr lang="fr-FR" sz="4800" dirty="0"/>
              <a:t>.</a:t>
            </a:r>
          </a:p>
        </p:txBody>
      </p:sp>
      <p:sp>
        <p:nvSpPr>
          <p:cNvPr id="3" name="Sous-titre 2">
            <a:extLst>
              <a:ext uri="{FF2B5EF4-FFF2-40B4-BE49-F238E27FC236}">
                <a16:creationId xmlns:a16="http://schemas.microsoft.com/office/drawing/2014/main" id="{0F478696-6A95-46DA-B306-73848F4A204E}"/>
              </a:ext>
            </a:extLst>
          </p:cNvPr>
          <p:cNvSpPr>
            <a:spLocks noGrp="1"/>
          </p:cNvSpPr>
          <p:nvPr>
            <p:ph type="subTitle" idx="1"/>
          </p:nvPr>
        </p:nvSpPr>
        <p:spPr>
          <a:xfrm>
            <a:off x="1562100" y="3429000"/>
            <a:ext cx="9070848" cy="1895475"/>
          </a:xfrm>
        </p:spPr>
        <p:txBody>
          <a:bodyPr>
            <a:normAutofit lnSpcReduction="10000"/>
          </a:bodyPr>
          <a:lstStyle/>
          <a:p>
            <a:r>
              <a:rPr lang="fr-FR" sz="2000" b="1" dirty="0"/>
              <a:t>        -Base de données hiérarchique</a:t>
            </a:r>
          </a:p>
          <a:p>
            <a:r>
              <a:rPr lang="fr-FR" sz="2000" b="1" dirty="0"/>
              <a:t>-Base de données réseau</a:t>
            </a:r>
          </a:p>
          <a:p>
            <a:r>
              <a:rPr lang="fr-FR" sz="2000" b="1" dirty="0"/>
              <a:t>           -Base de données orientée objet</a:t>
            </a:r>
          </a:p>
          <a:p>
            <a:r>
              <a:rPr lang="fr-FR" sz="2000" b="1" dirty="0"/>
              <a:t>         -Base de données relationnelle</a:t>
            </a:r>
          </a:p>
          <a:p>
            <a:r>
              <a:rPr lang="fr-FR" sz="2000" b="1" dirty="0"/>
              <a:t>                                -Base de données non relationnelle ou </a:t>
            </a:r>
            <a:r>
              <a:rPr lang="fr-FR" sz="2000" b="1" dirty="0" err="1"/>
              <a:t>NoSQ</a:t>
            </a:r>
            <a:endParaRPr lang="fr-FR" sz="2000" b="1" dirty="0"/>
          </a:p>
          <a:p>
            <a:r>
              <a:rPr lang="fr-FR" sz="2000" b="1" dirty="0"/>
              <a:t>-Cloud </a:t>
            </a:r>
          </a:p>
        </p:txBody>
      </p:sp>
    </p:spTree>
    <p:extLst>
      <p:ext uri="{BB962C8B-B14F-4D97-AF65-F5344CB8AC3E}">
        <p14:creationId xmlns:p14="http://schemas.microsoft.com/office/powerpoint/2010/main" val="75158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DD7B2-55E9-417A-85C7-76F862BFAF89}"/>
              </a:ext>
            </a:extLst>
          </p:cNvPr>
          <p:cNvSpPr>
            <a:spLocks noGrp="1"/>
          </p:cNvSpPr>
          <p:nvPr>
            <p:ph type="ctrTitle"/>
          </p:nvPr>
        </p:nvSpPr>
        <p:spPr>
          <a:xfrm>
            <a:off x="1561708" y="2333624"/>
            <a:ext cx="9068586" cy="542925"/>
          </a:xfrm>
        </p:spPr>
        <p:txBody>
          <a:bodyPr/>
          <a:lstStyle/>
          <a:p>
            <a:r>
              <a:rPr lang="fr-FR" sz="4400" dirty="0"/>
              <a:t>Les formes normales en bases de </a:t>
            </a:r>
            <a:r>
              <a:rPr lang="fr-FR" sz="4400" dirty="0" err="1"/>
              <a:t>donnees</a:t>
            </a:r>
            <a:endParaRPr lang="fr-FR" sz="4400" dirty="0"/>
          </a:p>
        </p:txBody>
      </p:sp>
      <p:sp>
        <p:nvSpPr>
          <p:cNvPr id="3" name="Sous-titre 2">
            <a:extLst>
              <a:ext uri="{FF2B5EF4-FFF2-40B4-BE49-F238E27FC236}">
                <a16:creationId xmlns:a16="http://schemas.microsoft.com/office/drawing/2014/main" id="{D48688E9-55CC-4AF0-A21E-F6872D2B83FC}"/>
              </a:ext>
            </a:extLst>
          </p:cNvPr>
          <p:cNvSpPr>
            <a:spLocks noGrp="1"/>
          </p:cNvSpPr>
          <p:nvPr>
            <p:ph type="subTitle" idx="1"/>
          </p:nvPr>
        </p:nvSpPr>
        <p:spPr>
          <a:xfrm>
            <a:off x="1562100" y="3143250"/>
            <a:ext cx="9070848" cy="1996013"/>
          </a:xfrm>
        </p:spPr>
        <p:txBody>
          <a:bodyPr>
            <a:noAutofit/>
          </a:bodyPr>
          <a:lstStyle/>
          <a:p>
            <a:r>
              <a:rPr lang="fr-FR" sz="1800" b="1" dirty="0"/>
              <a:t>Dans une base de données relationnelle, une forme normale caractérise le fait que la structure de la base respecte certaines contraintes de modélisation. Le respect par une base de données d'une forme normale permet de garantir certaines propriétés. La normalisation consiste à restructurer une base de données pour respecter certaines formes normales, afin d'éviter la redondance des données (des données apparaissent plusieurs fois) et d'assurer l'intégrité des données.</a:t>
            </a:r>
          </a:p>
        </p:txBody>
      </p:sp>
    </p:spTree>
    <p:extLst>
      <p:ext uri="{BB962C8B-B14F-4D97-AF65-F5344CB8AC3E}">
        <p14:creationId xmlns:p14="http://schemas.microsoft.com/office/powerpoint/2010/main" val="181632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9B129B-D822-490D-A485-C8C2A1AD8C74}"/>
              </a:ext>
            </a:extLst>
          </p:cNvPr>
          <p:cNvSpPr>
            <a:spLocks noGrp="1"/>
          </p:cNvSpPr>
          <p:nvPr>
            <p:ph type="ctrTitle"/>
          </p:nvPr>
        </p:nvSpPr>
        <p:spPr>
          <a:xfrm>
            <a:off x="1685533" y="1786463"/>
            <a:ext cx="8439542" cy="1642537"/>
          </a:xfrm>
        </p:spPr>
        <p:txBody>
          <a:bodyPr/>
          <a:lstStyle/>
          <a:p>
            <a:r>
              <a:rPr lang="fr-FR" sz="4000" b="1" dirty="0" err="1"/>
              <a:t>systÈme</a:t>
            </a:r>
            <a:r>
              <a:rPr lang="fr-FR" sz="4000" b="1" dirty="0"/>
              <a:t> de  gestion de base de </a:t>
            </a:r>
            <a:r>
              <a:rPr lang="fr-FR" sz="4000" b="1" dirty="0" err="1"/>
              <a:t>donnÉes</a:t>
            </a:r>
            <a:r>
              <a:rPr lang="fr-FR" sz="4000" b="1" dirty="0"/>
              <a:t> </a:t>
            </a:r>
          </a:p>
        </p:txBody>
      </p:sp>
      <p:sp>
        <p:nvSpPr>
          <p:cNvPr id="3" name="Sous-titre 2">
            <a:extLst>
              <a:ext uri="{FF2B5EF4-FFF2-40B4-BE49-F238E27FC236}">
                <a16:creationId xmlns:a16="http://schemas.microsoft.com/office/drawing/2014/main" id="{7F517D5C-63B7-480A-8162-F923B96A745C}"/>
              </a:ext>
            </a:extLst>
          </p:cNvPr>
          <p:cNvSpPr>
            <a:spLocks noGrp="1"/>
          </p:cNvSpPr>
          <p:nvPr>
            <p:ph type="subTitle" idx="1"/>
          </p:nvPr>
        </p:nvSpPr>
        <p:spPr>
          <a:xfrm>
            <a:off x="1560576" y="3146763"/>
            <a:ext cx="9145524" cy="2440900"/>
          </a:xfrm>
        </p:spPr>
        <p:txBody>
          <a:bodyPr>
            <a:normAutofit/>
          </a:bodyPr>
          <a:lstStyle/>
          <a:p>
            <a:r>
              <a:rPr lang="fr-FR" sz="2000" dirty="0"/>
              <a:t>Définition:</a:t>
            </a:r>
          </a:p>
        </p:txBody>
      </p:sp>
      <p:sp>
        <p:nvSpPr>
          <p:cNvPr id="7" name="ZoneTexte 6">
            <a:extLst>
              <a:ext uri="{FF2B5EF4-FFF2-40B4-BE49-F238E27FC236}">
                <a16:creationId xmlns:a16="http://schemas.microsoft.com/office/drawing/2014/main" id="{F062F69C-AD41-40FD-B32F-29A2A178ADD7}"/>
              </a:ext>
            </a:extLst>
          </p:cNvPr>
          <p:cNvSpPr txBox="1"/>
          <p:nvPr/>
        </p:nvSpPr>
        <p:spPr>
          <a:xfrm>
            <a:off x="3048000" y="3480138"/>
            <a:ext cx="6096000" cy="2031325"/>
          </a:xfrm>
          <a:prstGeom prst="rect">
            <a:avLst/>
          </a:prstGeom>
          <a:noFill/>
        </p:spPr>
        <p:txBody>
          <a:bodyPr wrap="square">
            <a:spAutoFit/>
          </a:bodyPr>
          <a:lstStyle/>
          <a:p>
            <a:r>
              <a:rPr lang="fr-FR" b="1" dirty="0"/>
              <a:t>Un système de gestion de base de données (SGBD) est un logiciel qui permet à un ordinateur de stocker, récupérer, ajouter, supprimer et modifier des données. Il gère tous les aspects primaires d’une base de données, y compris la manipulation des données, l’authentification des utilisateurs et la structure logique de la base de données.</a:t>
            </a:r>
          </a:p>
        </p:txBody>
      </p:sp>
    </p:spTree>
    <p:extLst>
      <p:ext uri="{BB962C8B-B14F-4D97-AF65-F5344CB8AC3E}">
        <p14:creationId xmlns:p14="http://schemas.microsoft.com/office/powerpoint/2010/main" val="193693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E4CF9-8198-4688-B638-DBCDF20105F8}"/>
              </a:ext>
            </a:extLst>
          </p:cNvPr>
          <p:cNvSpPr>
            <a:spLocks noGrp="1"/>
          </p:cNvSpPr>
          <p:nvPr>
            <p:ph type="ctrTitle"/>
          </p:nvPr>
        </p:nvSpPr>
        <p:spPr>
          <a:xfrm>
            <a:off x="1561708" y="2091263"/>
            <a:ext cx="9068586" cy="785287"/>
          </a:xfrm>
        </p:spPr>
        <p:txBody>
          <a:bodyPr/>
          <a:lstStyle/>
          <a:p>
            <a:r>
              <a:rPr lang="fr-FR" dirty="0" err="1"/>
              <a:t>sql</a:t>
            </a:r>
            <a:endParaRPr lang="fr-FR" dirty="0"/>
          </a:p>
        </p:txBody>
      </p:sp>
      <p:sp>
        <p:nvSpPr>
          <p:cNvPr id="3" name="Sous-titre 2">
            <a:extLst>
              <a:ext uri="{FF2B5EF4-FFF2-40B4-BE49-F238E27FC236}">
                <a16:creationId xmlns:a16="http://schemas.microsoft.com/office/drawing/2014/main" id="{64FED24E-CBB2-49CD-A931-D59FC4726811}"/>
              </a:ext>
            </a:extLst>
          </p:cNvPr>
          <p:cNvSpPr>
            <a:spLocks noGrp="1"/>
          </p:cNvSpPr>
          <p:nvPr>
            <p:ph type="subTitle" idx="1"/>
          </p:nvPr>
        </p:nvSpPr>
        <p:spPr>
          <a:xfrm>
            <a:off x="1562100" y="2876550"/>
            <a:ext cx="9070848" cy="2262713"/>
          </a:xfrm>
        </p:spPr>
        <p:txBody>
          <a:bodyPr>
            <a:normAutofit/>
          </a:bodyPr>
          <a:lstStyle/>
          <a:p>
            <a:r>
              <a:rPr lang="fr-FR" sz="2000" b="1" dirty="0"/>
              <a:t>Le SQL permet de manipuler les données et les bases de données relationnelles. Il permet d’interroger, mettre à jour, organiser et gérer les informations dans une base de données.</a:t>
            </a:r>
          </a:p>
        </p:txBody>
      </p:sp>
    </p:spTree>
    <p:extLst>
      <p:ext uri="{BB962C8B-B14F-4D97-AF65-F5344CB8AC3E}">
        <p14:creationId xmlns:p14="http://schemas.microsoft.com/office/powerpoint/2010/main" val="195476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D349F-90FF-4078-BA25-98431CD50802}"/>
              </a:ext>
            </a:extLst>
          </p:cNvPr>
          <p:cNvSpPr>
            <a:spLocks noGrp="1"/>
          </p:cNvSpPr>
          <p:nvPr>
            <p:ph type="ctrTitle"/>
          </p:nvPr>
        </p:nvSpPr>
        <p:spPr>
          <a:xfrm>
            <a:off x="1561708" y="2091263"/>
            <a:ext cx="9068586" cy="1061513"/>
          </a:xfrm>
        </p:spPr>
        <p:txBody>
          <a:bodyPr/>
          <a:lstStyle/>
          <a:p>
            <a:r>
              <a:rPr lang="fr-FR" sz="4400" dirty="0"/>
              <a:t>Les  </a:t>
            </a:r>
            <a:r>
              <a:rPr lang="fr-FR" sz="4400" dirty="0" err="1"/>
              <a:t>differents</a:t>
            </a:r>
            <a:r>
              <a:rPr lang="fr-FR" sz="4400" dirty="0"/>
              <a:t> types </a:t>
            </a:r>
            <a:r>
              <a:rPr lang="fr-FR" sz="4400"/>
              <a:t>de requête </a:t>
            </a:r>
            <a:r>
              <a:rPr lang="fr-FR" sz="4400" dirty="0" err="1"/>
              <a:t>sql</a:t>
            </a:r>
            <a:endParaRPr lang="fr-FR" sz="4400" dirty="0"/>
          </a:p>
        </p:txBody>
      </p:sp>
      <p:sp>
        <p:nvSpPr>
          <p:cNvPr id="3" name="Sous-titre 2">
            <a:extLst>
              <a:ext uri="{FF2B5EF4-FFF2-40B4-BE49-F238E27FC236}">
                <a16:creationId xmlns:a16="http://schemas.microsoft.com/office/drawing/2014/main" id="{88F8A4D1-ED8D-47F9-8C1C-D8BD0D421B32}"/>
              </a:ext>
            </a:extLst>
          </p:cNvPr>
          <p:cNvSpPr>
            <a:spLocks noGrp="1"/>
          </p:cNvSpPr>
          <p:nvPr>
            <p:ph type="subTitle" idx="1"/>
          </p:nvPr>
        </p:nvSpPr>
        <p:spPr>
          <a:xfrm>
            <a:off x="1562100" y="3152776"/>
            <a:ext cx="9070848" cy="1986488"/>
          </a:xfrm>
        </p:spPr>
        <p:txBody>
          <a:bodyPr>
            <a:normAutofit fontScale="92500" lnSpcReduction="10000"/>
          </a:bodyPr>
          <a:lstStyle/>
          <a:p>
            <a:pPr algn="l" fontAlgn="base">
              <a:buFont typeface="+mj-lt"/>
              <a:buAutoNum type="arabicPeriod"/>
            </a:pPr>
            <a:r>
              <a:rPr lang="en-US" sz="2000" b="1" i="0" dirty="0">
                <a:solidFill>
                  <a:srgbClr val="000000"/>
                </a:solidFill>
                <a:effectLst/>
                <a:latin typeface="inherit"/>
              </a:rPr>
              <a:t>SELECT</a:t>
            </a:r>
          </a:p>
          <a:p>
            <a:pPr algn="l" fontAlgn="base">
              <a:buFont typeface="+mj-lt"/>
              <a:buAutoNum type="arabicPeriod"/>
            </a:pPr>
            <a:r>
              <a:rPr lang="en-US" sz="2000" b="1" i="0" dirty="0">
                <a:solidFill>
                  <a:srgbClr val="000000"/>
                </a:solidFill>
                <a:effectLst/>
                <a:latin typeface="inherit"/>
              </a:rPr>
              <a:t>INSERT</a:t>
            </a:r>
          </a:p>
          <a:p>
            <a:pPr algn="l" fontAlgn="base">
              <a:buFont typeface="+mj-lt"/>
              <a:buAutoNum type="arabicPeriod"/>
            </a:pPr>
            <a:r>
              <a:rPr lang="en-US" sz="2000" b="1" i="0" dirty="0">
                <a:solidFill>
                  <a:srgbClr val="000000"/>
                </a:solidFill>
                <a:effectLst/>
                <a:latin typeface="inherit"/>
              </a:rPr>
              <a:t>UPDATE</a:t>
            </a:r>
          </a:p>
          <a:p>
            <a:pPr algn="l" fontAlgn="base">
              <a:buFont typeface="+mj-lt"/>
              <a:buAutoNum type="arabicPeriod"/>
            </a:pPr>
            <a:r>
              <a:rPr lang="en-US" sz="2000" b="1" i="0" dirty="0">
                <a:solidFill>
                  <a:srgbClr val="000000"/>
                </a:solidFill>
                <a:effectLst/>
                <a:latin typeface="inherit"/>
              </a:rPr>
              <a:t>DELETE</a:t>
            </a:r>
          </a:p>
          <a:p>
            <a:pPr algn="l" fontAlgn="base">
              <a:buFont typeface="+mj-lt"/>
              <a:buAutoNum type="arabicPeriod"/>
            </a:pPr>
            <a:r>
              <a:rPr lang="en-US" sz="2000" b="1" i="0" dirty="0">
                <a:solidFill>
                  <a:srgbClr val="000000"/>
                </a:solidFill>
                <a:effectLst/>
                <a:latin typeface="inherit"/>
              </a:rPr>
              <a:t>JOIN</a:t>
            </a:r>
          </a:p>
          <a:p>
            <a:pPr algn="l" fontAlgn="base">
              <a:buFont typeface="+mj-lt"/>
              <a:buAutoNum type="arabicPeriod"/>
            </a:pPr>
            <a:r>
              <a:rPr lang="en-US" sz="2000" b="1" i="0" dirty="0">
                <a:solidFill>
                  <a:srgbClr val="000000"/>
                </a:solidFill>
                <a:effectLst/>
                <a:latin typeface="inherit"/>
              </a:rPr>
              <a:t>GROUP BY</a:t>
            </a:r>
          </a:p>
          <a:p>
            <a:pPr algn="l" fontAlgn="base">
              <a:buFont typeface="+mj-lt"/>
              <a:buAutoNum type="arabicPeriod"/>
            </a:pPr>
            <a:r>
              <a:rPr lang="en-US" sz="2000" b="1" i="0" dirty="0">
                <a:solidFill>
                  <a:srgbClr val="000000"/>
                </a:solidFill>
                <a:effectLst/>
                <a:latin typeface="inherit"/>
              </a:rPr>
              <a:t>ORDER BY</a:t>
            </a:r>
          </a:p>
          <a:p>
            <a:endParaRPr lang="fr-FR" dirty="0"/>
          </a:p>
        </p:txBody>
      </p:sp>
    </p:spTree>
    <p:extLst>
      <p:ext uri="{BB962C8B-B14F-4D97-AF65-F5344CB8AC3E}">
        <p14:creationId xmlns:p14="http://schemas.microsoft.com/office/powerpoint/2010/main" val="214280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0AA65-504C-4B33-9633-0D8846F74BDD}"/>
              </a:ext>
            </a:extLst>
          </p:cNvPr>
          <p:cNvSpPr>
            <a:spLocks noGrp="1"/>
          </p:cNvSpPr>
          <p:nvPr>
            <p:ph type="ctrTitle"/>
          </p:nvPr>
        </p:nvSpPr>
        <p:spPr>
          <a:xfrm>
            <a:off x="1561708" y="2091263"/>
            <a:ext cx="9068586" cy="794812"/>
          </a:xfrm>
        </p:spPr>
        <p:txBody>
          <a:bodyPr/>
          <a:lstStyle/>
          <a:p>
            <a:r>
              <a:rPr lang="fr-FR" dirty="0"/>
              <a:t>fin</a:t>
            </a:r>
          </a:p>
        </p:txBody>
      </p:sp>
      <p:sp>
        <p:nvSpPr>
          <p:cNvPr id="3" name="Sous-titre 2">
            <a:extLst>
              <a:ext uri="{FF2B5EF4-FFF2-40B4-BE49-F238E27FC236}">
                <a16:creationId xmlns:a16="http://schemas.microsoft.com/office/drawing/2014/main" id="{DD4ABD65-D9DA-47D4-89E6-0FEAA865CA51}"/>
              </a:ext>
            </a:extLst>
          </p:cNvPr>
          <p:cNvSpPr>
            <a:spLocks noGrp="1"/>
          </p:cNvSpPr>
          <p:nvPr>
            <p:ph type="subTitle" idx="1"/>
          </p:nvPr>
        </p:nvSpPr>
        <p:spPr>
          <a:xfrm>
            <a:off x="1559446" y="3429000"/>
            <a:ext cx="9070848" cy="1700738"/>
          </a:xfrm>
        </p:spPr>
        <p:txBody>
          <a:bodyPr>
            <a:normAutofit/>
          </a:bodyPr>
          <a:lstStyle/>
          <a:p>
            <a:r>
              <a:rPr lang="fr-FR" sz="2800" b="1" dirty="0"/>
              <a:t>Nous vous remercions de nous avoir suivi.</a:t>
            </a:r>
          </a:p>
        </p:txBody>
      </p:sp>
    </p:spTree>
    <p:extLst>
      <p:ext uri="{BB962C8B-B14F-4D97-AF65-F5344CB8AC3E}">
        <p14:creationId xmlns:p14="http://schemas.microsoft.com/office/powerpoint/2010/main" val="2356248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89</TotalTime>
  <Words>336</Words>
  <Application>Microsoft Office PowerPoint</Application>
  <PresentationFormat>Grand écran</PresentationFormat>
  <Paragraphs>29</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Century Gothic</vt:lpstr>
      <vt:lpstr>Garamond</vt:lpstr>
      <vt:lpstr>inherit</vt:lpstr>
      <vt:lpstr>MS Shell Dlg 2</vt:lpstr>
      <vt:lpstr>Savon</vt:lpstr>
      <vt:lpstr>LES BASES DE DONNÈES </vt:lpstr>
      <vt:lpstr>MEMBRES DU GROUPES   ADODODDJI KOKOUVI DAMAZ  AHLONKO KODJO ISAAC  KAMOUGUE SEPHORA  AFAyOME SYL OSWALD  EKOUE-BLA SANDJISON  WOMAGNO BORIS</vt:lpstr>
      <vt:lpstr>DEFINITIOn</vt:lpstr>
      <vt:lpstr>Les types de bases de donnees.</vt:lpstr>
      <vt:lpstr>Les formes normales en bases de donnees</vt:lpstr>
      <vt:lpstr>systÈme de  gestion de base de donnÉes </vt:lpstr>
      <vt:lpstr>sql</vt:lpstr>
      <vt:lpstr>Les  differents types de requête sql</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DE DONNÈES</dc:title>
  <dc:creator>ADN_CG1</dc:creator>
  <cp:lastModifiedBy>ADN_CG1</cp:lastModifiedBy>
  <cp:revision>9</cp:revision>
  <dcterms:created xsi:type="dcterms:W3CDTF">2024-03-20T09:54:31Z</dcterms:created>
  <dcterms:modified xsi:type="dcterms:W3CDTF">2024-03-20T11:28:33Z</dcterms:modified>
</cp:coreProperties>
</file>