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2"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4"/>
    <p:restoredTop sz="96327"/>
  </p:normalViewPr>
  <p:slideViewPr>
    <p:cSldViewPr snapToGrid="0" snapToObjects="1">
      <p:cViewPr varScale="1">
        <p:scale>
          <a:sx n="127" d="100"/>
          <a:sy n="127" d="100"/>
        </p:scale>
        <p:origin x="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ACACE-2FD4-5748-9E20-5D00903BB4C7}"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A806DACF-BF76-9C47-90C7-BC914F098DD3}">
      <dgm:prSet phldrT="[Text]"/>
      <dgm:spPr/>
      <dgm:t>
        <a:bodyPr/>
        <a:lstStyle/>
        <a:p>
          <a:pPr rtl="0"/>
          <a:r>
            <a:rPr lang="en-US" dirty="0"/>
            <a:t>Extract</a:t>
          </a:r>
        </a:p>
      </dgm:t>
    </dgm:pt>
    <dgm:pt modelId="{367B261A-9614-7748-80F8-0122E0FFD3B2}" type="parTrans" cxnId="{38D5568F-0710-204C-862B-22AAF96D628D}">
      <dgm:prSet/>
      <dgm:spPr/>
      <dgm:t>
        <a:bodyPr/>
        <a:lstStyle/>
        <a:p>
          <a:endParaRPr lang="en-US"/>
        </a:p>
      </dgm:t>
    </dgm:pt>
    <dgm:pt modelId="{E3B70FD4-7DF1-334F-9912-334F9920B7CB}" type="sibTrans" cxnId="{38D5568F-0710-204C-862B-22AAF96D628D}">
      <dgm:prSet/>
      <dgm:spPr/>
      <dgm:t>
        <a:bodyPr/>
        <a:lstStyle/>
        <a:p>
          <a:endParaRPr lang="en-US"/>
        </a:p>
      </dgm:t>
    </dgm:pt>
    <dgm:pt modelId="{8E832929-07E2-9B4D-AA1B-78B58F2C0610}">
      <dgm:prSet phldrT="[Text]"/>
      <dgm:spPr/>
      <dgm:t>
        <a:bodyPr/>
        <a:lstStyle/>
        <a:p>
          <a:r>
            <a:rPr lang="en-US" dirty="0"/>
            <a:t>Download </a:t>
          </a:r>
          <a:r>
            <a:rPr lang="en-US" dirty="0" err="1"/>
            <a:t>Fifa</a:t>
          </a:r>
          <a:r>
            <a:rPr lang="en-US" dirty="0"/>
            <a:t> 18 dataset</a:t>
          </a:r>
        </a:p>
      </dgm:t>
    </dgm:pt>
    <dgm:pt modelId="{67C99FB5-1886-8D47-9348-A877CECE5A4C}" type="parTrans" cxnId="{902E03E0-66D0-5745-B714-2424AC5FA8B9}">
      <dgm:prSet/>
      <dgm:spPr/>
      <dgm:t>
        <a:bodyPr/>
        <a:lstStyle/>
        <a:p>
          <a:endParaRPr lang="en-US"/>
        </a:p>
      </dgm:t>
    </dgm:pt>
    <dgm:pt modelId="{0ADF287F-E7AF-DF4E-B639-AC9A01FE5586}" type="sibTrans" cxnId="{902E03E0-66D0-5745-B714-2424AC5FA8B9}">
      <dgm:prSet/>
      <dgm:spPr/>
      <dgm:t>
        <a:bodyPr/>
        <a:lstStyle/>
        <a:p>
          <a:endParaRPr lang="en-US"/>
        </a:p>
      </dgm:t>
    </dgm:pt>
    <dgm:pt modelId="{0C13942B-D363-4D41-BB3E-91F3DBFFE6FF}">
      <dgm:prSet phldrT="[Text]"/>
      <dgm:spPr/>
      <dgm:t>
        <a:bodyPr/>
        <a:lstStyle/>
        <a:p>
          <a:pPr rtl="0"/>
          <a:r>
            <a:rPr lang="en-US" dirty="0"/>
            <a:t>Transform</a:t>
          </a:r>
        </a:p>
      </dgm:t>
    </dgm:pt>
    <dgm:pt modelId="{8490EF10-EF58-9C4D-AA14-3A50B4D8C9CA}" type="parTrans" cxnId="{664D0B08-5459-2545-9748-ED35350A1325}">
      <dgm:prSet/>
      <dgm:spPr/>
      <dgm:t>
        <a:bodyPr/>
        <a:lstStyle/>
        <a:p>
          <a:endParaRPr lang="en-US"/>
        </a:p>
      </dgm:t>
    </dgm:pt>
    <dgm:pt modelId="{50D9063B-D71F-4949-9585-04B1730EBC85}" type="sibTrans" cxnId="{664D0B08-5459-2545-9748-ED35350A1325}">
      <dgm:prSet/>
      <dgm:spPr/>
      <dgm:t>
        <a:bodyPr/>
        <a:lstStyle/>
        <a:p>
          <a:endParaRPr lang="en-US"/>
        </a:p>
      </dgm:t>
    </dgm:pt>
    <dgm:pt modelId="{DE7E1B52-FD23-B44B-8453-73592CC97599}">
      <dgm:prSet phldrT="[Text]"/>
      <dgm:spPr/>
      <dgm:t>
        <a:bodyPr/>
        <a:lstStyle/>
        <a:p>
          <a:pPr rtl="0"/>
          <a:r>
            <a:rPr lang="en-US" dirty="0"/>
            <a:t>Appropriate format data types found with dataset (ex. Country = ‘Geographical’ instead of ‘String’)</a:t>
          </a:r>
        </a:p>
      </dgm:t>
    </dgm:pt>
    <dgm:pt modelId="{28E359A5-EDA3-0844-BA03-B84C4832AE06}" type="parTrans" cxnId="{24AFB19B-38EB-0249-9DFD-B26F2038BC34}">
      <dgm:prSet/>
      <dgm:spPr/>
      <dgm:t>
        <a:bodyPr/>
        <a:lstStyle/>
        <a:p>
          <a:endParaRPr lang="en-US"/>
        </a:p>
      </dgm:t>
    </dgm:pt>
    <dgm:pt modelId="{B2CF2BDB-BC97-2940-ACD3-A4F48AA06186}" type="sibTrans" cxnId="{24AFB19B-38EB-0249-9DFD-B26F2038BC34}">
      <dgm:prSet/>
      <dgm:spPr/>
      <dgm:t>
        <a:bodyPr/>
        <a:lstStyle/>
        <a:p>
          <a:endParaRPr lang="en-US"/>
        </a:p>
      </dgm:t>
    </dgm:pt>
    <dgm:pt modelId="{672228A2-B673-ED4D-B787-6CCB5373C1CA}">
      <dgm:prSet phldrT="[Text]"/>
      <dgm:spPr/>
      <dgm:t>
        <a:bodyPr/>
        <a:lstStyle/>
        <a:p>
          <a:pPr rtl="0"/>
          <a:r>
            <a:rPr lang="en-US" dirty="0"/>
            <a:t>Set data hierarchies to improve organization of data and their relationships</a:t>
          </a:r>
        </a:p>
      </dgm:t>
    </dgm:pt>
    <dgm:pt modelId="{42B4E386-C6B9-9142-8594-94BB55866630}" type="parTrans" cxnId="{3DA292D6-1C59-AC4C-BED2-DCF9E11E515B}">
      <dgm:prSet/>
      <dgm:spPr/>
      <dgm:t>
        <a:bodyPr/>
        <a:lstStyle/>
        <a:p>
          <a:endParaRPr lang="en-US"/>
        </a:p>
      </dgm:t>
    </dgm:pt>
    <dgm:pt modelId="{6216A666-43D9-8743-9EFB-F8CDA352B72D}" type="sibTrans" cxnId="{3DA292D6-1C59-AC4C-BED2-DCF9E11E515B}">
      <dgm:prSet/>
      <dgm:spPr/>
      <dgm:t>
        <a:bodyPr/>
        <a:lstStyle/>
        <a:p>
          <a:endParaRPr lang="en-US"/>
        </a:p>
      </dgm:t>
    </dgm:pt>
    <dgm:pt modelId="{10B19A6B-8BC9-E844-9E1C-9261C17E4C09}">
      <dgm:prSet phldrT="[Text]"/>
      <dgm:spPr/>
      <dgm:t>
        <a:bodyPr/>
        <a:lstStyle/>
        <a:p>
          <a:pPr rtl="0"/>
          <a:r>
            <a:rPr lang="en-US" dirty="0"/>
            <a:t>Load</a:t>
          </a:r>
        </a:p>
      </dgm:t>
    </dgm:pt>
    <dgm:pt modelId="{2A51C9A4-EE6C-4B49-BB76-6FA5D9E436A5}" type="parTrans" cxnId="{BDAB028F-51A2-8545-8428-664192A61BE2}">
      <dgm:prSet/>
      <dgm:spPr/>
      <dgm:t>
        <a:bodyPr/>
        <a:lstStyle/>
        <a:p>
          <a:endParaRPr lang="en-US"/>
        </a:p>
      </dgm:t>
    </dgm:pt>
    <dgm:pt modelId="{4FAF5A64-4115-3A4E-B597-022573EC622F}" type="sibTrans" cxnId="{BDAB028F-51A2-8545-8428-664192A61BE2}">
      <dgm:prSet/>
      <dgm:spPr/>
      <dgm:t>
        <a:bodyPr/>
        <a:lstStyle/>
        <a:p>
          <a:endParaRPr lang="en-US"/>
        </a:p>
      </dgm:t>
    </dgm:pt>
    <dgm:pt modelId="{D1BF20EB-486D-E741-BE4E-70AE27B41B0A}">
      <dgm:prSet phldrT="[Text]"/>
      <dgm:spPr/>
      <dgm:t>
        <a:bodyPr/>
        <a:lstStyle/>
        <a:p>
          <a:r>
            <a:rPr lang="en-US" dirty="0"/>
            <a:t>Use Tableau to connect to provided dataset and transformed data</a:t>
          </a:r>
        </a:p>
      </dgm:t>
    </dgm:pt>
    <dgm:pt modelId="{8F4769BD-5A40-3044-B6CF-07A6B2B3B482}" type="parTrans" cxnId="{59E83B4B-B9E9-5F40-BEEE-B6C75BB65F21}">
      <dgm:prSet/>
      <dgm:spPr/>
      <dgm:t>
        <a:bodyPr/>
        <a:lstStyle/>
        <a:p>
          <a:endParaRPr lang="en-US"/>
        </a:p>
      </dgm:t>
    </dgm:pt>
    <dgm:pt modelId="{C5F391F3-592F-7D43-86DB-10B04C9EB4F6}" type="sibTrans" cxnId="{59E83B4B-B9E9-5F40-BEEE-B6C75BB65F21}">
      <dgm:prSet/>
      <dgm:spPr/>
      <dgm:t>
        <a:bodyPr/>
        <a:lstStyle/>
        <a:p>
          <a:endParaRPr lang="en-US"/>
        </a:p>
      </dgm:t>
    </dgm:pt>
    <dgm:pt modelId="{CA251912-3FAC-5041-83A0-8F47F08A313E}">
      <dgm:prSet phldrT="[Text]"/>
      <dgm:spPr/>
      <dgm:t>
        <a:bodyPr/>
        <a:lstStyle/>
        <a:p>
          <a:pPr rtl="0"/>
          <a:r>
            <a:rPr lang="en-US" dirty="0"/>
            <a:t>Perform various forms of data visualization on selected data</a:t>
          </a:r>
        </a:p>
      </dgm:t>
    </dgm:pt>
    <dgm:pt modelId="{3E1A69E7-5FC5-6C44-B685-8F234A7DC30C}" type="parTrans" cxnId="{C07C5D07-5E6C-BE47-A826-CAE7F84B447D}">
      <dgm:prSet/>
      <dgm:spPr/>
      <dgm:t>
        <a:bodyPr/>
        <a:lstStyle/>
        <a:p>
          <a:endParaRPr lang="en-US"/>
        </a:p>
      </dgm:t>
    </dgm:pt>
    <dgm:pt modelId="{43F3D58F-FC73-B740-89F0-0EDD67EAD979}" type="sibTrans" cxnId="{C07C5D07-5E6C-BE47-A826-CAE7F84B447D}">
      <dgm:prSet/>
      <dgm:spPr/>
      <dgm:t>
        <a:bodyPr/>
        <a:lstStyle/>
        <a:p>
          <a:endParaRPr lang="en-US"/>
        </a:p>
      </dgm:t>
    </dgm:pt>
    <dgm:pt modelId="{B7683B89-9B8B-5149-BBF3-FE5D589159E1}">
      <dgm:prSet phldrT="[Text]"/>
      <dgm:spPr/>
      <dgm:t>
        <a:bodyPr/>
        <a:lstStyle/>
        <a:p>
          <a:pPr rtl="0"/>
          <a:r>
            <a:rPr lang="en-US" dirty="0"/>
            <a:t>Verify that data does not contain overwhelming nulls or inaccuracies </a:t>
          </a:r>
        </a:p>
      </dgm:t>
    </dgm:pt>
    <dgm:pt modelId="{2DC24D36-69E4-5D46-BCD3-84B418DBCC81}" type="parTrans" cxnId="{997E20D6-5C70-D443-80C9-FACF3F5D5FDF}">
      <dgm:prSet/>
      <dgm:spPr/>
    </dgm:pt>
    <dgm:pt modelId="{13B81AE5-EBFB-094A-8742-DBD478415D02}" type="sibTrans" cxnId="{997E20D6-5C70-D443-80C9-FACF3F5D5FDF}">
      <dgm:prSet/>
      <dgm:spPr/>
    </dgm:pt>
    <dgm:pt modelId="{339664C5-E1D0-0A48-9351-2660CE9891AF}" type="pres">
      <dgm:prSet presAssocID="{761ACACE-2FD4-5748-9E20-5D00903BB4C7}" presName="linearFlow" presStyleCnt="0">
        <dgm:presLayoutVars>
          <dgm:dir/>
          <dgm:animLvl val="lvl"/>
          <dgm:resizeHandles val="exact"/>
        </dgm:presLayoutVars>
      </dgm:prSet>
      <dgm:spPr/>
    </dgm:pt>
    <dgm:pt modelId="{C447BD29-0277-2049-9A81-65FE47032E45}" type="pres">
      <dgm:prSet presAssocID="{A806DACF-BF76-9C47-90C7-BC914F098DD3}" presName="composite" presStyleCnt="0"/>
      <dgm:spPr/>
    </dgm:pt>
    <dgm:pt modelId="{81A22C25-4579-0144-9F94-9D81C882F248}" type="pres">
      <dgm:prSet presAssocID="{A806DACF-BF76-9C47-90C7-BC914F098DD3}" presName="parentText" presStyleLbl="alignNode1" presStyleIdx="0" presStyleCnt="3">
        <dgm:presLayoutVars>
          <dgm:chMax val="1"/>
          <dgm:bulletEnabled val="1"/>
        </dgm:presLayoutVars>
      </dgm:prSet>
      <dgm:spPr/>
    </dgm:pt>
    <dgm:pt modelId="{838E5354-58DA-5C4B-8338-A70F425621BF}" type="pres">
      <dgm:prSet presAssocID="{A806DACF-BF76-9C47-90C7-BC914F098DD3}" presName="descendantText" presStyleLbl="alignAcc1" presStyleIdx="0" presStyleCnt="3">
        <dgm:presLayoutVars>
          <dgm:bulletEnabled val="1"/>
        </dgm:presLayoutVars>
      </dgm:prSet>
      <dgm:spPr/>
    </dgm:pt>
    <dgm:pt modelId="{95BAC3B0-B418-A94A-925F-091274C78039}" type="pres">
      <dgm:prSet presAssocID="{E3B70FD4-7DF1-334F-9912-334F9920B7CB}" presName="sp" presStyleCnt="0"/>
      <dgm:spPr/>
    </dgm:pt>
    <dgm:pt modelId="{9487505F-5B3F-2D4D-9EF9-C0726BD41274}" type="pres">
      <dgm:prSet presAssocID="{0C13942B-D363-4D41-BB3E-91F3DBFFE6FF}" presName="composite" presStyleCnt="0"/>
      <dgm:spPr/>
    </dgm:pt>
    <dgm:pt modelId="{37977A0B-F6C2-5C43-A655-4C9BEDFDD69D}" type="pres">
      <dgm:prSet presAssocID="{0C13942B-D363-4D41-BB3E-91F3DBFFE6FF}" presName="parentText" presStyleLbl="alignNode1" presStyleIdx="1" presStyleCnt="3">
        <dgm:presLayoutVars>
          <dgm:chMax val="1"/>
          <dgm:bulletEnabled val="1"/>
        </dgm:presLayoutVars>
      </dgm:prSet>
      <dgm:spPr/>
    </dgm:pt>
    <dgm:pt modelId="{517CF3A8-DA8D-C141-B31F-53CF7DC6EA88}" type="pres">
      <dgm:prSet presAssocID="{0C13942B-D363-4D41-BB3E-91F3DBFFE6FF}" presName="descendantText" presStyleLbl="alignAcc1" presStyleIdx="1" presStyleCnt="3">
        <dgm:presLayoutVars>
          <dgm:bulletEnabled val="1"/>
        </dgm:presLayoutVars>
      </dgm:prSet>
      <dgm:spPr/>
    </dgm:pt>
    <dgm:pt modelId="{B2C8DAC0-5038-7640-9C40-4E86FD84A6B0}" type="pres">
      <dgm:prSet presAssocID="{50D9063B-D71F-4949-9585-04B1730EBC85}" presName="sp" presStyleCnt="0"/>
      <dgm:spPr/>
    </dgm:pt>
    <dgm:pt modelId="{CFF32BC8-28F8-A741-85AB-E24A33CDC728}" type="pres">
      <dgm:prSet presAssocID="{10B19A6B-8BC9-E844-9E1C-9261C17E4C09}" presName="composite" presStyleCnt="0"/>
      <dgm:spPr/>
    </dgm:pt>
    <dgm:pt modelId="{7BAC5C84-38C7-8146-AA11-5850BCB5A5F1}" type="pres">
      <dgm:prSet presAssocID="{10B19A6B-8BC9-E844-9E1C-9261C17E4C09}" presName="parentText" presStyleLbl="alignNode1" presStyleIdx="2" presStyleCnt="3">
        <dgm:presLayoutVars>
          <dgm:chMax val="1"/>
          <dgm:bulletEnabled val="1"/>
        </dgm:presLayoutVars>
      </dgm:prSet>
      <dgm:spPr/>
    </dgm:pt>
    <dgm:pt modelId="{3B013CA9-4DF5-C944-99E8-04E55D605B29}" type="pres">
      <dgm:prSet presAssocID="{10B19A6B-8BC9-E844-9E1C-9261C17E4C09}" presName="descendantText" presStyleLbl="alignAcc1" presStyleIdx="2" presStyleCnt="3">
        <dgm:presLayoutVars>
          <dgm:bulletEnabled val="1"/>
        </dgm:presLayoutVars>
      </dgm:prSet>
      <dgm:spPr/>
    </dgm:pt>
  </dgm:ptLst>
  <dgm:cxnLst>
    <dgm:cxn modelId="{C07C5D07-5E6C-BE47-A826-CAE7F84B447D}" srcId="{10B19A6B-8BC9-E844-9E1C-9261C17E4C09}" destId="{CA251912-3FAC-5041-83A0-8F47F08A313E}" srcOrd="1" destOrd="0" parTransId="{3E1A69E7-5FC5-6C44-B685-8F234A7DC30C}" sibTransId="{43F3D58F-FC73-B740-89F0-0EDD67EAD979}"/>
    <dgm:cxn modelId="{664D0B08-5459-2545-9748-ED35350A1325}" srcId="{761ACACE-2FD4-5748-9E20-5D00903BB4C7}" destId="{0C13942B-D363-4D41-BB3E-91F3DBFFE6FF}" srcOrd="1" destOrd="0" parTransId="{8490EF10-EF58-9C4D-AA14-3A50B4D8C9CA}" sibTransId="{50D9063B-D71F-4949-9585-04B1730EBC85}"/>
    <dgm:cxn modelId="{298D6F11-5B49-4C48-9BD3-97D92D8A76AB}" type="presOf" srcId="{761ACACE-2FD4-5748-9E20-5D00903BB4C7}" destId="{339664C5-E1D0-0A48-9351-2660CE9891AF}" srcOrd="0" destOrd="0" presId="urn:microsoft.com/office/officeart/2005/8/layout/chevron2"/>
    <dgm:cxn modelId="{5ADF6116-936D-F740-A9F7-9CB153069DCF}" type="presOf" srcId="{CA251912-3FAC-5041-83A0-8F47F08A313E}" destId="{3B013CA9-4DF5-C944-99E8-04E55D605B29}" srcOrd="0" destOrd="1" presId="urn:microsoft.com/office/officeart/2005/8/layout/chevron2"/>
    <dgm:cxn modelId="{25ED6716-36A6-2845-B092-1F80CE3FF41D}" type="presOf" srcId="{10B19A6B-8BC9-E844-9E1C-9261C17E4C09}" destId="{7BAC5C84-38C7-8146-AA11-5850BCB5A5F1}" srcOrd="0" destOrd="0" presId="urn:microsoft.com/office/officeart/2005/8/layout/chevron2"/>
    <dgm:cxn modelId="{18B82B26-0E93-6F4F-BA13-7235E69EE4D2}" type="presOf" srcId="{0C13942B-D363-4D41-BB3E-91F3DBFFE6FF}" destId="{37977A0B-F6C2-5C43-A655-4C9BEDFDD69D}" srcOrd="0" destOrd="0" presId="urn:microsoft.com/office/officeart/2005/8/layout/chevron2"/>
    <dgm:cxn modelId="{59E83B4B-B9E9-5F40-BEEE-B6C75BB65F21}" srcId="{10B19A6B-8BC9-E844-9E1C-9261C17E4C09}" destId="{D1BF20EB-486D-E741-BE4E-70AE27B41B0A}" srcOrd="0" destOrd="0" parTransId="{8F4769BD-5A40-3044-B6CF-07A6B2B3B482}" sibTransId="{C5F391F3-592F-7D43-86DB-10B04C9EB4F6}"/>
    <dgm:cxn modelId="{329ED751-7A10-E94D-B05C-AF7473EBF847}" type="presOf" srcId="{B7683B89-9B8B-5149-BBF3-FE5D589159E1}" destId="{838E5354-58DA-5C4B-8338-A70F425621BF}" srcOrd="0" destOrd="1" presId="urn:microsoft.com/office/officeart/2005/8/layout/chevron2"/>
    <dgm:cxn modelId="{8F8F945C-8960-0849-B36A-976547A6451A}" type="presOf" srcId="{8E832929-07E2-9B4D-AA1B-78B58F2C0610}" destId="{838E5354-58DA-5C4B-8338-A70F425621BF}" srcOrd="0" destOrd="0" presId="urn:microsoft.com/office/officeart/2005/8/layout/chevron2"/>
    <dgm:cxn modelId="{42E0CB5F-F485-1B41-BD0B-02F23591D93E}" type="presOf" srcId="{D1BF20EB-486D-E741-BE4E-70AE27B41B0A}" destId="{3B013CA9-4DF5-C944-99E8-04E55D605B29}" srcOrd="0" destOrd="0" presId="urn:microsoft.com/office/officeart/2005/8/layout/chevron2"/>
    <dgm:cxn modelId="{BDAB028F-51A2-8545-8428-664192A61BE2}" srcId="{761ACACE-2FD4-5748-9E20-5D00903BB4C7}" destId="{10B19A6B-8BC9-E844-9E1C-9261C17E4C09}" srcOrd="2" destOrd="0" parTransId="{2A51C9A4-EE6C-4B49-BB76-6FA5D9E436A5}" sibTransId="{4FAF5A64-4115-3A4E-B597-022573EC622F}"/>
    <dgm:cxn modelId="{38D5568F-0710-204C-862B-22AAF96D628D}" srcId="{761ACACE-2FD4-5748-9E20-5D00903BB4C7}" destId="{A806DACF-BF76-9C47-90C7-BC914F098DD3}" srcOrd="0" destOrd="0" parTransId="{367B261A-9614-7748-80F8-0122E0FFD3B2}" sibTransId="{E3B70FD4-7DF1-334F-9912-334F9920B7CB}"/>
    <dgm:cxn modelId="{24AFB19B-38EB-0249-9DFD-B26F2038BC34}" srcId="{0C13942B-D363-4D41-BB3E-91F3DBFFE6FF}" destId="{DE7E1B52-FD23-B44B-8453-73592CC97599}" srcOrd="0" destOrd="0" parTransId="{28E359A5-EDA3-0844-BA03-B84C4832AE06}" sibTransId="{B2CF2BDB-BC97-2940-ACD3-A4F48AA06186}"/>
    <dgm:cxn modelId="{6B0422A3-8BD0-9A43-9AB9-F76EEAAFC653}" type="presOf" srcId="{DE7E1B52-FD23-B44B-8453-73592CC97599}" destId="{517CF3A8-DA8D-C141-B31F-53CF7DC6EA88}" srcOrd="0" destOrd="0" presId="urn:microsoft.com/office/officeart/2005/8/layout/chevron2"/>
    <dgm:cxn modelId="{F71FE0D3-6FD5-2344-A023-75E5B9069FEC}" type="presOf" srcId="{672228A2-B673-ED4D-B787-6CCB5373C1CA}" destId="{517CF3A8-DA8D-C141-B31F-53CF7DC6EA88}" srcOrd="0" destOrd="1" presId="urn:microsoft.com/office/officeart/2005/8/layout/chevron2"/>
    <dgm:cxn modelId="{997E20D6-5C70-D443-80C9-FACF3F5D5FDF}" srcId="{A806DACF-BF76-9C47-90C7-BC914F098DD3}" destId="{B7683B89-9B8B-5149-BBF3-FE5D589159E1}" srcOrd="1" destOrd="0" parTransId="{2DC24D36-69E4-5D46-BCD3-84B418DBCC81}" sibTransId="{13B81AE5-EBFB-094A-8742-DBD478415D02}"/>
    <dgm:cxn modelId="{3DA292D6-1C59-AC4C-BED2-DCF9E11E515B}" srcId="{0C13942B-D363-4D41-BB3E-91F3DBFFE6FF}" destId="{672228A2-B673-ED4D-B787-6CCB5373C1CA}" srcOrd="1" destOrd="0" parTransId="{42B4E386-C6B9-9142-8594-94BB55866630}" sibTransId="{6216A666-43D9-8743-9EFB-F8CDA352B72D}"/>
    <dgm:cxn modelId="{902E03E0-66D0-5745-B714-2424AC5FA8B9}" srcId="{A806DACF-BF76-9C47-90C7-BC914F098DD3}" destId="{8E832929-07E2-9B4D-AA1B-78B58F2C0610}" srcOrd="0" destOrd="0" parTransId="{67C99FB5-1886-8D47-9348-A877CECE5A4C}" sibTransId="{0ADF287F-E7AF-DF4E-B639-AC9A01FE5586}"/>
    <dgm:cxn modelId="{340145E1-EADF-CA46-8563-19A8ED41E354}" type="presOf" srcId="{A806DACF-BF76-9C47-90C7-BC914F098DD3}" destId="{81A22C25-4579-0144-9F94-9D81C882F248}" srcOrd="0" destOrd="0" presId="urn:microsoft.com/office/officeart/2005/8/layout/chevron2"/>
    <dgm:cxn modelId="{8AF721A1-3C47-1042-8889-81B95C5CCB2C}" type="presParOf" srcId="{339664C5-E1D0-0A48-9351-2660CE9891AF}" destId="{C447BD29-0277-2049-9A81-65FE47032E45}" srcOrd="0" destOrd="0" presId="urn:microsoft.com/office/officeart/2005/8/layout/chevron2"/>
    <dgm:cxn modelId="{908750F6-E2CC-724E-97B8-2A3F1F3CC1CB}" type="presParOf" srcId="{C447BD29-0277-2049-9A81-65FE47032E45}" destId="{81A22C25-4579-0144-9F94-9D81C882F248}" srcOrd="0" destOrd="0" presId="urn:microsoft.com/office/officeart/2005/8/layout/chevron2"/>
    <dgm:cxn modelId="{7F5AEA0E-4B91-D04F-88F9-D15F1D8A8B00}" type="presParOf" srcId="{C447BD29-0277-2049-9A81-65FE47032E45}" destId="{838E5354-58DA-5C4B-8338-A70F425621BF}" srcOrd="1" destOrd="0" presId="urn:microsoft.com/office/officeart/2005/8/layout/chevron2"/>
    <dgm:cxn modelId="{51388424-6A2C-0C40-8BD9-A86FBA8BB3E8}" type="presParOf" srcId="{339664C5-E1D0-0A48-9351-2660CE9891AF}" destId="{95BAC3B0-B418-A94A-925F-091274C78039}" srcOrd="1" destOrd="0" presId="urn:microsoft.com/office/officeart/2005/8/layout/chevron2"/>
    <dgm:cxn modelId="{62880730-F707-CE4F-A4E8-27ECCE8DA278}" type="presParOf" srcId="{339664C5-E1D0-0A48-9351-2660CE9891AF}" destId="{9487505F-5B3F-2D4D-9EF9-C0726BD41274}" srcOrd="2" destOrd="0" presId="urn:microsoft.com/office/officeart/2005/8/layout/chevron2"/>
    <dgm:cxn modelId="{F805D9BC-C128-414F-B077-BC2903BCC7E4}" type="presParOf" srcId="{9487505F-5B3F-2D4D-9EF9-C0726BD41274}" destId="{37977A0B-F6C2-5C43-A655-4C9BEDFDD69D}" srcOrd="0" destOrd="0" presId="urn:microsoft.com/office/officeart/2005/8/layout/chevron2"/>
    <dgm:cxn modelId="{6B81250F-DC92-2846-A628-B9957252020B}" type="presParOf" srcId="{9487505F-5B3F-2D4D-9EF9-C0726BD41274}" destId="{517CF3A8-DA8D-C141-B31F-53CF7DC6EA88}" srcOrd="1" destOrd="0" presId="urn:microsoft.com/office/officeart/2005/8/layout/chevron2"/>
    <dgm:cxn modelId="{47583D0C-14FC-1F4B-ABCB-F39683AE9937}" type="presParOf" srcId="{339664C5-E1D0-0A48-9351-2660CE9891AF}" destId="{B2C8DAC0-5038-7640-9C40-4E86FD84A6B0}" srcOrd="3" destOrd="0" presId="urn:microsoft.com/office/officeart/2005/8/layout/chevron2"/>
    <dgm:cxn modelId="{D03DBDB5-E289-0E44-8DF9-EDC9283D674E}" type="presParOf" srcId="{339664C5-E1D0-0A48-9351-2660CE9891AF}" destId="{CFF32BC8-28F8-A741-85AB-E24A33CDC728}" srcOrd="4" destOrd="0" presId="urn:microsoft.com/office/officeart/2005/8/layout/chevron2"/>
    <dgm:cxn modelId="{20A1397C-5219-744C-BF59-E6A97E030D37}" type="presParOf" srcId="{CFF32BC8-28F8-A741-85AB-E24A33CDC728}" destId="{7BAC5C84-38C7-8146-AA11-5850BCB5A5F1}" srcOrd="0" destOrd="0" presId="urn:microsoft.com/office/officeart/2005/8/layout/chevron2"/>
    <dgm:cxn modelId="{3C01F21F-DB5C-8847-B449-A7794844F133}" type="presParOf" srcId="{CFF32BC8-28F8-A741-85AB-E24A33CDC728}" destId="{3B013CA9-4DF5-C944-99E8-04E55D605B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FC505F-96D2-4C9A-A1A6-7662EAC6E89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5F0AF98-32D7-4C25-A64F-4B91552DDCAE}">
      <dgm:prSet/>
      <dgm:spPr/>
      <dgm:t>
        <a:bodyPr/>
        <a:lstStyle/>
        <a:p>
          <a:r>
            <a:rPr lang="en-US"/>
            <a:t>Lastly, we want to focus our search further by looking at the countries that on average offer the lowest valuations and contracted wages on their developing players. </a:t>
          </a:r>
        </a:p>
      </dgm:t>
    </dgm:pt>
    <dgm:pt modelId="{9F5E2978-9E6A-4161-A493-06C7A7B698CF}" type="parTrans" cxnId="{1C24AEF8-4496-46F5-9B75-B7477A89BE82}">
      <dgm:prSet/>
      <dgm:spPr/>
      <dgm:t>
        <a:bodyPr/>
        <a:lstStyle/>
        <a:p>
          <a:endParaRPr lang="en-US"/>
        </a:p>
      </dgm:t>
    </dgm:pt>
    <dgm:pt modelId="{FC51803A-E3AC-41AA-A696-A8A978046237}" type="sibTrans" cxnId="{1C24AEF8-4496-46F5-9B75-B7477A89BE82}">
      <dgm:prSet/>
      <dgm:spPr/>
      <dgm:t>
        <a:bodyPr/>
        <a:lstStyle/>
        <a:p>
          <a:endParaRPr lang="en-US"/>
        </a:p>
      </dgm:t>
    </dgm:pt>
    <dgm:pt modelId="{457BA145-051B-49D3-94C3-9FC6E63BD729}">
      <dgm:prSet/>
      <dgm:spPr/>
      <dgm:t>
        <a:bodyPr/>
        <a:lstStyle/>
        <a:p>
          <a:r>
            <a:rPr lang="en-US" dirty="0"/>
            <a:t>Thus, we can see that countries like Mali, Morocco, Venezuela, and Argentina will offer us the best bang for buck for our investments on potential players. </a:t>
          </a:r>
        </a:p>
      </dgm:t>
    </dgm:pt>
    <dgm:pt modelId="{17AE6B8A-EA02-4F25-9379-0D0C246B522A}" type="parTrans" cxnId="{2DDB5BAC-38AC-475B-9DF8-8C511A3D1EA3}">
      <dgm:prSet/>
      <dgm:spPr/>
      <dgm:t>
        <a:bodyPr/>
        <a:lstStyle/>
        <a:p>
          <a:endParaRPr lang="en-US"/>
        </a:p>
      </dgm:t>
    </dgm:pt>
    <dgm:pt modelId="{97339BD2-91EC-4DFC-BF43-A36674010A40}" type="sibTrans" cxnId="{2DDB5BAC-38AC-475B-9DF8-8C511A3D1EA3}">
      <dgm:prSet/>
      <dgm:spPr/>
      <dgm:t>
        <a:bodyPr/>
        <a:lstStyle/>
        <a:p>
          <a:endParaRPr lang="en-US"/>
        </a:p>
      </dgm:t>
    </dgm:pt>
    <dgm:pt modelId="{23776112-234C-C547-95AC-DAEF91052201}" type="pres">
      <dgm:prSet presAssocID="{43FC505F-96D2-4C9A-A1A6-7662EAC6E895}" presName="outerComposite" presStyleCnt="0">
        <dgm:presLayoutVars>
          <dgm:chMax val="5"/>
          <dgm:dir/>
          <dgm:resizeHandles val="exact"/>
        </dgm:presLayoutVars>
      </dgm:prSet>
      <dgm:spPr/>
    </dgm:pt>
    <dgm:pt modelId="{B90DA6A4-4EAB-564E-830C-A5E6F6995D6F}" type="pres">
      <dgm:prSet presAssocID="{43FC505F-96D2-4C9A-A1A6-7662EAC6E895}" presName="dummyMaxCanvas" presStyleCnt="0">
        <dgm:presLayoutVars/>
      </dgm:prSet>
      <dgm:spPr/>
    </dgm:pt>
    <dgm:pt modelId="{37147CB0-EB55-EC4E-8AE9-3727F7B387D9}" type="pres">
      <dgm:prSet presAssocID="{43FC505F-96D2-4C9A-A1A6-7662EAC6E895}" presName="TwoNodes_1" presStyleLbl="node1" presStyleIdx="0" presStyleCnt="2">
        <dgm:presLayoutVars>
          <dgm:bulletEnabled val="1"/>
        </dgm:presLayoutVars>
      </dgm:prSet>
      <dgm:spPr/>
    </dgm:pt>
    <dgm:pt modelId="{7C3BE73A-CDEB-1F48-9053-611E6175FE54}" type="pres">
      <dgm:prSet presAssocID="{43FC505F-96D2-4C9A-A1A6-7662EAC6E895}" presName="TwoNodes_2" presStyleLbl="node1" presStyleIdx="1" presStyleCnt="2">
        <dgm:presLayoutVars>
          <dgm:bulletEnabled val="1"/>
        </dgm:presLayoutVars>
      </dgm:prSet>
      <dgm:spPr/>
    </dgm:pt>
    <dgm:pt modelId="{44C0C9E5-498A-A74A-8898-A9D22790FFF1}" type="pres">
      <dgm:prSet presAssocID="{43FC505F-96D2-4C9A-A1A6-7662EAC6E895}" presName="TwoConn_1-2" presStyleLbl="fgAccFollowNode1" presStyleIdx="0" presStyleCnt="1">
        <dgm:presLayoutVars>
          <dgm:bulletEnabled val="1"/>
        </dgm:presLayoutVars>
      </dgm:prSet>
      <dgm:spPr/>
    </dgm:pt>
    <dgm:pt modelId="{61920926-E7D5-734D-B19D-AF821324AB1C}" type="pres">
      <dgm:prSet presAssocID="{43FC505F-96D2-4C9A-A1A6-7662EAC6E895}" presName="TwoNodes_1_text" presStyleLbl="node1" presStyleIdx="1" presStyleCnt="2">
        <dgm:presLayoutVars>
          <dgm:bulletEnabled val="1"/>
        </dgm:presLayoutVars>
      </dgm:prSet>
      <dgm:spPr/>
    </dgm:pt>
    <dgm:pt modelId="{F84471E9-3509-A942-83F0-F42E509E1A8D}" type="pres">
      <dgm:prSet presAssocID="{43FC505F-96D2-4C9A-A1A6-7662EAC6E895}" presName="TwoNodes_2_text" presStyleLbl="node1" presStyleIdx="1" presStyleCnt="2">
        <dgm:presLayoutVars>
          <dgm:bulletEnabled val="1"/>
        </dgm:presLayoutVars>
      </dgm:prSet>
      <dgm:spPr/>
    </dgm:pt>
  </dgm:ptLst>
  <dgm:cxnLst>
    <dgm:cxn modelId="{5DC05007-566B-0F46-8687-BCE78C4BF7DD}" type="presOf" srcId="{457BA145-051B-49D3-94C3-9FC6E63BD729}" destId="{F84471E9-3509-A942-83F0-F42E509E1A8D}" srcOrd="1" destOrd="0" presId="urn:microsoft.com/office/officeart/2005/8/layout/vProcess5"/>
    <dgm:cxn modelId="{CB51251B-0897-8F4B-886B-11C7BD24F1F3}" type="presOf" srcId="{D5F0AF98-32D7-4C25-A64F-4B91552DDCAE}" destId="{37147CB0-EB55-EC4E-8AE9-3727F7B387D9}" srcOrd="0" destOrd="0" presId="urn:microsoft.com/office/officeart/2005/8/layout/vProcess5"/>
    <dgm:cxn modelId="{6471A924-B39F-EE47-A0AC-853A68B28EB1}" type="presOf" srcId="{457BA145-051B-49D3-94C3-9FC6E63BD729}" destId="{7C3BE73A-CDEB-1F48-9053-611E6175FE54}" srcOrd="0" destOrd="0" presId="urn:microsoft.com/office/officeart/2005/8/layout/vProcess5"/>
    <dgm:cxn modelId="{BD67E461-10B7-C243-B558-EF41909F24DE}" type="presOf" srcId="{43FC505F-96D2-4C9A-A1A6-7662EAC6E895}" destId="{23776112-234C-C547-95AC-DAEF91052201}" srcOrd="0" destOrd="0" presId="urn:microsoft.com/office/officeart/2005/8/layout/vProcess5"/>
    <dgm:cxn modelId="{1A1A8B77-22D4-4F43-94FD-7811BC6CB78C}" type="presOf" srcId="{FC51803A-E3AC-41AA-A696-A8A978046237}" destId="{44C0C9E5-498A-A74A-8898-A9D22790FFF1}" srcOrd="0" destOrd="0" presId="urn:microsoft.com/office/officeart/2005/8/layout/vProcess5"/>
    <dgm:cxn modelId="{2DDB5BAC-38AC-475B-9DF8-8C511A3D1EA3}" srcId="{43FC505F-96D2-4C9A-A1A6-7662EAC6E895}" destId="{457BA145-051B-49D3-94C3-9FC6E63BD729}" srcOrd="1" destOrd="0" parTransId="{17AE6B8A-EA02-4F25-9379-0D0C246B522A}" sibTransId="{97339BD2-91EC-4DFC-BF43-A36674010A40}"/>
    <dgm:cxn modelId="{C82FC3E0-8C83-3A4D-ADAD-3DB52E3B3449}" type="presOf" srcId="{D5F0AF98-32D7-4C25-A64F-4B91552DDCAE}" destId="{61920926-E7D5-734D-B19D-AF821324AB1C}" srcOrd="1" destOrd="0" presId="urn:microsoft.com/office/officeart/2005/8/layout/vProcess5"/>
    <dgm:cxn modelId="{1C24AEF8-4496-46F5-9B75-B7477A89BE82}" srcId="{43FC505F-96D2-4C9A-A1A6-7662EAC6E895}" destId="{D5F0AF98-32D7-4C25-A64F-4B91552DDCAE}" srcOrd="0" destOrd="0" parTransId="{9F5E2978-9E6A-4161-A493-06C7A7B698CF}" sibTransId="{FC51803A-E3AC-41AA-A696-A8A978046237}"/>
    <dgm:cxn modelId="{61A7936C-570D-8D48-BFDE-C31187647FEF}" type="presParOf" srcId="{23776112-234C-C547-95AC-DAEF91052201}" destId="{B90DA6A4-4EAB-564E-830C-A5E6F6995D6F}" srcOrd="0" destOrd="0" presId="urn:microsoft.com/office/officeart/2005/8/layout/vProcess5"/>
    <dgm:cxn modelId="{6DA9DA6A-B31D-7244-87C1-CC483AE0665A}" type="presParOf" srcId="{23776112-234C-C547-95AC-DAEF91052201}" destId="{37147CB0-EB55-EC4E-8AE9-3727F7B387D9}" srcOrd="1" destOrd="0" presId="urn:microsoft.com/office/officeart/2005/8/layout/vProcess5"/>
    <dgm:cxn modelId="{653E9A90-B595-404A-AE36-4D32BC0FC61D}" type="presParOf" srcId="{23776112-234C-C547-95AC-DAEF91052201}" destId="{7C3BE73A-CDEB-1F48-9053-611E6175FE54}" srcOrd="2" destOrd="0" presId="urn:microsoft.com/office/officeart/2005/8/layout/vProcess5"/>
    <dgm:cxn modelId="{BCCB49E4-BE2A-114D-A9DF-C1362B534A20}" type="presParOf" srcId="{23776112-234C-C547-95AC-DAEF91052201}" destId="{44C0C9E5-498A-A74A-8898-A9D22790FFF1}" srcOrd="3" destOrd="0" presId="urn:microsoft.com/office/officeart/2005/8/layout/vProcess5"/>
    <dgm:cxn modelId="{67762D82-C66D-7B41-84F4-EDDA5FE585CB}" type="presParOf" srcId="{23776112-234C-C547-95AC-DAEF91052201}" destId="{61920926-E7D5-734D-B19D-AF821324AB1C}" srcOrd="4" destOrd="0" presId="urn:microsoft.com/office/officeart/2005/8/layout/vProcess5"/>
    <dgm:cxn modelId="{8F69B491-833E-8449-8378-2D05EC4E04DE}" type="presParOf" srcId="{23776112-234C-C547-95AC-DAEF91052201}" destId="{F84471E9-3509-A942-83F0-F42E509E1A8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22C25-4579-0144-9F94-9D81C882F248}">
      <dsp:nvSpPr>
        <dsp:cNvPr id="0" name=""/>
        <dsp:cNvSpPr/>
      </dsp:nvSpPr>
      <dsp:spPr>
        <a:xfrm rot="5400000">
          <a:off x="-213497" y="215670"/>
          <a:ext cx="1423319" cy="99632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Extract</a:t>
          </a:r>
        </a:p>
      </dsp:txBody>
      <dsp:txXfrm rot="-5400000">
        <a:off x="2" y="500334"/>
        <a:ext cx="996323" cy="426996"/>
      </dsp:txXfrm>
    </dsp:sp>
    <dsp:sp modelId="{838E5354-58DA-5C4B-8338-A70F425621BF}">
      <dsp:nvSpPr>
        <dsp:cNvPr id="0" name=""/>
        <dsp:cNvSpPr/>
      </dsp:nvSpPr>
      <dsp:spPr>
        <a:xfrm rot="5400000">
          <a:off x="4333738" y="-3335242"/>
          <a:ext cx="925157" cy="759998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Download </a:t>
          </a:r>
          <a:r>
            <a:rPr lang="en-US" sz="1600" kern="1200" dirty="0" err="1"/>
            <a:t>Fifa</a:t>
          </a:r>
          <a:r>
            <a:rPr lang="en-US" sz="1600" kern="1200" dirty="0"/>
            <a:t> 18 dataset</a:t>
          </a:r>
        </a:p>
        <a:p>
          <a:pPr marL="171450" lvl="1" indent="-171450" algn="l" defTabSz="711200" rtl="0">
            <a:lnSpc>
              <a:spcPct val="90000"/>
            </a:lnSpc>
            <a:spcBef>
              <a:spcPct val="0"/>
            </a:spcBef>
            <a:spcAft>
              <a:spcPct val="15000"/>
            </a:spcAft>
            <a:buChar char="•"/>
          </a:pPr>
          <a:r>
            <a:rPr lang="en-US" sz="1600" kern="1200" dirty="0"/>
            <a:t>Verify that data does not contain overwhelming nulls or inaccuracies </a:t>
          </a:r>
        </a:p>
      </dsp:txBody>
      <dsp:txXfrm rot="-5400000">
        <a:off x="996323" y="47335"/>
        <a:ext cx="7554826" cy="834833"/>
      </dsp:txXfrm>
    </dsp:sp>
    <dsp:sp modelId="{37977A0B-F6C2-5C43-A655-4C9BEDFDD69D}">
      <dsp:nvSpPr>
        <dsp:cNvPr id="0" name=""/>
        <dsp:cNvSpPr/>
      </dsp:nvSpPr>
      <dsp:spPr>
        <a:xfrm rot="5400000">
          <a:off x="-213497" y="1442556"/>
          <a:ext cx="1423319" cy="99632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Transform</a:t>
          </a:r>
        </a:p>
      </dsp:txBody>
      <dsp:txXfrm rot="-5400000">
        <a:off x="2" y="1727220"/>
        <a:ext cx="996323" cy="426996"/>
      </dsp:txXfrm>
    </dsp:sp>
    <dsp:sp modelId="{517CF3A8-DA8D-C141-B31F-53CF7DC6EA88}">
      <dsp:nvSpPr>
        <dsp:cNvPr id="0" name=""/>
        <dsp:cNvSpPr/>
      </dsp:nvSpPr>
      <dsp:spPr>
        <a:xfrm rot="5400000">
          <a:off x="4333738" y="-2108356"/>
          <a:ext cx="925157" cy="759998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Appropriate format data types found with dataset (ex. Country = ‘Geographical’ instead of ‘String’)</a:t>
          </a:r>
        </a:p>
        <a:p>
          <a:pPr marL="171450" lvl="1" indent="-171450" algn="l" defTabSz="711200" rtl="0">
            <a:lnSpc>
              <a:spcPct val="90000"/>
            </a:lnSpc>
            <a:spcBef>
              <a:spcPct val="0"/>
            </a:spcBef>
            <a:spcAft>
              <a:spcPct val="15000"/>
            </a:spcAft>
            <a:buChar char="•"/>
          </a:pPr>
          <a:r>
            <a:rPr lang="en-US" sz="1600" kern="1200" dirty="0"/>
            <a:t>Set data hierarchies to improve organization of data and their relationships</a:t>
          </a:r>
        </a:p>
      </dsp:txBody>
      <dsp:txXfrm rot="-5400000">
        <a:off x="996323" y="1274221"/>
        <a:ext cx="7554826" cy="834833"/>
      </dsp:txXfrm>
    </dsp:sp>
    <dsp:sp modelId="{7BAC5C84-38C7-8146-AA11-5850BCB5A5F1}">
      <dsp:nvSpPr>
        <dsp:cNvPr id="0" name=""/>
        <dsp:cNvSpPr/>
      </dsp:nvSpPr>
      <dsp:spPr>
        <a:xfrm rot="5400000">
          <a:off x="-213497" y="2669443"/>
          <a:ext cx="1423319" cy="99632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Load</a:t>
          </a:r>
        </a:p>
      </dsp:txBody>
      <dsp:txXfrm rot="-5400000">
        <a:off x="2" y="2954107"/>
        <a:ext cx="996323" cy="426996"/>
      </dsp:txXfrm>
    </dsp:sp>
    <dsp:sp modelId="{3B013CA9-4DF5-C944-99E8-04E55D605B29}">
      <dsp:nvSpPr>
        <dsp:cNvPr id="0" name=""/>
        <dsp:cNvSpPr/>
      </dsp:nvSpPr>
      <dsp:spPr>
        <a:xfrm rot="5400000">
          <a:off x="4333738" y="-881470"/>
          <a:ext cx="925157" cy="759998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Use Tableau to connect to provided dataset and transformed data</a:t>
          </a:r>
        </a:p>
        <a:p>
          <a:pPr marL="171450" lvl="1" indent="-171450" algn="l" defTabSz="711200" rtl="0">
            <a:lnSpc>
              <a:spcPct val="90000"/>
            </a:lnSpc>
            <a:spcBef>
              <a:spcPct val="0"/>
            </a:spcBef>
            <a:spcAft>
              <a:spcPct val="15000"/>
            </a:spcAft>
            <a:buChar char="•"/>
          </a:pPr>
          <a:r>
            <a:rPr lang="en-US" sz="1600" kern="1200" dirty="0"/>
            <a:t>Perform various forms of data visualization on selected data</a:t>
          </a:r>
        </a:p>
      </dsp:txBody>
      <dsp:txXfrm rot="-5400000">
        <a:off x="996323" y="2501107"/>
        <a:ext cx="7554826" cy="834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47CB0-EB55-EC4E-8AE9-3727F7B387D9}">
      <dsp:nvSpPr>
        <dsp:cNvPr id="0" name=""/>
        <dsp:cNvSpPr/>
      </dsp:nvSpPr>
      <dsp:spPr>
        <a:xfrm>
          <a:off x="0" y="0"/>
          <a:ext cx="8175413" cy="18420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Lastly, we want to focus our search further by looking at the countries that on average offer the lowest valuations and contracted wages on their developing players. </a:t>
          </a:r>
        </a:p>
      </dsp:txBody>
      <dsp:txXfrm>
        <a:off x="53952" y="53952"/>
        <a:ext cx="6271493" cy="1734162"/>
      </dsp:txXfrm>
    </dsp:sp>
    <dsp:sp modelId="{7C3BE73A-CDEB-1F48-9053-611E6175FE54}">
      <dsp:nvSpPr>
        <dsp:cNvPr id="0" name=""/>
        <dsp:cNvSpPr/>
      </dsp:nvSpPr>
      <dsp:spPr>
        <a:xfrm>
          <a:off x="1442719" y="2251415"/>
          <a:ext cx="8175413" cy="18420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Thus, we can see that countries like Mali, Morocco, Venezuela, and Argentina will offer us the best bang for buck for our investments on potential players. </a:t>
          </a:r>
        </a:p>
      </dsp:txBody>
      <dsp:txXfrm>
        <a:off x="1496671" y="2305367"/>
        <a:ext cx="5427445" cy="1734162"/>
      </dsp:txXfrm>
    </dsp:sp>
    <dsp:sp modelId="{44C0C9E5-498A-A74A-8898-A9D22790FFF1}">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6A49-EAD1-E0BA-CDF1-0D119CDD6505}"/>
              </a:ext>
            </a:extLst>
          </p:cNvPr>
          <p:cNvSpPr>
            <a:spLocks noGrp="1"/>
          </p:cNvSpPr>
          <p:nvPr>
            <p:ph type="ctrTitle"/>
          </p:nvPr>
        </p:nvSpPr>
        <p:spPr>
          <a:xfrm>
            <a:off x="1507067" y="2404534"/>
            <a:ext cx="8263098" cy="1646302"/>
          </a:xfrm>
        </p:spPr>
        <p:txBody>
          <a:bodyPr/>
          <a:lstStyle/>
          <a:p>
            <a:r>
              <a:rPr lang="en-US" dirty="0"/>
              <a:t>Week 4 Project- Data Viz</a:t>
            </a:r>
          </a:p>
        </p:txBody>
      </p:sp>
      <p:sp>
        <p:nvSpPr>
          <p:cNvPr id="3" name="Subtitle 2">
            <a:extLst>
              <a:ext uri="{FF2B5EF4-FFF2-40B4-BE49-F238E27FC236}">
                <a16:creationId xmlns:a16="http://schemas.microsoft.com/office/drawing/2014/main" id="{83D8417E-3B6A-D730-858E-891BCBDB03D2}"/>
              </a:ext>
            </a:extLst>
          </p:cNvPr>
          <p:cNvSpPr>
            <a:spLocks noGrp="1"/>
          </p:cNvSpPr>
          <p:nvPr>
            <p:ph type="subTitle" idx="1"/>
          </p:nvPr>
        </p:nvSpPr>
        <p:spPr/>
        <p:txBody>
          <a:bodyPr/>
          <a:lstStyle/>
          <a:p>
            <a:r>
              <a:rPr lang="en-US" dirty="0" err="1"/>
              <a:t>Fifa</a:t>
            </a:r>
            <a:r>
              <a:rPr lang="en-US" dirty="0"/>
              <a:t> 18 Database</a:t>
            </a:r>
          </a:p>
          <a:p>
            <a:endParaRPr lang="en-US" dirty="0"/>
          </a:p>
        </p:txBody>
      </p:sp>
    </p:spTree>
    <p:extLst>
      <p:ext uri="{BB962C8B-B14F-4D97-AF65-F5344CB8AC3E}">
        <p14:creationId xmlns:p14="http://schemas.microsoft.com/office/powerpoint/2010/main" val="296396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1DF-8213-D2EE-DE5C-A7F586287E81}"/>
              </a:ext>
            </a:extLst>
          </p:cNvPr>
          <p:cNvSpPr>
            <a:spLocks noGrp="1"/>
          </p:cNvSpPr>
          <p:nvPr>
            <p:ph type="title"/>
          </p:nvPr>
        </p:nvSpPr>
        <p:spPr>
          <a:xfrm>
            <a:off x="676978" y="1079157"/>
            <a:ext cx="8596668" cy="873211"/>
          </a:xfrm>
        </p:spPr>
        <p:txBody>
          <a:bodyPr/>
          <a:lstStyle/>
          <a:p>
            <a:pPr algn="ctr"/>
            <a:r>
              <a:rPr lang="en-US" dirty="0"/>
              <a:t>Project Flow  </a:t>
            </a:r>
          </a:p>
        </p:txBody>
      </p:sp>
      <p:graphicFrame>
        <p:nvGraphicFramePr>
          <p:cNvPr id="5" name="Content Placeholder 4">
            <a:extLst>
              <a:ext uri="{FF2B5EF4-FFF2-40B4-BE49-F238E27FC236}">
                <a16:creationId xmlns:a16="http://schemas.microsoft.com/office/drawing/2014/main" id="{DEB7A0A8-D6D4-7B86-7593-FD91899D5833}"/>
              </a:ext>
            </a:extLst>
          </p:cNvPr>
          <p:cNvGraphicFramePr>
            <a:graphicFrameLocks noGrp="1"/>
          </p:cNvGraphicFramePr>
          <p:nvPr>
            <p:ph idx="1"/>
            <p:extLst>
              <p:ext uri="{D42A27DB-BD31-4B8C-83A1-F6EECF244321}">
                <p14:modId xmlns:p14="http://schemas.microsoft.com/office/powerpoint/2010/main" val="368599949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18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4FE017-F3FD-9FD4-752A-7BFB0202F25D}"/>
              </a:ext>
            </a:extLst>
          </p:cNvPr>
          <p:cNvSpPr>
            <a:spLocks noGrp="1"/>
          </p:cNvSpPr>
          <p:nvPr>
            <p:ph type="title"/>
          </p:nvPr>
        </p:nvSpPr>
        <p:spPr>
          <a:xfrm>
            <a:off x="643467" y="816638"/>
            <a:ext cx="3367359" cy="5224724"/>
          </a:xfrm>
        </p:spPr>
        <p:txBody>
          <a:bodyPr anchor="ctr">
            <a:normAutofit/>
          </a:bodyPr>
          <a:lstStyle/>
          <a:p>
            <a:r>
              <a:rPr lang="en-US" dirty="0"/>
              <a:t>Central Premise/ Question</a:t>
            </a:r>
          </a:p>
        </p:txBody>
      </p:sp>
      <p:sp>
        <p:nvSpPr>
          <p:cNvPr id="3" name="Content Placeholder 2">
            <a:extLst>
              <a:ext uri="{FF2B5EF4-FFF2-40B4-BE49-F238E27FC236}">
                <a16:creationId xmlns:a16="http://schemas.microsoft.com/office/drawing/2014/main" id="{913CAF57-E7BB-83E2-FD0E-E25A3B08F177}"/>
              </a:ext>
            </a:extLst>
          </p:cNvPr>
          <p:cNvSpPr>
            <a:spLocks noGrp="1"/>
          </p:cNvSpPr>
          <p:nvPr>
            <p:ph idx="1"/>
          </p:nvPr>
        </p:nvSpPr>
        <p:spPr>
          <a:xfrm>
            <a:off x="4654295" y="816638"/>
            <a:ext cx="4619706" cy="5224724"/>
          </a:xfrm>
        </p:spPr>
        <p:txBody>
          <a:bodyPr anchor="ctr">
            <a:normAutofit/>
          </a:bodyPr>
          <a:lstStyle/>
          <a:p>
            <a:r>
              <a:rPr lang="en-CA" dirty="0">
                <a:latin typeface="Trebuchet MS" panose="020B0603020202020204"/>
              </a:rPr>
              <a:t>Assume the role of the owner of a new football club (ex. Lighthouse F.C.). Which players does your team recruit and why? </a:t>
            </a:r>
          </a:p>
        </p:txBody>
      </p:sp>
    </p:spTree>
    <p:extLst>
      <p:ext uri="{BB962C8B-B14F-4D97-AF65-F5344CB8AC3E}">
        <p14:creationId xmlns:p14="http://schemas.microsoft.com/office/powerpoint/2010/main" val="223439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67AE-166D-A825-FDEB-231E659860C5}"/>
              </a:ext>
            </a:extLst>
          </p:cNvPr>
          <p:cNvSpPr>
            <a:spLocks noGrp="1"/>
          </p:cNvSpPr>
          <p:nvPr>
            <p:ph type="title"/>
          </p:nvPr>
        </p:nvSpPr>
        <p:spPr/>
        <p:txBody>
          <a:bodyPr/>
          <a:lstStyle/>
          <a:p>
            <a:r>
              <a:rPr lang="en-US" dirty="0"/>
              <a:t>Factors</a:t>
            </a:r>
          </a:p>
        </p:txBody>
      </p:sp>
      <p:sp>
        <p:nvSpPr>
          <p:cNvPr id="3" name="Content Placeholder 2">
            <a:extLst>
              <a:ext uri="{FF2B5EF4-FFF2-40B4-BE49-F238E27FC236}">
                <a16:creationId xmlns:a16="http://schemas.microsoft.com/office/drawing/2014/main" id="{85B71E6B-002E-3662-061B-2FE0A2B9F362}"/>
              </a:ext>
            </a:extLst>
          </p:cNvPr>
          <p:cNvSpPr>
            <a:spLocks noGrp="1"/>
          </p:cNvSpPr>
          <p:nvPr>
            <p:ph idx="1"/>
          </p:nvPr>
        </p:nvSpPr>
        <p:spPr/>
        <p:txBody>
          <a:bodyPr/>
          <a:lstStyle/>
          <a:p>
            <a:r>
              <a:rPr lang="en-US" dirty="0"/>
              <a:t>Financial constraints would lie high on the list of priorities. That being the case, the best players for our club would be determined based on a ratio of price to performance.</a:t>
            </a:r>
          </a:p>
          <a:p>
            <a:r>
              <a:rPr lang="en-US" dirty="0"/>
              <a:t>The first inquiry would be made on the entire market of players to see which countries have the biggest accruals of talent and player value on the global scale. </a:t>
            </a:r>
          </a:p>
          <a:p>
            <a:r>
              <a:rPr lang="en-US" dirty="0"/>
              <a:t>Next, we narrow the search by clustering player groups by independent variables such as overall, age, and potential.</a:t>
            </a:r>
          </a:p>
          <a:p>
            <a:r>
              <a:rPr lang="en-US" dirty="0"/>
              <a:t>As a result, we have grouped players into three groups (developing players, developed players, and players past their prime), of which, developing players seem to be the most lucrative. </a:t>
            </a:r>
          </a:p>
          <a:p>
            <a:endParaRPr lang="en-US" dirty="0"/>
          </a:p>
          <a:p>
            <a:endParaRPr lang="en-US" dirty="0"/>
          </a:p>
          <a:p>
            <a:endParaRPr lang="en-US" dirty="0"/>
          </a:p>
        </p:txBody>
      </p:sp>
    </p:spTree>
    <p:extLst>
      <p:ext uri="{BB962C8B-B14F-4D97-AF65-F5344CB8AC3E}">
        <p14:creationId xmlns:p14="http://schemas.microsoft.com/office/powerpoint/2010/main" val="112161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BEA58A8-0B8C-5310-15D7-B52C91A18CF3}"/>
              </a:ext>
            </a:extLst>
          </p:cNvPr>
          <p:cNvPicPr>
            <a:picLocks noGrp="1" noChangeAspect="1"/>
          </p:cNvPicPr>
          <p:nvPr>
            <p:ph idx="1"/>
          </p:nvPr>
        </p:nvPicPr>
        <p:blipFill>
          <a:blip r:embed="rId2"/>
          <a:stretch>
            <a:fillRect/>
          </a:stretch>
        </p:blipFill>
        <p:spPr>
          <a:xfrm>
            <a:off x="2021683" y="1131994"/>
            <a:ext cx="8150510" cy="4590386"/>
          </a:xfrm>
          <a:prstGeom prst="rect">
            <a:avLst/>
          </a:prstGeom>
        </p:spPr>
      </p:pic>
    </p:spTree>
    <p:extLst>
      <p:ext uri="{BB962C8B-B14F-4D97-AF65-F5344CB8AC3E}">
        <p14:creationId xmlns:p14="http://schemas.microsoft.com/office/powerpoint/2010/main" val="53328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8B1C-1477-EF71-C846-8F8E925F710B}"/>
              </a:ext>
            </a:extLst>
          </p:cNvPr>
          <p:cNvSpPr>
            <a:spLocks noGrp="1"/>
          </p:cNvSpPr>
          <p:nvPr>
            <p:ph type="title"/>
          </p:nvPr>
        </p:nvSpPr>
        <p:spPr>
          <a:xfrm>
            <a:off x="677334" y="609600"/>
            <a:ext cx="8596668" cy="1320800"/>
          </a:xfrm>
        </p:spPr>
        <p:txBody>
          <a:bodyPr vert="horz" lIns="91440" tIns="45720" rIns="91440" bIns="45720" rtlCol="0">
            <a:noAutofit/>
          </a:bodyPr>
          <a:lstStyle/>
          <a:p>
            <a:r>
              <a:rPr lang="en-US" sz="2400" dirty="0"/>
              <a:t>Using these bar charts, we ascertain that players in development (young + talented) offer the greatest return on investment in terms of skill. </a:t>
            </a:r>
            <a:endParaRPr lang="en-US" sz="2400" kern="1200" dirty="0">
              <a:latin typeface="+mj-lt"/>
              <a:ea typeface="+mj-ea"/>
              <a:cs typeface="+mj-cs"/>
            </a:endParaRPr>
          </a:p>
        </p:txBody>
      </p:sp>
      <p:pic>
        <p:nvPicPr>
          <p:cNvPr id="7" name="Picture 6">
            <a:extLst>
              <a:ext uri="{FF2B5EF4-FFF2-40B4-BE49-F238E27FC236}">
                <a16:creationId xmlns:a16="http://schemas.microsoft.com/office/drawing/2014/main" id="{DE45064C-0EB7-85FE-1D2F-DD4872C78CC3}"/>
              </a:ext>
            </a:extLst>
          </p:cNvPr>
          <p:cNvPicPr>
            <a:picLocks noChangeAspect="1"/>
          </p:cNvPicPr>
          <p:nvPr/>
        </p:nvPicPr>
        <p:blipFill>
          <a:blip r:embed="rId2"/>
          <a:stretch>
            <a:fillRect/>
          </a:stretch>
        </p:blipFill>
        <p:spPr>
          <a:xfrm>
            <a:off x="677334" y="2151750"/>
            <a:ext cx="4498391" cy="4096650"/>
          </a:xfrm>
          <a:prstGeom prst="rect">
            <a:avLst/>
          </a:prstGeom>
        </p:spPr>
      </p:pic>
      <p:pic>
        <p:nvPicPr>
          <p:cNvPr id="5" name="Content Placeholder 4">
            <a:extLst>
              <a:ext uri="{FF2B5EF4-FFF2-40B4-BE49-F238E27FC236}">
                <a16:creationId xmlns:a16="http://schemas.microsoft.com/office/drawing/2014/main" id="{7743AA36-4B87-71EC-D364-891D7C0EC83D}"/>
              </a:ext>
            </a:extLst>
          </p:cNvPr>
          <p:cNvPicPr>
            <a:picLocks noChangeAspect="1"/>
          </p:cNvPicPr>
          <p:nvPr/>
        </p:nvPicPr>
        <p:blipFill>
          <a:blip r:embed="rId3"/>
          <a:stretch>
            <a:fillRect/>
          </a:stretch>
        </p:blipFill>
        <p:spPr>
          <a:xfrm>
            <a:off x="5175725" y="2151750"/>
            <a:ext cx="4573942" cy="4096650"/>
          </a:xfrm>
          <a:prstGeom prst="rect">
            <a:avLst/>
          </a:prstGeom>
        </p:spPr>
      </p:pic>
    </p:spTree>
    <p:extLst>
      <p:ext uri="{BB962C8B-B14F-4D97-AF65-F5344CB8AC3E}">
        <p14:creationId xmlns:p14="http://schemas.microsoft.com/office/powerpoint/2010/main" val="67976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2CC0E1C-A193-DEC3-9637-A116067274B3}"/>
              </a:ext>
            </a:extLst>
          </p:cNvPr>
          <p:cNvPicPr>
            <a:picLocks noGrp="1" noChangeAspect="1"/>
          </p:cNvPicPr>
          <p:nvPr>
            <p:ph idx="1"/>
          </p:nvPr>
        </p:nvPicPr>
        <p:blipFill>
          <a:blip r:embed="rId2"/>
          <a:stretch>
            <a:fillRect/>
          </a:stretch>
        </p:blipFill>
        <p:spPr>
          <a:xfrm>
            <a:off x="2084059" y="951124"/>
            <a:ext cx="5206737" cy="4590386"/>
          </a:xfrm>
          <a:prstGeom prst="rect">
            <a:avLst/>
          </a:prstGeom>
        </p:spPr>
      </p:pic>
      <p:sp>
        <p:nvSpPr>
          <p:cNvPr id="5" name="TextBox 4">
            <a:extLst>
              <a:ext uri="{FF2B5EF4-FFF2-40B4-BE49-F238E27FC236}">
                <a16:creationId xmlns:a16="http://schemas.microsoft.com/office/drawing/2014/main" id="{9EEEE4FE-72CE-5792-AE47-FD47F8BC6267}"/>
              </a:ext>
            </a:extLst>
          </p:cNvPr>
          <p:cNvSpPr txBox="1"/>
          <p:nvPr/>
        </p:nvSpPr>
        <p:spPr>
          <a:xfrm>
            <a:off x="7978391" y="1678075"/>
            <a:ext cx="2471895" cy="3416320"/>
          </a:xfrm>
          <a:prstGeom prst="rect">
            <a:avLst/>
          </a:prstGeom>
          <a:noFill/>
        </p:spPr>
        <p:txBody>
          <a:bodyPr wrap="square" rtlCol="0">
            <a:spAutoFit/>
          </a:bodyPr>
          <a:lstStyle/>
          <a:p>
            <a:r>
              <a:rPr lang="en-US" dirty="0"/>
              <a:t>Using the bar charts from the previous slide, we narrow our search to players grouped into our in- development cluster. Looking at this cluster further we can see which countries offer more attractive markets for these types of players. </a:t>
            </a:r>
          </a:p>
        </p:txBody>
      </p:sp>
    </p:spTree>
    <p:extLst>
      <p:ext uri="{BB962C8B-B14F-4D97-AF65-F5344CB8AC3E}">
        <p14:creationId xmlns:p14="http://schemas.microsoft.com/office/powerpoint/2010/main" val="333981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0A36F-FEFE-3932-C508-BECBF3398C8C}"/>
              </a:ext>
            </a:extLst>
          </p:cNvPr>
          <p:cNvSpPr>
            <a:spLocks noGrp="1"/>
          </p:cNvSpPr>
          <p:nvPr>
            <p:ph type="title"/>
          </p:nvPr>
        </p:nvSpPr>
        <p:spPr>
          <a:xfrm>
            <a:off x="1286933" y="609600"/>
            <a:ext cx="10197494" cy="1099457"/>
          </a:xfrm>
        </p:spPr>
        <p:txBody>
          <a:bodyPr>
            <a:normAutofit/>
          </a:bodyPr>
          <a:lstStyle/>
          <a:p>
            <a:r>
              <a:rPr lang="en-US" dirty="0"/>
              <a:t>Results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1EEB77F-175E-EE3C-DAA9-C5A14D47B6F5}"/>
              </a:ext>
            </a:extLst>
          </p:cNvPr>
          <p:cNvGraphicFramePr>
            <a:graphicFrameLocks noGrp="1"/>
          </p:cNvGraphicFramePr>
          <p:nvPr>
            <p:ph idx="1"/>
            <p:extLst>
              <p:ext uri="{D42A27DB-BD31-4B8C-83A1-F6EECF244321}">
                <p14:modId xmlns:p14="http://schemas.microsoft.com/office/powerpoint/2010/main" val="63383254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0CFA-BBE2-7563-6002-BB17FAE56884}"/>
              </a:ext>
            </a:extLst>
          </p:cNvPr>
          <p:cNvSpPr>
            <a:spLocks noGrp="1"/>
          </p:cNvSpPr>
          <p:nvPr>
            <p:ph type="title"/>
          </p:nvPr>
        </p:nvSpPr>
        <p:spPr/>
        <p:txBody>
          <a:bodyPr>
            <a:normAutofit/>
          </a:bodyPr>
          <a:lstStyle/>
          <a:p>
            <a:pPr algn="ctr"/>
            <a:br>
              <a:rPr lang="en-US" dirty="0"/>
            </a:br>
            <a:r>
              <a:rPr lang="en-US" dirty="0"/>
              <a:t>Challenges</a:t>
            </a:r>
          </a:p>
        </p:txBody>
      </p:sp>
      <p:sp>
        <p:nvSpPr>
          <p:cNvPr id="3" name="Content Placeholder 2">
            <a:extLst>
              <a:ext uri="{FF2B5EF4-FFF2-40B4-BE49-F238E27FC236}">
                <a16:creationId xmlns:a16="http://schemas.microsoft.com/office/drawing/2014/main" id="{1B19871D-0B0D-D536-E7AC-6400FF474F8E}"/>
              </a:ext>
            </a:extLst>
          </p:cNvPr>
          <p:cNvSpPr>
            <a:spLocks noGrp="1"/>
          </p:cNvSpPr>
          <p:nvPr>
            <p:ph idx="1"/>
          </p:nvPr>
        </p:nvSpPr>
        <p:spPr/>
        <p:txBody>
          <a:bodyPr/>
          <a:lstStyle/>
          <a:p>
            <a:r>
              <a:rPr lang="en-CA" sz="2400" dirty="0">
                <a:latin typeface="Trebuchet MS" panose="020B0603020202020204"/>
              </a:rPr>
              <a:t>One challenge that I came across was the lack of time centered data found in the dataset. This limited the ability to forecast future trends in the footballer market that would further enhance our insights and conclusions. </a:t>
            </a:r>
          </a:p>
          <a:p>
            <a:r>
              <a:rPr lang="en-CA" sz="2400" dirty="0">
                <a:latin typeface="Trebuchet MS" panose="020B0603020202020204"/>
              </a:rPr>
              <a:t>Another was getting my file corrupted by Tableau after completion, another reminder to push to git more often! </a:t>
            </a:r>
          </a:p>
          <a:p>
            <a:endParaRPr lang="en-US" b="1" dirty="0"/>
          </a:p>
        </p:txBody>
      </p:sp>
    </p:spTree>
    <p:extLst>
      <p:ext uri="{BB962C8B-B14F-4D97-AF65-F5344CB8AC3E}">
        <p14:creationId xmlns:p14="http://schemas.microsoft.com/office/powerpoint/2010/main" val="17659821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423</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Week 4 Project- Data Viz</vt:lpstr>
      <vt:lpstr>Project Flow  </vt:lpstr>
      <vt:lpstr>Central Premise/ Question</vt:lpstr>
      <vt:lpstr>Factors</vt:lpstr>
      <vt:lpstr>PowerPoint Presentation</vt:lpstr>
      <vt:lpstr>Using these bar charts, we ascertain that players in development (young + talented) offer the greatest return on investment in terms of skill. </vt:lpstr>
      <vt:lpstr>PowerPoint Presentation</vt:lpstr>
      <vt:lpstr>Results</vt:lpstr>
      <vt:lpst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Project- Data Viz</dc:title>
  <dc:creator>Oswaldo Ustariz</dc:creator>
  <cp:lastModifiedBy>Oswaldo Ustariz</cp:lastModifiedBy>
  <cp:revision>2</cp:revision>
  <dcterms:created xsi:type="dcterms:W3CDTF">2022-12-13T04:04:27Z</dcterms:created>
  <dcterms:modified xsi:type="dcterms:W3CDTF">2023-01-19T04:25:58Z</dcterms:modified>
</cp:coreProperties>
</file>