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58" r:id="rId4"/>
    <p:sldId id="269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D37D4-9C9F-4041-B555-73D2DBC35CFF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95282-9C2C-4D3D-AA14-4FF4E8FB3A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926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5282-9C2C-4D3D-AA14-4FF4E8FB3AD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59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5282-9C2C-4D3D-AA14-4FF4E8FB3ADC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93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9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4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98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25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89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99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3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9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8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04E0-0D2C-4780-BF54-3C57F83D7B5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40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53591">
            <a:off x="10375637" y="5230821"/>
            <a:ext cx="2156460" cy="215646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09867" y="993683"/>
            <a:ext cx="9144000" cy="10789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prstTxWarp prst="textArchUp">
              <a:avLst/>
            </a:prstTxWarp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Processzorok és RAM(ok)</a:t>
            </a:r>
            <a:endParaRPr lang="hu-HU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oper Black" panose="0208090404030B0204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42779" y="5302759"/>
            <a:ext cx="8834650" cy="1297664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solidFill>
                  <a:schemeClr val="bg1"/>
                </a:solidFill>
              </a:rPr>
              <a:t>Misi: Processzorok</a:t>
            </a:r>
          </a:p>
          <a:p>
            <a:r>
              <a:rPr lang="hu-HU" sz="2800" b="1" dirty="0" smtClean="0">
                <a:solidFill>
                  <a:schemeClr val="bg1"/>
                </a:solidFill>
              </a:rPr>
              <a:t>Gergő: RAM(ok)</a:t>
            </a:r>
          </a:p>
          <a:p>
            <a:r>
              <a:rPr lang="hu-HU" sz="2800" b="1" dirty="0" smtClean="0">
                <a:solidFill>
                  <a:schemeClr val="bg1"/>
                </a:solidFill>
              </a:rPr>
              <a:t>Valentin: PowerPoint</a:t>
            </a:r>
            <a:endParaRPr lang="hu-HU" sz="2800" b="1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1174">
            <a:off x="-794901" y="-655064"/>
            <a:ext cx="2957703" cy="17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Sok régebbi számítógépben jelenleg is DDR3-as </a:t>
            </a:r>
            <a:r>
              <a:rPr lang="hu-HU" dirty="0" err="1" smtClean="0">
                <a:solidFill>
                  <a:schemeClr val="bg1"/>
                </a:solidFill>
              </a:rPr>
              <a:t>ramok</a:t>
            </a:r>
            <a:r>
              <a:rPr lang="hu-HU" dirty="0" smtClean="0">
                <a:solidFill>
                  <a:schemeClr val="bg1"/>
                </a:solidFill>
              </a:rPr>
              <a:t> vannak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Sebessége: </a:t>
            </a:r>
            <a:r>
              <a:rPr lang="hu-HU" dirty="0">
                <a:solidFill>
                  <a:schemeClr val="bg1"/>
                </a:solidFill>
              </a:rPr>
              <a:t>400–1066 MHz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3 (DOUBLE DATA RATE 3)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Jelenleg a legelterjedtebb RAM típus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Sebessége: 2133MHz – 3000+Mhz (</a:t>
            </a:r>
            <a:r>
              <a:rPr lang="hu-HU" dirty="0" err="1" smtClean="0">
                <a:solidFill>
                  <a:schemeClr val="bg1"/>
                </a:solidFill>
              </a:rPr>
              <a:t>pl</a:t>
            </a:r>
            <a:r>
              <a:rPr lang="hu-HU" dirty="0" smtClean="0">
                <a:solidFill>
                  <a:schemeClr val="bg1"/>
                </a:solidFill>
              </a:rPr>
              <a:t>: 3200, 3400)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Nem olyan drágák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4 (DOUBLE DATA RATE 4)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2021-ben jelent meg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Sebessége: 3200 - 6400 MHz (átlagosan: 4800 MHz)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Alacsonyabb feszültségen működnek  (energiahatékonyabb)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Nem annyira elterjedt </a:t>
            </a:r>
            <a:r>
              <a:rPr lang="hu-HU" i="1" dirty="0" smtClean="0">
                <a:solidFill>
                  <a:schemeClr val="bg1"/>
                </a:solidFill>
              </a:rPr>
              <a:t>(még) (magasabb ár miatt)</a:t>
            </a:r>
            <a:endParaRPr lang="hu-HU" i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5 (DOUBLE DATA RATE 5)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3507115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Hordozható eszközökben van jelen (</a:t>
            </a:r>
            <a:r>
              <a:rPr lang="hu-HU" dirty="0" err="1" smtClean="0">
                <a:solidFill>
                  <a:schemeClr val="bg1"/>
                </a:solidFill>
              </a:rPr>
              <a:t>pl</a:t>
            </a:r>
            <a:r>
              <a:rPr lang="hu-HU" dirty="0" smtClean="0">
                <a:solidFill>
                  <a:schemeClr val="bg1"/>
                </a:solidFill>
              </a:rPr>
              <a:t>: mobiltelefon)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Alacsony feszültségen működnek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Energiahatékonysága elősegíti a készülék </a:t>
            </a:r>
            <a:r>
              <a:rPr lang="hu-HU" dirty="0" err="1" smtClean="0">
                <a:solidFill>
                  <a:schemeClr val="bg1"/>
                </a:solidFill>
              </a:rPr>
              <a:t>üzemidejét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Főbb verziók: LPDDR 1,2,3,4,5,5x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LPDDR 1: </a:t>
            </a:r>
            <a:r>
              <a:rPr lang="hu-HU" i="1" dirty="0" smtClean="0">
                <a:solidFill>
                  <a:schemeClr val="bg1"/>
                </a:solidFill>
              </a:rPr>
              <a:t>200MHz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vs</a:t>
            </a:r>
            <a:r>
              <a:rPr lang="hu-HU" dirty="0" smtClean="0">
                <a:solidFill>
                  <a:schemeClr val="bg1"/>
                </a:solidFill>
              </a:rPr>
              <a:t> LPDDR 5X: </a:t>
            </a:r>
            <a:r>
              <a:rPr lang="hu-HU" i="1" dirty="0" smtClean="0">
                <a:solidFill>
                  <a:schemeClr val="bg1"/>
                </a:solidFill>
              </a:rPr>
              <a:t>553MHz </a:t>
            </a:r>
            <a:endParaRPr lang="hu-HU" i="1" dirty="0">
              <a:solidFill>
                <a:schemeClr val="bg1"/>
              </a:solidFill>
            </a:endParaRPr>
          </a:p>
          <a:p>
            <a:endParaRPr lang="hu-HU" dirty="0" smtClean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LPDDR (LOW POWER DDR)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Mi a RAM?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1"/>
            <a:ext cx="10515600" cy="38518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(Random Access </a:t>
            </a:r>
            <a:r>
              <a:rPr lang="hu-HU" dirty="0" err="1">
                <a:solidFill>
                  <a:schemeClr val="bg1"/>
                </a:solidFill>
              </a:rPr>
              <a:t>Memory</a:t>
            </a:r>
            <a:r>
              <a:rPr lang="hu-HU" dirty="0">
                <a:solidFill>
                  <a:schemeClr val="bg1"/>
                </a:solidFill>
              </a:rPr>
              <a:t>) egy olyan típusú számítógépes memória, amely gyors és véletlenszerű hozzáférést biztosít az adatokhoz.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Ez a memória típus ideiglenes </a:t>
            </a:r>
            <a:r>
              <a:rPr lang="hu-HU" dirty="0" err="1">
                <a:solidFill>
                  <a:schemeClr val="bg1"/>
                </a:solidFill>
              </a:rPr>
              <a:t>tárolóhelyet</a:t>
            </a:r>
            <a:r>
              <a:rPr lang="hu-HU" dirty="0">
                <a:solidFill>
                  <a:schemeClr val="bg1"/>
                </a:solidFill>
              </a:rPr>
              <a:t> biztosít a futó alkalmazások számára.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kapacitása nagyban befolyásolja a számítógép teljesítményét, mivel a nagyobb RAM kapacitás lehetővé teszi több program futtatását és azok gyorsabb működését.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56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PROCESSZOR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9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Mi az a processzor?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710565"/>
            <a:ext cx="10515600" cy="23074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A CPU (processzor) a számítógép „agya”</a:t>
            </a:r>
            <a:endParaRPr lang="hu-HU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A különböző utasítások értelmezését és végrehajtását </a:t>
            </a:r>
            <a:r>
              <a:rPr lang="hu-HU" dirty="0" err="1" smtClean="0">
                <a:solidFill>
                  <a:schemeClr val="bg1"/>
                </a:solidFill>
              </a:rPr>
              <a:t>vezérli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Félvezetős kivitelezésű, összetett elektronikus áramkör. Egy szilícium kristályra integrált, sok tízmillió tranzisztort tartalmazó egység</a:t>
            </a:r>
          </a:p>
        </p:txBody>
      </p:sp>
    </p:spTree>
    <p:extLst>
      <p:ext uri="{BB962C8B-B14F-4D97-AF65-F5344CB8AC3E}">
        <p14:creationId xmlns:p14="http://schemas.microsoft.com/office/powerpoint/2010/main" val="38983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CPU története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0"/>
            <a:ext cx="10515600" cy="41362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Intel </a:t>
            </a:r>
            <a:r>
              <a:rPr lang="hu-HU" i="1" dirty="0" smtClean="0">
                <a:solidFill>
                  <a:schemeClr val="bg1"/>
                </a:solidFill>
              </a:rPr>
              <a:t>1971</a:t>
            </a:r>
            <a:r>
              <a:rPr lang="hu-HU" dirty="0" smtClean="0">
                <a:solidFill>
                  <a:schemeClr val="bg1"/>
                </a:solidFill>
              </a:rPr>
              <a:t>: első mikroprocesszor (4 bites Intel 4004 - </a:t>
            </a:r>
            <a:r>
              <a:rPr lang="hu-HU" dirty="0">
                <a:solidFill>
                  <a:schemeClr val="bg1"/>
                </a:solidFill>
              </a:rPr>
              <a:t>740-kHz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Később több sikeres 8 bites sorozat más gyártóktól</a:t>
            </a:r>
          </a:p>
          <a:p>
            <a:pPr lvl="1"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Intel 8008</a:t>
            </a:r>
          </a:p>
          <a:p>
            <a:pPr lvl="1">
              <a:lnSpc>
                <a:spcPct val="100000"/>
              </a:lnSpc>
            </a:pPr>
            <a:r>
              <a:rPr lang="hu-HU" dirty="0" err="1" smtClean="0">
                <a:solidFill>
                  <a:schemeClr val="bg1"/>
                </a:solidFill>
              </a:rPr>
              <a:t>Zilog</a:t>
            </a:r>
            <a:r>
              <a:rPr lang="hu-HU" dirty="0" smtClean="0">
                <a:solidFill>
                  <a:schemeClr val="bg1"/>
                </a:solidFill>
              </a:rPr>
              <a:t> Z80</a:t>
            </a:r>
          </a:p>
          <a:p>
            <a:pPr lvl="1"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Motorola 6800</a:t>
            </a:r>
            <a:endParaRPr lang="hu-HU" dirty="0"/>
          </a:p>
          <a:p>
            <a:pPr>
              <a:lnSpc>
                <a:spcPct val="100000"/>
              </a:lnSpc>
            </a:pPr>
            <a:endParaRPr lang="hu-H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9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PROCESSZOR RÉSZEI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297327"/>
            <a:ext cx="10515600" cy="3707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ALU: </a:t>
            </a:r>
            <a:r>
              <a:rPr lang="hu-HU" dirty="0" smtClean="0">
                <a:solidFill>
                  <a:schemeClr val="bg1"/>
                </a:solidFill>
              </a:rPr>
              <a:t>matematikai és logikai műveletek</a:t>
            </a:r>
            <a:endParaRPr lang="hu-HU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AGU: </a:t>
            </a:r>
            <a:r>
              <a:rPr lang="hu-HU" dirty="0" smtClean="0">
                <a:solidFill>
                  <a:schemeClr val="bg1"/>
                </a:solidFill>
              </a:rPr>
              <a:t>címszámító egység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CU: </a:t>
            </a:r>
            <a:r>
              <a:rPr lang="hu-HU" dirty="0">
                <a:solidFill>
                  <a:schemeClr val="bg1"/>
                </a:solidFill>
              </a:rPr>
              <a:t>Ez szervezi, ütemezi a processzor egész </a:t>
            </a:r>
            <a:r>
              <a:rPr lang="hu-HU" dirty="0" smtClean="0">
                <a:solidFill>
                  <a:schemeClr val="bg1"/>
                </a:solidFill>
              </a:rPr>
              <a:t>munkáját</a:t>
            </a:r>
          </a:p>
          <a:p>
            <a:pPr>
              <a:lnSpc>
                <a:spcPct val="100000"/>
              </a:lnSpc>
            </a:pPr>
            <a:r>
              <a:rPr lang="hu-HU" b="1" dirty="0" err="1" smtClean="0">
                <a:solidFill>
                  <a:schemeClr val="bg1"/>
                </a:solidFill>
              </a:rPr>
              <a:t>Register</a:t>
            </a:r>
            <a:r>
              <a:rPr lang="hu-HU" b="1" dirty="0" smtClean="0">
                <a:solidFill>
                  <a:schemeClr val="bg1"/>
                </a:solidFill>
              </a:rPr>
              <a:t>:</a:t>
            </a:r>
            <a:r>
              <a:rPr lang="hu-HU" dirty="0" smtClean="0">
                <a:solidFill>
                  <a:schemeClr val="bg1"/>
                </a:solidFill>
              </a:rPr>
              <a:t> gyors, kisméretű memória (ideiglenes információknak)</a:t>
            </a:r>
          </a:p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Buszvezérlő</a:t>
            </a:r>
            <a:r>
              <a:rPr lang="hu-HU" dirty="0" smtClean="0">
                <a:solidFill>
                  <a:schemeClr val="bg1"/>
                </a:solidFill>
              </a:rPr>
              <a:t>: továbbítja az adatokat</a:t>
            </a:r>
          </a:p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Cache: </a:t>
            </a:r>
            <a:r>
              <a:rPr lang="hu-HU" dirty="0" smtClean="0">
                <a:solidFill>
                  <a:schemeClr val="bg1"/>
                </a:solidFill>
              </a:rPr>
              <a:t>gyorsítótár</a:t>
            </a:r>
          </a:p>
          <a:p>
            <a:pPr>
              <a:lnSpc>
                <a:spcPct val="100000"/>
              </a:lnSpc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PROCESSZOR feladatai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983127"/>
            <a:ext cx="10515600" cy="18174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Számítás és vezérlés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Feldolgozza és </a:t>
            </a:r>
            <a:r>
              <a:rPr lang="hu-HU" dirty="0" err="1" smtClean="0">
                <a:solidFill>
                  <a:schemeClr val="bg1"/>
                </a:solidFill>
              </a:rPr>
              <a:t>vezérli</a:t>
            </a:r>
            <a:r>
              <a:rPr lang="hu-HU" dirty="0" smtClean="0">
                <a:solidFill>
                  <a:schemeClr val="bg1"/>
                </a:solidFill>
              </a:rPr>
              <a:t> az eszköz funkcióit</a:t>
            </a:r>
          </a:p>
          <a:p>
            <a:pPr>
              <a:lnSpc>
                <a:spcPct val="100000"/>
              </a:lnSpc>
            </a:pPr>
            <a:r>
              <a:rPr lang="hu-HU" dirty="0" err="1" smtClean="0">
                <a:solidFill>
                  <a:schemeClr val="bg1"/>
                </a:solidFill>
              </a:rPr>
              <a:t>Pl</a:t>
            </a:r>
            <a:r>
              <a:rPr lang="hu-HU" dirty="0" smtClean="0">
                <a:solidFill>
                  <a:schemeClr val="bg1"/>
                </a:solidFill>
              </a:rPr>
              <a:t>: gomblenyomás a billentyűzeten</a:t>
            </a: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Binárisan kódolt adatok (0, 1)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4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RAM MEMÓRIA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PROCESSZOR frekvencia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297327"/>
            <a:ext cx="10515600" cy="3707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Állapotváltozás 0-ról 1-re,  vagy 1-ről 0-ra</a:t>
            </a:r>
            <a:endParaRPr lang="hu-HU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két impulzus közötti intervallumot frekvenciaciklusnak </a:t>
            </a:r>
            <a:r>
              <a:rPr lang="hu-HU" dirty="0" smtClean="0">
                <a:solidFill>
                  <a:schemeClr val="bg1"/>
                </a:solidFill>
              </a:rPr>
              <a:t>nevezzük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Ezen ciklusok mennyisége egy másodperc alatt adja a processzor </a:t>
            </a:r>
            <a:r>
              <a:rPr lang="hu-HU" dirty="0" smtClean="0">
                <a:solidFill>
                  <a:schemeClr val="bg1"/>
                </a:solidFill>
              </a:rPr>
              <a:t>frekvenciáját (Hertz - Hz)</a:t>
            </a: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Manapság </a:t>
            </a:r>
            <a:r>
              <a:rPr lang="hu-HU" dirty="0" err="1" smtClean="0">
                <a:solidFill>
                  <a:schemeClr val="bg1"/>
                </a:solidFill>
              </a:rPr>
              <a:t>GHz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dirty="0" err="1" smtClean="0">
                <a:solidFill>
                  <a:schemeClr val="bg1"/>
                </a:solidFill>
              </a:rPr>
              <a:t>Miné</a:t>
            </a:r>
            <a:r>
              <a:rPr lang="hu-HU" dirty="0" smtClean="0">
                <a:solidFill>
                  <a:schemeClr val="bg1"/>
                </a:solidFill>
              </a:rPr>
              <a:t> nagyobb, anná jobb!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PROCESSZOR </a:t>
            </a:r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mag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743376"/>
            <a:ext cx="10515600" cy="18843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Különálló számítási egységek</a:t>
            </a:r>
            <a:endParaRPr lang="hu-HU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Több programot tud kezelni egyszerre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dirty="0" err="1" smtClean="0">
                <a:solidFill>
                  <a:schemeClr val="bg1"/>
                </a:solidFill>
              </a:rPr>
              <a:t>Multitasking</a:t>
            </a:r>
            <a:endParaRPr lang="hu-H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7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Főbb processzor gyártók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37131"/>
            <a:ext cx="10515600" cy="132681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PC/Laptop:</a:t>
            </a:r>
          </a:p>
          <a:p>
            <a:pPr lvl="1"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Intel (FŐ: Intel </a:t>
            </a:r>
            <a:r>
              <a:rPr lang="hu-HU" b="1" dirty="0" err="1" smtClean="0">
                <a:solidFill>
                  <a:schemeClr val="bg1"/>
                </a:solidFill>
              </a:rPr>
              <a:t>Core</a:t>
            </a:r>
            <a:r>
              <a:rPr lang="hu-HU" b="1" dirty="0" smtClean="0">
                <a:solidFill>
                  <a:schemeClr val="bg1"/>
                </a:solidFill>
              </a:rPr>
              <a:t> (i3, i5, i7, i9)</a:t>
            </a:r>
          </a:p>
          <a:p>
            <a:pPr lvl="1"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AMD (FŐ: </a:t>
            </a:r>
            <a:r>
              <a:rPr lang="hu-HU" b="1" dirty="0" err="1" smtClean="0">
                <a:solidFill>
                  <a:schemeClr val="bg1"/>
                </a:solidFill>
              </a:rPr>
              <a:t>Ryzen</a:t>
            </a:r>
            <a:r>
              <a:rPr lang="hu-HU" b="1" dirty="0" smtClean="0">
                <a:solidFill>
                  <a:schemeClr val="bg1"/>
                </a:solidFill>
              </a:rPr>
              <a:t> (3, 5, 7, </a:t>
            </a:r>
            <a:r>
              <a:rPr lang="hu-HU" b="1" dirty="0">
                <a:solidFill>
                  <a:schemeClr val="bg1"/>
                </a:solidFill>
              </a:rPr>
              <a:t>9</a:t>
            </a:r>
            <a:r>
              <a:rPr lang="hu-HU" b="1" dirty="0" smtClean="0">
                <a:solidFill>
                  <a:schemeClr val="bg1"/>
                </a:solidFill>
              </a:rPr>
              <a:t>))</a:t>
            </a:r>
            <a:endParaRPr lang="hu-HU" b="1" dirty="0" smtClean="0">
              <a:solidFill>
                <a:schemeClr val="bg1"/>
              </a:solidFill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838200" y="4921208"/>
            <a:ext cx="10515600" cy="1326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b="1" dirty="0" err="1" smtClean="0">
                <a:solidFill>
                  <a:schemeClr val="bg1"/>
                </a:solidFill>
              </a:rPr>
              <a:t>Mobiltelenok</a:t>
            </a:r>
            <a:r>
              <a:rPr lang="hu-HU" b="1" dirty="0" smtClean="0">
                <a:solidFill>
                  <a:schemeClr val="bg1"/>
                </a:solidFill>
              </a:rPr>
              <a:t>/</a:t>
            </a:r>
            <a:r>
              <a:rPr lang="hu-HU" b="1" dirty="0" err="1" smtClean="0">
                <a:solidFill>
                  <a:schemeClr val="bg1"/>
                </a:solidFill>
              </a:rPr>
              <a:t>tabletek</a:t>
            </a:r>
            <a:r>
              <a:rPr lang="hu-HU" b="1" dirty="0" smtClean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hu-HU" b="1" dirty="0" err="1" smtClean="0">
                <a:solidFill>
                  <a:schemeClr val="bg1"/>
                </a:solidFill>
              </a:rPr>
              <a:t>Snapdragon</a:t>
            </a:r>
            <a:endParaRPr lang="hu-HU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Apple (Apple A)</a:t>
            </a:r>
            <a:endParaRPr lang="hu-HU" b="1" dirty="0" smtClean="0">
              <a:solidFill>
                <a:schemeClr val="bg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03" y="1496852"/>
            <a:ext cx="3098646" cy="2057501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54" y="5053693"/>
            <a:ext cx="1609491" cy="174944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16" y="4767967"/>
            <a:ext cx="1524464" cy="1810528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25" y="2948400"/>
            <a:ext cx="4545145" cy="1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2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PROCESSZOR FOGLALATOK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37131"/>
            <a:ext cx="10515600" cy="132681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PC/Laptop:</a:t>
            </a:r>
          </a:p>
          <a:p>
            <a:pPr lvl="1"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Intel (FŐ: Intel </a:t>
            </a:r>
            <a:r>
              <a:rPr lang="hu-HU" b="1" dirty="0" err="1" smtClean="0">
                <a:solidFill>
                  <a:schemeClr val="bg1"/>
                </a:solidFill>
              </a:rPr>
              <a:t>Core</a:t>
            </a:r>
            <a:r>
              <a:rPr lang="hu-HU" b="1" dirty="0" smtClean="0">
                <a:solidFill>
                  <a:schemeClr val="bg1"/>
                </a:solidFill>
              </a:rPr>
              <a:t> (i3, i5, i7, i9)</a:t>
            </a:r>
          </a:p>
          <a:p>
            <a:pPr lvl="1"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AMD (FŐ: </a:t>
            </a:r>
            <a:r>
              <a:rPr lang="hu-HU" b="1" dirty="0" err="1" smtClean="0">
                <a:solidFill>
                  <a:schemeClr val="bg1"/>
                </a:solidFill>
              </a:rPr>
              <a:t>Ryzen</a:t>
            </a:r>
            <a:r>
              <a:rPr lang="hu-HU" b="1" dirty="0" smtClean="0">
                <a:solidFill>
                  <a:schemeClr val="bg1"/>
                </a:solidFill>
              </a:rPr>
              <a:t> (3, 5, 7, </a:t>
            </a:r>
            <a:r>
              <a:rPr lang="hu-HU" b="1" dirty="0">
                <a:solidFill>
                  <a:schemeClr val="bg1"/>
                </a:solidFill>
              </a:rPr>
              <a:t>9</a:t>
            </a:r>
            <a:r>
              <a:rPr lang="hu-HU" b="1" dirty="0" smtClean="0">
                <a:solidFill>
                  <a:schemeClr val="bg1"/>
                </a:solidFill>
              </a:rPr>
              <a:t>))</a:t>
            </a:r>
            <a:endParaRPr lang="hu-HU" b="1" dirty="0" smtClean="0">
              <a:solidFill>
                <a:schemeClr val="bg1"/>
              </a:solidFill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838200" y="4921208"/>
            <a:ext cx="10515600" cy="1326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b="1" dirty="0" err="1" smtClean="0">
                <a:solidFill>
                  <a:schemeClr val="bg1"/>
                </a:solidFill>
              </a:rPr>
              <a:t>Mobiltelenok</a:t>
            </a:r>
            <a:r>
              <a:rPr lang="hu-HU" b="1" dirty="0" smtClean="0">
                <a:solidFill>
                  <a:schemeClr val="bg1"/>
                </a:solidFill>
              </a:rPr>
              <a:t>/</a:t>
            </a:r>
            <a:r>
              <a:rPr lang="hu-HU" b="1" dirty="0" err="1" smtClean="0">
                <a:solidFill>
                  <a:schemeClr val="bg1"/>
                </a:solidFill>
              </a:rPr>
              <a:t>tabletek</a:t>
            </a:r>
            <a:r>
              <a:rPr lang="hu-HU" b="1" dirty="0" smtClean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hu-HU" b="1" dirty="0" err="1" smtClean="0">
                <a:solidFill>
                  <a:schemeClr val="bg1"/>
                </a:solidFill>
              </a:rPr>
              <a:t>Snapdragon</a:t>
            </a:r>
            <a:endParaRPr lang="hu-HU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hu-HU" b="1" dirty="0" smtClean="0">
                <a:solidFill>
                  <a:schemeClr val="bg1"/>
                </a:solidFill>
              </a:rPr>
              <a:t>Apple (Apple A)</a:t>
            </a:r>
            <a:endParaRPr lang="hu-HU" b="1" dirty="0" smtClean="0">
              <a:solidFill>
                <a:schemeClr val="bg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03" y="1496852"/>
            <a:ext cx="3098646" cy="2057501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54" y="5053693"/>
            <a:ext cx="1609491" cy="174944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16" y="4767967"/>
            <a:ext cx="1524464" cy="1810528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25" y="2948400"/>
            <a:ext cx="4545145" cy="1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1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Mi a RAM?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1"/>
            <a:ext cx="10515600" cy="38518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(Random Access </a:t>
            </a:r>
            <a:r>
              <a:rPr lang="hu-HU" dirty="0" err="1">
                <a:solidFill>
                  <a:schemeClr val="bg1"/>
                </a:solidFill>
              </a:rPr>
              <a:t>Memory</a:t>
            </a:r>
            <a:r>
              <a:rPr lang="hu-HU" dirty="0">
                <a:solidFill>
                  <a:schemeClr val="bg1"/>
                </a:solidFill>
              </a:rPr>
              <a:t>) egy olyan típusú számítógépes memória, amely gyors és véletlenszerű hozzáférést biztosít az adatokhoz.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Ez a memória típus ideiglenes </a:t>
            </a:r>
            <a:r>
              <a:rPr lang="hu-HU" dirty="0" err="1">
                <a:solidFill>
                  <a:schemeClr val="bg1"/>
                </a:solidFill>
              </a:rPr>
              <a:t>tárolóhelyet</a:t>
            </a:r>
            <a:r>
              <a:rPr lang="hu-HU" dirty="0">
                <a:solidFill>
                  <a:schemeClr val="bg1"/>
                </a:solidFill>
              </a:rPr>
              <a:t> biztosít a futó alkalmazások számára.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kapacitása nagyban befolyásolja a számítógép teljesítményét, mivel a nagyobb RAM kapacitás lehetővé teszi több program futtatását és azok gyorsabb működését.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26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RAM története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0"/>
            <a:ext cx="10515600" cy="41362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Régen mágnesszalagon tárolták az </a:t>
            </a:r>
            <a:r>
              <a:rPr lang="hu-HU" dirty="0" smtClean="0">
                <a:solidFill>
                  <a:schemeClr val="bg1"/>
                </a:solidFill>
              </a:rPr>
              <a:t>adatokat</a:t>
            </a:r>
          </a:p>
          <a:p>
            <a:pPr marL="0" indent="0">
              <a:lnSpc>
                <a:spcPct val="100000"/>
              </a:lnSpc>
              <a:buNone/>
            </a:pPr>
            <a:endParaRPr lang="hu-HU" dirty="0" smtClean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Az 1990-es években került bevezetésre az SDRAM. Az SDRAM már képes volt gyorsan, egyetlen adatsebességgel átvinni az adatokat. </a:t>
            </a:r>
            <a:endParaRPr lang="hu-H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2000 körül lett kifejlesztve a dupla adatsebesség véletlen </a:t>
            </a:r>
            <a:r>
              <a:rPr lang="hu-HU" dirty="0" err="1">
                <a:solidFill>
                  <a:schemeClr val="bg1"/>
                </a:solidFill>
              </a:rPr>
              <a:t>hozzáférésű</a:t>
            </a:r>
            <a:r>
              <a:rPr lang="hu-HU" dirty="0">
                <a:solidFill>
                  <a:schemeClr val="bg1"/>
                </a:solidFill>
              </a:rPr>
              <a:t> memória (DDR RAM). </a:t>
            </a:r>
            <a:endParaRPr lang="hu-H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A DDR RAM bevezetése megváltoztatta és meghatározta a memória piacát, ami a mai napig meghatározó.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35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1721" y="474306"/>
            <a:ext cx="11608558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lgerian" panose="04020705040A02060702" pitchFamily="82" charset="0"/>
              </a:rPr>
              <a:t>Fontosabb félvezető </a:t>
            </a:r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84933"/>
            <a:ext cx="10515600" cy="35242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ROM </a:t>
            </a:r>
            <a:r>
              <a:rPr lang="hu-HU" dirty="0">
                <a:solidFill>
                  <a:schemeClr val="bg1"/>
                </a:solidFill>
              </a:rPr>
              <a:t>(csak olvasható memória): Gyártó által beégetett adatot tartalmaz, amely nem módosítható.</a:t>
            </a:r>
          </a:p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PROM</a:t>
            </a:r>
            <a:r>
              <a:rPr lang="hu-HU" dirty="0">
                <a:solidFill>
                  <a:schemeClr val="bg1"/>
                </a:solidFill>
              </a:rPr>
              <a:t> (programozható ROM): Olyan memória, amely egyszer írható, de később nem módosítható.</a:t>
            </a:r>
          </a:p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EPROM</a:t>
            </a:r>
            <a:r>
              <a:rPr lang="hu-HU" dirty="0">
                <a:solidFill>
                  <a:schemeClr val="bg1"/>
                </a:solidFill>
              </a:rPr>
              <a:t> (törölhető PROM): Törölhető és többször újraírható</a:t>
            </a:r>
            <a:r>
              <a:rPr lang="hu-HU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b="1" dirty="0" smtClean="0">
                <a:solidFill>
                  <a:schemeClr val="bg1"/>
                </a:solidFill>
              </a:rPr>
              <a:t>EEPROM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(elektronikusan törölhető PROM): Elektromos feszültséggel törölhető és újraírható. Ilyenek például a </a:t>
            </a:r>
            <a:r>
              <a:rPr lang="hu-HU" dirty="0" err="1">
                <a:solidFill>
                  <a:schemeClr val="bg1"/>
                </a:solidFill>
              </a:rPr>
              <a:t>Flash</a:t>
            </a:r>
            <a:r>
              <a:rPr lang="hu-HU" dirty="0">
                <a:solidFill>
                  <a:schemeClr val="bg1"/>
                </a:solidFill>
              </a:rPr>
              <a:t> memóriák is</a:t>
            </a:r>
            <a:r>
              <a:rPr lang="hu-HU" dirty="0" smtClean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910034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Ez egy további régebbi RAM típus, amelyet a </a:t>
            </a:r>
            <a:r>
              <a:rPr lang="hu-HU" dirty="0" err="1">
                <a:solidFill>
                  <a:schemeClr val="bg1"/>
                </a:solidFill>
              </a:rPr>
              <a:t>Rambus</a:t>
            </a:r>
            <a:r>
              <a:rPr lang="hu-HU" dirty="0">
                <a:solidFill>
                  <a:schemeClr val="bg1"/>
                </a:solidFill>
              </a:rPr>
              <a:t> Inc. fejlesztett ki. </a:t>
            </a:r>
          </a:p>
          <a:p>
            <a:r>
              <a:rPr lang="hu-HU" dirty="0">
                <a:solidFill>
                  <a:schemeClr val="bg1"/>
                </a:solidFill>
              </a:rPr>
              <a:t>M</a:t>
            </a:r>
            <a:r>
              <a:rPr lang="hu-HU" dirty="0" smtClean="0">
                <a:solidFill>
                  <a:schemeClr val="bg1"/>
                </a:solidFill>
              </a:rPr>
              <a:t>agasabb </a:t>
            </a:r>
            <a:r>
              <a:rPr lang="hu-HU" dirty="0">
                <a:solidFill>
                  <a:schemeClr val="bg1"/>
                </a:solidFill>
              </a:rPr>
              <a:t>adatátviteli sebességet kínál, de kevésbé elterjedt és korlátozottan kompatibilis más rendszerekkel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15222" y="2608877"/>
            <a:ext cx="83615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>
                <a:solidFill>
                  <a:schemeClr val="bg1"/>
                </a:solidFill>
              </a:rPr>
              <a:t>RDRAM (</a:t>
            </a:r>
            <a:r>
              <a:rPr lang="hu-HU" sz="2800" b="1" u="sng" dirty="0" err="1">
                <a:solidFill>
                  <a:schemeClr val="bg1"/>
                </a:solidFill>
              </a:rPr>
              <a:t>Rambus</a:t>
            </a:r>
            <a:r>
              <a:rPr lang="hu-HU" sz="2800" b="1" u="sng" dirty="0">
                <a:solidFill>
                  <a:schemeClr val="bg1"/>
                </a:solidFill>
              </a:rPr>
              <a:t> </a:t>
            </a:r>
            <a:r>
              <a:rPr lang="hu-HU" sz="2800" b="1" u="sng" dirty="0" err="1">
                <a:solidFill>
                  <a:schemeClr val="bg1"/>
                </a:solidFill>
              </a:rPr>
              <a:t>Dynamic</a:t>
            </a:r>
            <a:r>
              <a:rPr lang="hu-HU" sz="2800" b="1" u="sng" dirty="0">
                <a:solidFill>
                  <a:schemeClr val="bg1"/>
                </a:solidFill>
              </a:rPr>
              <a:t> Random Access </a:t>
            </a:r>
            <a:r>
              <a:rPr lang="hu-HU" sz="2800" b="1" u="sng" dirty="0" err="1">
                <a:solidFill>
                  <a:schemeClr val="bg1"/>
                </a:solidFill>
              </a:rPr>
              <a:t>Memory</a:t>
            </a:r>
            <a:r>
              <a:rPr lang="hu-HU" sz="2800" b="1" u="sng" dirty="0" smtClean="0">
                <a:solidFill>
                  <a:schemeClr val="bg1"/>
                </a:solidFill>
              </a:rPr>
              <a:t>)</a:t>
            </a:r>
            <a:r>
              <a:rPr lang="hu-HU" sz="2800" u="sng" dirty="0" smtClean="0">
                <a:solidFill>
                  <a:schemeClr val="bg1"/>
                </a:solidFill>
              </a:rPr>
              <a:t> 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R</a:t>
            </a:r>
            <a:r>
              <a:rPr lang="hu-HU" dirty="0" smtClean="0">
                <a:solidFill>
                  <a:schemeClr val="bg1"/>
                </a:solidFill>
              </a:rPr>
              <a:t>égebbi </a:t>
            </a:r>
            <a:r>
              <a:rPr lang="hu-HU" dirty="0">
                <a:solidFill>
                  <a:schemeClr val="bg1"/>
                </a:solidFill>
              </a:rPr>
              <a:t>típusú RAM, amelyet a DDR generációk váltottak fel</a:t>
            </a:r>
          </a:p>
          <a:p>
            <a:r>
              <a:rPr lang="hu-HU" dirty="0">
                <a:solidFill>
                  <a:schemeClr val="bg1"/>
                </a:solidFill>
              </a:rPr>
              <a:t>Kisebb sebesség és adatátvitel</a:t>
            </a:r>
          </a:p>
          <a:p>
            <a:r>
              <a:rPr lang="hu-HU" dirty="0">
                <a:solidFill>
                  <a:schemeClr val="bg1"/>
                </a:solidFill>
              </a:rPr>
              <a:t>Á</a:t>
            </a:r>
            <a:r>
              <a:rPr lang="hu-HU" dirty="0" smtClean="0">
                <a:solidFill>
                  <a:schemeClr val="bg1"/>
                </a:solidFill>
              </a:rPr>
              <a:t>ltalában régebbi (nagyon régi) </a:t>
            </a:r>
            <a:r>
              <a:rPr lang="hu-HU" dirty="0">
                <a:solidFill>
                  <a:schemeClr val="bg1"/>
                </a:solidFill>
              </a:rPr>
              <a:t>számítógépekben 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SDRAM (</a:t>
            </a:r>
            <a:r>
              <a:rPr lang="hu-HU" sz="2800" b="1" u="sng" dirty="0" err="1">
                <a:solidFill>
                  <a:schemeClr val="bg1"/>
                </a:solidFill>
              </a:rPr>
              <a:t>Synchronous</a:t>
            </a:r>
            <a:r>
              <a:rPr lang="hu-HU" sz="2800" b="1" u="sng" dirty="0">
                <a:solidFill>
                  <a:schemeClr val="bg1"/>
                </a:solidFill>
              </a:rPr>
              <a:t> </a:t>
            </a:r>
            <a:r>
              <a:rPr lang="hu-HU" sz="2800" b="1" u="sng" dirty="0" err="1">
                <a:solidFill>
                  <a:schemeClr val="bg1"/>
                </a:solidFill>
              </a:rPr>
              <a:t>Dynamic</a:t>
            </a:r>
            <a:r>
              <a:rPr lang="hu-HU" sz="2800" b="1" u="sng" dirty="0">
                <a:solidFill>
                  <a:schemeClr val="bg1"/>
                </a:solidFill>
              </a:rPr>
              <a:t> Random Access </a:t>
            </a:r>
            <a:r>
              <a:rPr lang="hu-HU" sz="2800" b="1" u="sng" dirty="0" err="1">
                <a:solidFill>
                  <a:schemeClr val="bg1"/>
                </a:solidFill>
              </a:rPr>
              <a:t>Memory</a:t>
            </a:r>
            <a:r>
              <a:rPr lang="hu-HU" sz="2800" b="1" u="sng" dirty="0" smtClean="0">
                <a:solidFill>
                  <a:schemeClr val="bg1"/>
                </a:solidFill>
              </a:rPr>
              <a:t>)</a:t>
            </a:r>
            <a:r>
              <a:rPr lang="hu-HU" sz="2800" u="sng" dirty="0" smtClean="0">
                <a:solidFill>
                  <a:schemeClr val="bg1"/>
                </a:solidFill>
              </a:rPr>
              <a:t> 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Az eredeti DDR memória típus, amelyet a DDR2 követett </a:t>
            </a:r>
          </a:p>
          <a:p>
            <a:r>
              <a:rPr lang="hu-HU" dirty="0">
                <a:solidFill>
                  <a:schemeClr val="bg1"/>
                </a:solidFill>
              </a:rPr>
              <a:t>elsők között alkalmazta a kettős adatátviteli sebességet --&gt; nagyobb adatátvitel </a:t>
            </a:r>
            <a:r>
              <a:rPr lang="hu-HU" dirty="0" smtClean="0">
                <a:solidFill>
                  <a:schemeClr val="bg1"/>
                </a:solidFill>
              </a:rPr>
              <a:t>(</a:t>
            </a:r>
            <a:r>
              <a:rPr lang="hu-HU" dirty="0" err="1" smtClean="0">
                <a:solidFill>
                  <a:schemeClr val="bg1"/>
                </a:solidFill>
              </a:rPr>
              <a:t>max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b="1" dirty="0">
                <a:solidFill>
                  <a:schemeClr val="bg1"/>
                </a:solidFill>
              </a:rPr>
              <a:t>400 MHz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(DOUBLE DATA RATE)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K</a:t>
            </a:r>
            <a:r>
              <a:rPr lang="hu-HU" dirty="0" smtClean="0">
                <a:solidFill>
                  <a:schemeClr val="bg1"/>
                </a:solidFill>
              </a:rPr>
              <a:t>evésbé </a:t>
            </a:r>
            <a:r>
              <a:rPr lang="hu-HU" dirty="0">
                <a:solidFill>
                  <a:schemeClr val="bg1"/>
                </a:solidFill>
              </a:rPr>
              <a:t>elterjedt és kevésbé használatos</a:t>
            </a:r>
          </a:p>
          <a:p>
            <a:r>
              <a:rPr lang="hu-HU" dirty="0">
                <a:solidFill>
                  <a:schemeClr val="bg1"/>
                </a:solidFill>
              </a:rPr>
              <a:t>Alacsonyabb sebesség és adatátviteli sebesség mint a DDR3 és a DDR4 </a:t>
            </a:r>
            <a:r>
              <a:rPr lang="hu-HU" dirty="0" smtClean="0">
                <a:solidFill>
                  <a:schemeClr val="bg1"/>
                </a:solidFill>
              </a:rPr>
              <a:t>esetében (133~200MHz)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K</a:t>
            </a:r>
            <a:r>
              <a:rPr lang="hu-HU" dirty="0" smtClean="0">
                <a:solidFill>
                  <a:schemeClr val="bg1"/>
                </a:solidFill>
              </a:rPr>
              <a:t>evésbé </a:t>
            </a:r>
            <a:r>
              <a:rPr lang="hu-HU" dirty="0">
                <a:solidFill>
                  <a:schemeClr val="bg1"/>
                </a:solidFill>
              </a:rPr>
              <a:t>kompatibilis az újabb alaplapokkal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2 (DOUBLE DATA RATE 2)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803</Words>
  <Application>Microsoft Office PowerPoint</Application>
  <PresentationFormat>Szélesvásznú</PresentationFormat>
  <Paragraphs>115</Paragraphs>
  <Slides>23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9" baseType="lpstr">
      <vt:lpstr>Algerian</vt:lpstr>
      <vt:lpstr>Arial</vt:lpstr>
      <vt:lpstr>Calibri</vt:lpstr>
      <vt:lpstr>Calibri Light</vt:lpstr>
      <vt:lpstr>Cooper Black</vt:lpstr>
      <vt:lpstr>Office-téma</vt:lpstr>
      <vt:lpstr>Processzorok és RAM(ok)</vt:lpstr>
      <vt:lpstr>RAM MEMÓRIA</vt:lpstr>
      <vt:lpstr>Mi a RAM?</vt:lpstr>
      <vt:lpstr>RAM története</vt:lpstr>
      <vt:lpstr>Fontosabb félvezető memóriatípusok</vt:lpstr>
      <vt:lpstr>Memória típusok</vt:lpstr>
      <vt:lpstr>Memória típusok</vt:lpstr>
      <vt:lpstr>Memória típusok</vt:lpstr>
      <vt:lpstr>Memória típusok</vt:lpstr>
      <vt:lpstr>Memória típusok</vt:lpstr>
      <vt:lpstr>Memória típusok</vt:lpstr>
      <vt:lpstr>Memória típusok</vt:lpstr>
      <vt:lpstr>Memória típusok</vt:lpstr>
      <vt:lpstr>Mi a RAM?</vt:lpstr>
      <vt:lpstr>PROCESSZOR</vt:lpstr>
      <vt:lpstr>Mi az a processzor?</vt:lpstr>
      <vt:lpstr>CPU története</vt:lpstr>
      <vt:lpstr>PROCESSZOR RÉSZEI</vt:lpstr>
      <vt:lpstr>PROCESSZOR feladatai</vt:lpstr>
      <vt:lpstr>PROCESSZOR frekvencia</vt:lpstr>
      <vt:lpstr>PROCESSZOR mag</vt:lpstr>
      <vt:lpstr>Főbb processzor gyártók</vt:lpstr>
      <vt:lpstr>PROCESSZOR FOGLALATOK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 és RAM(ok)</dc:title>
  <dc:creator>Simon Valentin Márk</dc:creator>
  <cp:lastModifiedBy>Simon Valentin Márk</cp:lastModifiedBy>
  <cp:revision>25</cp:revision>
  <dcterms:created xsi:type="dcterms:W3CDTF">2023-10-03T11:38:37Z</dcterms:created>
  <dcterms:modified xsi:type="dcterms:W3CDTF">2023-10-25T06:39:40Z</dcterms:modified>
</cp:coreProperties>
</file>