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Lora SemiBol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4" roundtripDataSignature="AMtx7mgEHD0Iliqr49rAHFtTnVZtFFmt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8F9117-CE01-4173-B5A7-C66AB95E454C}">
  <a:tblStyle styleId="{EE8F9117-CE01-4173-B5A7-C66AB95E454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oraSemiBold-bold.fntdata"/><Relationship Id="rId30" Type="http://schemas.openxmlformats.org/officeDocument/2006/relationships/font" Target="fonts/LoraSemiBold-regular.fntdata"/><Relationship Id="rId11" Type="http://schemas.openxmlformats.org/officeDocument/2006/relationships/slide" Target="slides/slide5.xml"/><Relationship Id="rId33" Type="http://schemas.openxmlformats.org/officeDocument/2006/relationships/font" Target="fonts/LoraSemiBold-boldItalic.fntdata"/><Relationship Id="rId10" Type="http://schemas.openxmlformats.org/officeDocument/2006/relationships/slide" Target="slides/slide4.xml"/><Relationship Id="rId32" Type="http://schemas.openxmlformats.org/officeDocument/2006/relationships/font" Target="fonts/LoraSemiBold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2067c468e_0_0:notes"/>
          <p:cNvSpPr/>
          <p:nvPr>
            <p:ph idx="2" type="sldImg"/>
          </p:nvPr>
        </p:nvSpPr>
        <p:spPr>
          <a:xfrm>
            <a:off x="215900" y="801688"/>
            <a:ext cx="7127875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312067c468e_0_0:notes"/>
          <p:cNvSpPr txBox="1"/>
          <p:nvPr>
            <p:ph idx="1" type="body"/>
          </p:nvPr>
        </p:nvSpPr>
        <p:spPr>
          <a:xfrm>
            <a:off x="755650" y="5078413"/>
            <a:ext cx="60468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g312067c468e_0_0:notes"/>
          <p:cNvSpPr txBox="1"/>
          <p:nvPr>
            <p:ph idx="12" type="sldNum"/>
          </p:nvPr>
        </p:nvSpPr>
        <p:spPr>
          <a:xfrm>
            <a:off x="4283075" y="10155238"/>
            <a:ext cx="3275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2825" lIns="102825" spcFirstLastPara="1" rIns="102825" wrap="square" tIns="10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ae2f6614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1ae2f6614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89abc6fe9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189abc6f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89abc6fe9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189abc6f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89abc6fe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3189abc6f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2067c468e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312067c468e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2067c468e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312067c468e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a35320dc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1a35320dc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2067c468e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312067c468e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2067c468e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312067c468e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ae2f66144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1ae2f6614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5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12067c468e_0_8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g312067c468e_0_8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" name="Google Shape;16;g312067c468e_0_8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312067c468e_0_8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312067c468e_0_8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5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youtu.be/3BCHrQqyYI0" TargetMode="External"/><Relationship Id="rId4" Type="http://schemas.openxmlformats.org/officeDocument/2006/relationships/hyperlink" Target="http://gpstrackingproject.blogspot.com/2024/11/real-time-gps-tracking-system.html" TargetMode="External"/><Relationship Id="rId5" Type="http://schemas.openxmlformats.org/officeDocument/2006/relationships/hyperlink" Target="https://github.com/OtakuNoDev/GPS_projec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about:bla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312067c468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331" y="312844"/>
            <a:ext cx="1117912" cy="159793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312067c468e_0_0"/>
          <p:cNvSpPr txBox="1"/>
          <p:nvPr/>
        </p:nvSpPr>
        <p:spPr>
          <a:xfrm>
            <a:off x="659700" y="456075"/>
            <a:ext cx="8016900" cy="4066694"/>
          </a:xfrm>
          <a:prstGeom prst="rect">
            <a:avLst/>
          </a:prstGeom>
          <a:noFill/>
          <a:ln>
            <a:noFill/>
          </a:ln>
        </p:spPr>
        <p:txBody>
          <a:bodyPr anchorCtr="0" anchor="t" bIns="62200" lIns="62200" spcFirstLastPara="1" rIns="62200" wrap="square" tIns="62200">
            <a:spAutoFit/>
          </a:bodyPr>
          <a:lstStyle/>
          <a:p>
            <a:pPr indent="0" lvl="0" marL="0" marR="0" rtl="0" algn="ctr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" sz="11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Marathwada Mitra mandal’s</a:t>
            </a:r>
            <a:endParaRPr b="1" i="0" sz="1100" u="none" cap="none" strike="noStrike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COLLEGE OF ENGINEERING</a:t>
            </a:r>
            <a:endParaRPr b="1" i="0" sz="23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Karvenagar, Pune</a:t>
            </a:r>
            <a:endParaRPr b="1" i="0" sz="1100" u="none" cap="none" strike="noStrike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2F5597"/>
                </a:solidFill>
                <a:latin typeface="Cambria"/>
                <a:ea typeface="Cambria"/>
                <a:cs typeface="Cambria"/>
                <a:sym typeface="Cambria"/>
              </a:rPr>
              <a:t>An Autonomous Institute</a:t>
            </a:r>
            <a:endParaRPr b="0" i="0" sz="17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2743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Presentation</a:t>
            </a:r>
            <a:endParaRPr b="1" i="0" sz="1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On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PROJECT:-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GPS TRACKING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g312067c468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2156" y="471356"/>
            <a:ext cx="1654444" cy="10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ae2f66144_0_9"/>
          <p:cNvSpPr txBox="1"/>
          <p:nvPr>
            <p:ph idx="1" type="body"/>
          </p:nvPr>
        </p:nvSpPr>
        <p:spPr>
          <a:xfrm>
            <a:off x="126025" y="369975"/>
            <a:ext cx="8520600" cy="4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Flowchart of the program 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6" name="Google Shape;116;g31ae2f66144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3550" y="827025"/>
            <a:ext cx="2136900" cy="380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rPr b="1" lang="en" sz="1800">
                <a:solidFill>
                  <a:srgbClr val="7030A0"/>
                </a:solidFill>
              </a:rPr>
              <a:t>E. Build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This phase focused on developing the system and creating prototypes: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Soft 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Designed a flowchart to visualize the data flow from the GPS module to the user interface.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Hard Prototyping: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Created a circuit diagram showing the NEO 6M GPS module connected to ESP8266 via the SoftwareSerial interface.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System architecture included Wi-Fi connectivity for data transmission and URL generation.</a:t>
            </a:r>
            <a:endParaRPr sz="14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rPr b="1" lang="en" sz="1800">
                <a:solidFill>
                  <a:srgbClr val="7030A0"/>
                </a:solidFill>
              </a:rPr>
              <a:t>F.Test</a:t>
            </a:r>
            <a:endParaRPr sz="1600">
              <a:solidFill>
                <a:srgbClr val="980000"/>
              </a:solidFill>
            </a:endParaRPr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Extensive testing ensured functionality and reliability: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Test Cases: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Verify GPS data transmission when the signal is weak.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Test URL generation for incorrect latitude/longitude inputs.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Check latency in live updates over varying Wi-Fi speeds.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Feedback: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Users reported occasional delays in URL generation in low-signal areas. This was resolved by optimizing data processing code.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111"/>
              <a:buNone/>
            </a:pPr>
            <a:r>
              <a:rPr b="1" lang="en" sz="1800">
                <a:solidFill>
                  <a:srgbClr val="7030A0"/>
                </a:solidFill>
              </a:rPr>
              <a:t>G.Implement</a:t>
            </a:r>
            <a:endParaRPr b="1" sz="1800">
              <a:solidFill>
                <a:srgbClr val="7030A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273239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Nunito"/>
              <a:buChar char="●"/>
            </a:pP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Software Requirement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Nunito"/>
              <a:buChar char="●"/>
            </a:pP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Hardware Requirement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Nunito"/>
              <a:buChar char="●"/>
            </a:pP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Programming Approach Used (ex.array, union,file handling)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89abc6fe9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620">
                <a:solidFill>
                  <a:srgbClr val="7030A0"/>
                </a:solidFill>
              </a:rPr>
              <a:t>H. Links</a:t>
            </a:r>
            <a:endParaRPr b="1" sz="1620">
              <a:solidFill>
                <a:srgbClr val="7030A0"/>
              </a:solidFill>
            </a:endParaRPr>
          </a:p>
        </p:txBody>
      </p:sp>
      <p:sp>
        <p:nvSpPr>
          <p:cNvPr id="140" name="Google Shape;140;g3189abc6fe9_0_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1.</a:t>
            </a:r>
            <a:r>
              <a:rPr lang="en" u="sng">
                <a:solidFill>
                  <a:schemeClr val="hlink"/>
                </a:solidFill>
                <a:hlinkClick r:id="rId3"/>
              </a:rPr>
              <a:t>Youtube link(Presentation Video)</a:t>
            </a:r>
            <a:br>
              <a:rPr lang="en"/>
            </a:b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2.</a:t>
            </a:r>
            <a:r>
              <a:rPr lang="en" u="sng">
                <a:solidFill>
                  <a:schemeClr val="hlink"/>
                </a:solidFill>
                <a:hlinkClick r:id="rId4"/>
              </a:rPr>
              <a:t>Blog link 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3. </a:t>
            </a:r>
            <a:r>
              <a:rPr lang="en" u="sng">
                <a:solidFill>
                  <a:schemeClr val="hlink"/>
                </a:solidFill>
                <a:hlinkClick r:id="rId5"/>
              </a:rPr>
              <a:t>Github link</a:t>
            </a:r>
            <a:endParaRPr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89abc6fe9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41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20"/>
              <a:buAutoNum type="romanUcPeriod"/>
            </a:pPr>
            <a:r>
              <a:rPr b="1" lang="en" sz="1820">
                <a:solidFill>
                  <a:srgbClr val="7030A0"/>
                </a:solidFill>
              </a:rPr>
              <a:t>Reference </a:t>
            </a:r>
            <a:endParaRPr b="1" sz="1820">
              <a:solidFill>
                <a:srgbClr val="7030A0"/>
              </a:solidFill>
            </a:endParaRPr>
          </a:p>
        </p:txBody>
      </p:sp>
      <p:sp>
        <p:nvSpPr>
          <p:cNvPr id="146" name="Google Shape;146;g3189abc6fe9_0_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https://circuitdigest.com/microcontroller-projects/interfacing-neo6m-gps-module-with-esp32</a:t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89abc6fe9_0_8"/>
          <p:cNvSpPr txBox="1"/>
          <p:nvPr>
            <p:ph type="ctrTitle"/>
          </p:nvPr>
        </p:nvSpPr>
        <p:spPr>
          <a:xfrm>
            <a:off x="311700" y="156950"/>
            <a:ext cx="85206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Group Information</a:t>
            </a:r>
            <a:endParaRPr/>
          </a:p>
        </p:txBody>
      </p:sp>
      <p:sp>
        <p:nvSpPr>
          <p:cNvPr id="69" name="Google Shape;69;g3189abc6fe9_0_8"/>
          <p:cNvSpPr txBox="1"/>
          <p:nvPr>
            <p:ph idx="1" type="subTitle"/>
          </p:nvPr>
        </p:nvSpPr>
        <p:spPr>
          <a:xfrm>
            <a:off x="311700" y="892325"/>
            <a:ext cx="85206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MEMBERS</a:t>
            </a:r>
            <a:endParaRPr/>
          </a:p>
        </p:txBody>
      </p:sp>
      <p:graphicFrame>
        <p:nvGraphicFramePr>
          <p:cNvPr id="70" name="Google Shape;70;g3189abc6fe9_0_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{EE8F9117-CE01-4173-B5A7-C66AB95E454C}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Sr.No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Prn No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 of students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B24IT1130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Shreyash Mandlapure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B24IT1054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Gaurav Jadhav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B24IT1040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Vinit Patil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B24IT1044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Sarthak Patil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2067c468e_0_13"/>
          <p:cNvSpPr txBox="1"/>
          <p:nvPr>
            <p:ph type="title"/>
          </p:nvPr>
        </p:nvSpPr>
        <p:spPr>
          <a:xfrm>
            <a:off x="576019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None/>
            </a:pPr>
            <a:r>
              <a:rPr b="1" lang="en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Outline: </a:t>
            </a:r>
            <a:endParaRPr/>
          </a:p>
        </p:txBody>
      </p:sp>
      <p:sp>
        <p:nvSpPr>
          <p:cNvPr id="76" name="Google Shape;76;g312067c468e_0_13"/>
          <p:cNvSpPr txBox="1"/>
          <p:nvPr>
            <p:ph idx="1" type="body"/>
          </p:nvPr>
        </p:nvSpPr>
        <p:spPr>
          <a:xfrm>
            <a:off x="319200" y="1369225"/>
            <a:ext cx="8196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</a:pPr>
            <a:r>
              <a:rPr b="1" lang="en">
                <a:solidFill>
                  <a:srgbClr val="7030A0"/>
                </a:solidFill>
              </a:rPr>
              <a:t>Introduction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</a:pPr>
            <a:r>
              <a:rPr b="1" lang="en">
                <a:solidFill>
                  <a:srgbClr val="7030A0"/>
                </a:solidFill>
              </a:rPr>
              <a:t>Research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</a:pPr>
            <a:r>
              <a:rPr b="1" lang="en">
                <a:solidFill>
                  <a:srgbClr val="7030A0"/>
                </a:solidFill>
              </a:rPr>
              <a:t>Analysis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</a:pPr>
            <a:r>
              <a:rPr b="1" lang="en">
                <a:solidFill>
                  <a:srgbClr val="7030A0"/>
                </a:solidFill>
              </a:rPr>
              <a:t>Ideate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</a:pPr>
            <a:r>
              <a:rPr b="1" lang="en">
                <a:solidFill>
                  <a:srgbClr val="7030A0"/>
                </a:solidFill>
              </a:rPr>
              <a:t>Build</a:t>
            </a:r>
            <a:r>
              <a:rPr b="1" lang="en" sz="1800">
                <a:solidFill>
                  <a:srgbClr val="7030A0"/>
                </a:solidFill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</a:pPr>
            <a:r>
              <a:rPr b="1" lang="en">
                <a:solidFill>
                  <a:srgbClr val="7030A0"/>
                </a:solidFill>
              </a:rPr>
              <a:t>Test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</a:pPr>
            <a:r>
              <a:rPr b="1" lang="en">
                <a:solidFill>
                  <a:srgbClr val="7030A0"/>
                </a:solidFill>
              </a:rPr>
              <a:t>Implement</a:t>
            </a:r>
            <a:endParaRPr b="1">
              <a:solidFill>
                <a:srgbClr val="7030A0"/>
              </a:solidFill>
            </a:endParaRPr>
          </a:p>
          <a:p>
            <a:pPr indent="-3175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400"/>
              <a:buChar char="•"/>
            </a:pPr>
            <a:r>
              <a:rPr b="1" lang="en">
                <a:solidFill>
                  <a:srgbClr val="7030A0"/>
                </a:solidFill>
              </a:rPr>
              <a:t>Links </a:t>
            </a:r>
            <a:endParaRPr b="1">
              <a:solidFill>
                <a:srgbClr val="7030A0"/>
              </a:solidFill>
            </a:endParaRPr>
          </a:p>
          <a:p>
            <a:pPr indent="-3175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400"/>
              <a:buChar char="•"/>
            </a:pPr>
            <a:r>
              <a:rPr b="1" lang="en">
                <a:solidFill>
                  <a:srgbClr val="7030A0"/>
                </a:solidFill>
              </a:rPr>
              <a:t>Reference</a:t>
            </a:r>
            <a:endParaRPr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2067c468e_0_18"/>
          <p:cNvSpPr txBox="1"/>
          <p:nvPr/>
        </p:nvSpPr>
        <p:spPr>
          <a:xfrm>
            <a:off x="1108710" y="341560"/>
            <a:ext cx="6103500" cy="5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AutoNum type="alphaUcPeriod"/>
            </a:pPr>
            <a:r>
              <a:rPr b="1" i="0" lang="en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i="0" sz="1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030A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Combines Embedded C programming with the ESP8266 microcontroller for efficient real-time GPS tracking.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Captures GPS coordinates and provides continuous location updates.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Transmits data over Wi-fi to a server, displayed on Google Maps via a dynamic URL.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Offers a simple, reliable, and real-time solution for location tracking.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Applications</a:t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Fleet Management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 Track and monitor vehicles in real-time.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Asset Monitoring: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Secure and track valuable equipment or containers.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Personal Safety: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Enhance safety in hazardous environments or emergencies.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a35320dc5_2_0"/>
          <p:cNvSpPr txBox="1"/>
          <p:nvPr/>
        </p:nvSpPr>
        <p:spPr>
          <a:xfrm>
            <a:off x="490450" y="440150"/>
            <a:ext cx="300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AutoNum type="alphaUcPeriod"/>
            </a:pPr>
            <a:r>
              <a:rPr b="1" i="0" lang="en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31a35320dc5_2_0"/>
          <p:cNvSpPr txBox="1"/>
          <p:nvPr/>
        </p:nvSpPr>
        <p:spPr>
          <a:xfrm>
            <a:off x="1639800" y="1139100"/>
            <a:ext cx="58644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Key Components and Functionality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ESP8266 Microcontroller: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Manages Wi-Fi connectivity and data transmission.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NEO 6M GPS Module: 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Captures GPS coordinates (latitude &amp; longitude).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TinyGPS++ Library: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Decodes GPS data for accurate real-time updates.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Google Maps Integration: 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Displays location via a dynamically generated URL.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Wi-Fi Network: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Ensures seamless communication between the system and the server.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2067c468e_0_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" sz="1800">
                <a:solidFill>
                  <a:srgbClr val="7030A0"/>
                </a:solidFill>
              </a:rPr>
              <a:t>B. Research</a:t>
            </a:r>
            <a:endParaRPr/>
          </a:p>
        </p:txBody>
      </p:sp>
      <p:sp>
        <p:nvSpPr>
          <p:cNvPr id="93" name="Google Shape;93;g312067c468e_0_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3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This project focuses on creating a cost-effective, real-time GPS tracking system using widely available components like the ESP8266 microcontroller and NEO 6M GPS module.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3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Secondary Research:</a:t>
            </a:r>
            <a:endParaRPr b="1" sz="1900">
              <a:solidFill>
                <a:schemeClr val="dk1"/>
              </a:solidFill>
            </a:endParaRPr>
          </a:p>
          <a:p>
            <a:pPr indent="-294957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900">
                <a:solidFill>
                  <a:schemeClr val="dk1"/>
                </a:solidFill>
              </a:rPr>
              <a:t>Existing Systems:</a:t>
            </a:r>
            <a:r>
              <a:rPr lang="en" sz="1900">
                <a:solidFill>
                  <a:schemeClr val="dk1"/>
                </a:solidFill>
              </a:rPr>
              <a:t> Popular GPS trackers such as Garmin offer advanced features but are costly and complex for general users.</a:t>
            </a:r>
            <a:endParaRPr sz="1900">
              <a:solidFill>
                <a:schemeClr val="dk1"/>
              </a:solidFill>
            </a:endParaRPr>
          </a:p>
          <a:p>
            <a:pPr indent="-29495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900">
                <a:solidFill>
                  <a:schemeClr val="dk1"/>
                </a:solidFill>
              </a:rPr>
              <a:t>Market Gaps:</a:t>
            </a:r>
            <a:r>
              <a:rPr lang="en" sz="1900">
                <a:solidFill>
                  <a:schemeClr val="dk1"/>
                </a:solidFill>
              </a:rPr>
              <a:t> Identified a need for affordable and easy-to-use solutions for personal safety, asset monitoring, and fleet management.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3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Primary Research:</a:t>
            </a:r>
            <a:endParaRPr b="1" sz="1900">
              <a:solidFill>
                <a:schemeClr val="dk1"/>
              </a:solidFill>
            </a:endParaRPr>
          </a:p>
          <a:p>
            <a:pPr indent="-294957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Conducted field tests using the NEO 6M GPS module under different conditions (urban vs. rural environments) to observe data accuracy.</a:t>
            </a:r>
            <a:endParaRPr sz="1900">
              <a:solidFill>
                <a:schemeClr val="dk1"/>
              </a:solidFill>
            </a:endParaRPr>
          </a:p>
          <a:p>
            <a:pPr indent="-29495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User interviews revealed interest in features like live tracking on Google Maps and geofencing notifications.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58332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8332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t/>
            </a:r>
            <a:endParaRPr b="1" sz="18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2067c468e_0_28"/>
          <p:cNvSpPr txBox="1"/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7030A0"/>
                </a:solidFill>
              </a:rPr>
              <a:t>C. Analysis</a:t>
            </a:r>
            <a:endParaRPr/>
          </a:p>
        </p:txBody>
      </p:sp>
      <p:sp>
        <p:nvSpPr>
          <p:cNvPr id="99" name="Google Shape;99;g312067c468e_0_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Analyzing the problem space involved understanding the limitations of existing solutions and identifying user pain points.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Challenges: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Signal interference indoors or in obstructed areas.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Maintaining stable Wi-Fi connectivity.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Formatting GPS data for user-friendly display.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Visualization: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Created </a:t>
            </a:r>
            <a:r>
              <a:rPr b="1" lang="en" sz="1200">
                <a:solidFill>
                  <a:schemeClr val="dk1"/>
                </a:solidFill>
              </a:rPr>
              <a:t>user personas</a:t>
            </a:r>
            <a:r>
              <a:rPr lang="en" sz="1200">
                <a:solidFill>
                  <a:schemeClr val="dk1"/>
                </a:solidFill>
              </a:rPr>
              <a:t>: A logistics manager monitoring fleet vehicles, a solo traveler ensuring safety, and a homeowner tracking assets.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Developed </a:t>
            </a:r>
            <a:r>
              <a:rPr b="1" lang="en" sz="1200">
                <a:solidFill>
                  <a:schemeClr val="dk1"/>
                </a:solidFill>
              </a:rPr>
              <a:t>journey maps</a:t>
            </a:r>
            <a:r>
              <a:rPr lang="en" sz="1200">
                <a:solidFill>
                  <a:schemeClr val="dk1"/>
                </a:solidFill>
              </a:rPr>
              <a:t> for scenarios like live tracking, ensuring seamless interaction between the GPS module, ESP8266, and the Google Maps interface.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1800"/>
              <a:t>D.</a:t>
            </a:r>
            <a:r>
              <a:rPr b="1" lang="en" sz="1800">
                <a:solidFill>
                  <a:srgbClr val="7030A0"/>
                </a:solidFill>
              </a:rPr>
              <a:t>Ideate</a:t>
            </a:r>
            <a:endParaRPr sz="1800"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1419"/>
              <a:buFont typeface="Arial"/>
              <a:buNone/>
            </a:pPr>
            <a:r>
              <a:rPr lang="en" sz="2655">
                <a:solidFill>
                  <a:schemeClr val="dk1"/>
                </a:solidFill>
              </a:rPr>
              <a:t>Brainstorming and creativity techniques led to innovative solutions:</a:t>
            </a:r>
            <a:endParaRPr sz="2655">
              <a:solidFill>
                <a:schemeClr val="dk1"/>
              </a:solidFill>
            </a:endParaRPr>
          </a:p>
          <a:p>
            <a:pPr indent="-270806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655">
                <a:solidFill>
                  <a:schemeClr val="dk1"/>
                </a:solidFill>
              </a:rPr>
              <a:t>Explored various output formats, such as dynamic URLs and app-based notifications.</a:t>
            </a:r>
            <a:endParaRPr sz="2655">
              <a:solidFill>
                <a:schemeClr val="dk1"/>
              </a:solidFill>
            </a:endParaRPr>
          </a:p>
          <a:p>
            <a:pPr indent="-270806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655">
                <a:solidFill>
                  <a:schemeClr val="dk1"/>
                </a:solidFill>
              </a:rPr>
              <a:t>Proposed alternative implementations like SMS-based location sharing for areas with limited internet access.</a:t>
            </a:r>
            <a:endParaRPr sz="2655">
              <a:solidFill>
                <a:schemeClr val="dk1"/>
              </a:solidFill>
            </a:endParaRPr>
          </a:p>
          <a:p>
            <a:pPr indent="-270806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655">
                <a:solidFill>
                  <a:schemeClr val="dk1"/>
                </a:solidFill>
              </a:rPr>
              <a:t>Used mind maps to design features like geofencing and power-saving modes.</a:t>
            </a:r>
            <a:endParaRPr sz="2655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21538"/>
              <a:buNone/>
            </a:pPr>
            <a:r>
              <a:rPr b="1" lang="en" sz="3250"/>
              <a:t>Algorithm of the program :</a:t>
            </a:r>
            <a:endParaRPr b="1" sz="325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59016"/>
              <a:buNone/>
            </a:pPr>
            <a:r>
              <a:rPr lang="en" sz="3050">
                <a:solidFill>
                  <a:schemeClr val="accent1"/>
                </a:solidFill>
              </a:rPr>
              <a:t>S1)</a:t>
            </a:r>
            <a:r>
              <a:rPr lang="en">
                <a:solidFill>
                  <a:srgbClr val="2F5597"/>
                </a:solidFill>
              </a:rPr>
              <a:t> </a:t>
            </a:r>
            <a:r>
              <a:rPr lang="en" sz="3600">
                <a:solidFill>
                  <a:srgbClr val="9E9E9E"/>
                </a:solidFill>
              </a:rPr>
              <a:t>START </a:t>
            </a:r>
            <a:endParaRPr sz="3600">
              <a:solidFill>
                <a:srgbClr val="9E9E9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59016"/>
              <a:buNone/>
            </a:pPr>
            <a:r>
              <a:rPr lang="en" sz="3050">
                <a:solidFill>
                  <a:schemeClr val="accent1"/>
                </a:solidFill>
              </a:rPr>
              <a:t>S2)</a:t>
            </a:r>
            <a:r>
              <a:rPr lang="en"/>
              <a:t> </a:t>
            </a:r>
            <a:r>
              <a:rPr lang="en" sz="3600">
                <a:solidFill>
                  <a:srgbClr val="9E9E9E"/>
                </a:solidFill>
              </a:rPr>
              <a:t>CONNECT TO WIFI NETWORK</a:t>
            </a:r>
            <a:endParaRPr sz="3600">
              <a:solidFill>
                <a:srgbClr val="9E9E9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 </a:t>
            </a:r>
            <a:r>
              <a:rPr lang="en" sz="3050">
                <a:solidFill>
                  <a:schemeClr val="accent1"/>
                </a:solidFill>
              </a:rPr>
              <a:t>S3)</a:t>
            </a:r>
            <a:r>
              <a:rPr lang="en"/>
              <a:t> </a:t>
            </a:r>
            <a:r>
              <a:rPr lang="en" sz="3600">
                <a:solidFill>
                  <a:srgbClr val="9E9E9E"/>
                </a:solidFill>
              </a:rPr>
              <a:t>CONNECTED TO WIFI NETWORK</a:t>
            </a:r>
            <a:r>
              <a:rPr lang="en">
                <a:solidFill>
                  <a:srgbClr val="9E9E9E"/>
                </a:solidFill>
              </a:rPr>
              <a:t> </a:t>
            </a:r>
            <a:endParaRPr>
              <a:solidFill>
                <a:srgbClr val="9E9E9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59016"/>
              <a:buNone/>
            </a:pPr>
            <a:r>
              <a:rPr lang="en" sz="3050">
                <a:solidFill>
                  <a:schemeClr val="accent1"/>
                </a:solidFill>
              </a:rPr>
              <a:t>S4)</a:t>
            </a:r>
            <a:r>
              <a:rPr lang="en"/>
              <a:t> </a:t>
            </a:r>
            <a:r>
              <a:rPr lang="en" sz="3600">
                <a:solidFill>
                  <a:srgbClr val="9E9E9E"/>
                </a:solidFill>
              </a:rPr>
              <a:t>GET LATITUDE AND LONGITUDE FROM GPS MODULE </a:t>
            </a:r>
            <a:endParaRPr sz="3600">
              <a:solidFill>
                <a:srgbClr val="9E9E9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59016"/>
              <a:buNone/>
            </a:pPr>
            <a:r>
              <a:rPr lang="en" sz="3050">
                <a:solidFill>
                  <a:schemeClr val="accent1"/>
                </a:solidFill>
              </a:rPr>
              <a:t>S5)</a:t>
            </a:r>
            <a:r>
              <a:rPr lang="en"/>
              <a:t> </a:t>
            </a:r>
            <a:r>
              <a:rPr lang="en" sz="3600">
                <a:solidFill>
                  <a:srgbClr val="9E9E9E"/>
                </a:solidFill>
              </a:rPr>
              <a:t>INPUT THE DATA TO MICROCONTROLLER </a:t>
            </a:r>
            <a:endParaRPr sz="3600">
              <a:solidFill>
                <a:srgbClr val="9E9E9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59016"/>
              <a:buNone/>
            </a:pPr>
            <a:r>
              <a:rPr lang="en" sz="3050">
                <a:solidFill>
                  <a:schemeClr val="accent1"/>
                </a:solidFill>
              </a:rPr>
              <a:t>S6)</a:t>
            </a:r>
            <a:r>
              <a:rPr lang="en" sz="3600"/>
              <a:t> </a:t>
            </a:r>
            <a:r>
              <a:rPr lang="en" sz="3600">
                <a:solidFill>
                  <a:srgbClr val="9E9E9E"/>
                </a:solidFill>
              </a:rPr>
              <a:t>GENERATE A URL LINK FOR GOOGLE MAPS USING THE LATITUDE AND LONGITUDE </a:t>
            </a:r>
            <a:endParaRPr sz="3600">
              <a:solidFill>
                <a:srgbClr val="9E9E9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59016"/>
              <a:buNone/>
            </a:pPr>
            <a:r>
              <a:rPr lang="en" sz="3050">
                <a:solidFill>
                  <a:schemeClr val="accent1"/>
                </a:solidFill>
              </a:rPr>
              <a:t>S7)</a:t>
            </a:r>
            <a:r>
              <a:rPr lang="en"/>
              <a:t> </a:t>
            </a:r>
            <a:r>
              <a:rPr lang="en" sz="3600">
                <a:solidFill>
                  <a:srgbClr val="9E9E9E"/>
                </a:solidFill>
              </a:rPr>
              <a:t>PASTE THE LINK ON THE BROWSER </a:t>
            </a:r>
            <a:endParaRPr sz="3600">
              <a:solidFill>
                <a:srgbClr val="9E9E9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59016"/>
              <a:buNone/>
            </a:pPr>
            <a:r>
              <a:rPr lang="en" sz="3050">
                <a:solidFill>
                  <a:schemeClr val="accent1"/>
                </a:solidFill>
              </a:rPr>
              <a:t>S8)</a:t>
            </a:r>
            <a:r>
              <a:rPr lang="en" sz="3600"/>
              <a:t> </a:t>
            </a:r>
            <a:r>
              <a:rPr lang="en" sz="3600">
                <a:solidFill>
                  <a:srgbClr val="9E9E9E"/>
                </a:solidFill>
              </a:rPr>
              <a:t>END </a:t>
            </a:r>
            <a:endParaRPr sz="36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ae2f66144_0_3"/>
          <p:cNvSpPr txBox="1"/>
          <p:nvPr>
            <p:ph idx="1" type="body"/>
          </p:nvPr>
        </p:nvSpPr>
        <p:spPr>
          <a:xfrm>
            <a:off x="311700" y="457050"/>
            <a:ext cx="8520600" cy="4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b="1" lang="en"/>
              <a:t>Pseudocode of the program :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START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343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Step 2</a:t>
            </a:r>
            <a:r>
              <a:rPr lang="en">
                <a:solidFill>
                  <a:schemeClr val="accent1"/>
                </a:solidFill>
              </a:rPr>
              <a:t>:</a:t>
            </a:r>
            <a:r>
              <a:rPr lang="en"/>
              <a:t> </a:t>
            </a: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Connect to Wi-Fi network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CONNECT_TO_WIFI()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343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Step 3</a:t>
            </a:r>
            <a:r>
              <a:rPr lang="en">
                <a:solidFill>
                  <a:schemeClr val="accent1"/>
                </a:solidFill>
              </a:rPr>
              <a:t>: </a:t>
            </a: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Check if connected to Wi-Fi network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IF WIFI_CONNECTED THEN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   	 PRINT "CONNECTED TO WIFI NETWORK"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343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Step 4</a:t>
            </a:r>
            <a:r>
              <a:rPr lang="en">
                <a:solidFill>
                  <a:schemeClr val="accent1"/>
                </a:solidFill>
              </a:rPr>
              <a:t>:</a:t>
            </a:r>
            <a:r>
              <a:rPr lang="en"/>
              <a:t> </a:t>
            </a: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Get latitude and longitude from GPS module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latitude, longitude = GET_GPS_COORDINATES()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343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Step 5</a:t>
            </a:r>
            <a:r>
              <a:rPr lang="en">
                <a:solidFill>
                  <a:schemeClr val="accent1"/>
                </a:solidFill>
              </a:rPr>
              <a:t>:</a:t>
            </a:r>
            <a:r>
              <a:rPr lang="en"/>
              <a:t> </a:t>
            </a: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Input the data (latitude and longitude) to the microcontroller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SEND_TO_MICROCONTROLLER(latitude, longitude)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343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Step 6</a:t>
            </a:r>
            <a:r>
              <a:rPr lang="en">
                <a:solidFill>
                  <a:schemeClr val="accent1"/>
                </a:solidFill>
              </a:rPr>
              <a:t>:</a:t>
            </a:r>
            <a:r>
              <a:rPr lang="en"/>
              <a:t> </a:t>
            </a: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Generate a URL link for Google Maps using latitude and longitude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google_maps_link = "https://www.google.com/maps?q=" + latitude + "," + longitude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343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Step 7</a:t>
            </a:r>
            <a:r>
              <a:rPr lang="en">
                <a:solidFill>
                  <a:schemeClr val="accent1"/>
                </a:solidFill>
              </a:rPr>
              <a:t>: </a:t>
            </a: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Paste the link on the browser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Lora SemiBold"/>
                <a:ea typeface="Lora SemiBold"/>
                <a:cs typeface="Lora SemiBold"/>
                <a:sym typeface="Lora SemiBold"/>
              </a:rPr>
              <a:t>OPEN_BROWSER(google_maps_link)</a:t>
            </a:r>
            <a:endParaRPr sz="1600">
              <a:solidFill>
                <a:schemeClr val="accent3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