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63" r:id="rId5"/>
    <p:sldId id="260" r:id="rId6"/>
    <p:sldId id="264" r:id="rId7"/>
    <p:sldId id="265" r:id="rId8"/>
    <p:sldId id="266" r:id="rId9"/>
    <p:sldId id="258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54775-405C-4FC4-B588-FD4F7069CFF4}" type="datetimeFigureOut">
              <a:rPr lang="es-CO" smtClean="0"/>
              <a:t>25/09/2025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54FE8-820A-4494-8525-50972DE691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351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4348064"/>
            <a:ext cx="5411758" cy="1334278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91468" y="5682342"/>
            <a:ext cx="5411758" cy="522092"/>
          </a:xfrm>
        </p:spPr>
        <p:txBody>
          <a:bodyPr>
            <a:normAutofit/>
          </a:bodyPr>
          <a:lstStyle>
            <a:lvl1pPr marL="0" indent="0" algn="l">
              <a:buNone/>
              <a:defRPr sz="1800" i="1" u="none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5478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7463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038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65188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38538" y="365125"/>
            <a:ext cx="7060941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1938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0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9961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78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638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52950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2376132"/>
            <a:ext cx="5181600" cy="410864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393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812989"/>
            <a:ext cx="10515600" cy="126725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129027"/>
            <a:ext cx="5157787" cy="78766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952939"/>
            <a:ext cx="5157787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2129027"/>
            <a:ext cx="5183188" cy="80866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952939"/>
            <a:ext cx="5183188" cy="352250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27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939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0FCD54-9834-4BE8-9B5B-EEF02B5391B3}" type="datetimeFigureOut">
              <a:rPr lang="es-CO" smtClean="0"/>
              <a:t>25/09/2025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EAACC5-580A-406C-9362-EA1B95EDA8C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47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7989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13821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842662"/>
            <a:ext cx="10515600" cy="382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6397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91467" y="3554083"/>
            <a:ext cx="5512986" cy="2128259"/>
          </a:xfrm>
        </p:spPr>
        <p:txBody>
          <a:bodyPr>
            <a:normAutofit/>
          </a:bodyPr>
          <a:lstStyle/>
          <a:p>
            <a:r>
              <a:rPr lang="es-CO" dirty="0"/>
              <a:t>Extended </a:t>
            </a:r>
            <a:r>
              <a:rPr lang="es-CO" dirty="0" err="1"/>
              <a:t>Abstract</a:t>
            </a:r>
            <a:r>
              <a:rPr lang="es-CO" dirty="0"/>
              <a:t> - Tesis de Maestría - </a:t>
            </a:r>
            <a:r>
              <a:rPr lang="es-CO" dirty="0" err="1"/>
              <a:t>Forecasting</a:t>
            </a:r>
            <a:r>
              <a:rPr lang="es-CO" dirty="0"/>
              <a:t> de la Demanda en Sika Colombia con SARIMA y LSTM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Andersson Otalora Rodriguez</a:t>
            </a:r>
          </a:p>
        </p:txBody>
      </p:sp>
    </p:spTree>
    <p:extLst>
      <p:ext uri="{BB962C8B-B14F-4D97-AF65-F5344CB8AC3E}">
        <p14:creationId xmlns:p14="http://schemas.microsoft.com/office/powerpoint/2010/main" val="173827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Introducción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Sika Colombia enfrenta un </a:t>
            </a:r>
            <a:r>
              <a:rPr lang="es-CO" dirty="0" err="1"/>
              <a:t>forecast</a:t>
            </a:r>
            <a:r>
              <a:rPr lang="es-CO" dirty="0"/>
              <a:t> </a:t>
            </a:r>
            <a:r>
              <a:rPr lang="es-CO" dirty="0" err="1"/>
              <a:t>accuracy</a:t>
            </a:r>
            <a:r>
              <a:rPr lang="es-CO" dirty="0"/>
              <a:t> cercano al 70%, lo cual genera quiebres de stock en referencias Pareto y </a:t>
            </a:r>
            <a:r>
              <a:rPr lang="es-CO" dirty="0" err="1"/>
              <a:t>sobrestock</a:t>
            </a:r>
            <a:r>
              <a:rPr lang="es-CO" dirty="0"/>
              <a:t> en otras líneas. La predicción de la demanda es clave para la eficiencia en inventarios, producción y logística (</a:t>
            </a:r>
            <a:r>
              <a:rPr lang="es-CO" dirty="0" err="1"/>
              <a:t>Fildes</a:t>
            </a:r>
            <a:r>
              <a:rPr lang="es-CO" dirty="0"/>
              <a:t> et al., 2025).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4347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9FB18-E9CC-7F01-6EA8-B4370CACC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877FA-E21B-0F37-7A42-D308B60D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Relacionados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6BFA52-F97C-3F9B-25EC-EC6CE8A4F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SARIMA ha mostrado robustez en entornos industriales con estacionalidad marcada (</a:t>
            </a:r>
            <a:r>
              <a:rPr lang="es-CO" dirty="0" err="1"/>
              <a:t>Ratuszny</a:t>
            </a:r>
            <a:r>
              <a:rPr lang="es-CO" dirty="0"/>
              <a:t>, 2025; </a:t>
            </a:r>
            <a:r>
              <a:rPr lang="es-CO" dirty="0" err="1"/>
              <a:t>Tirkolaee</a:t>
            </a:r>
            <a:r>
              <a:rPr lang="es-CO" dirty="0"/>
              <a:t> et al., 2022).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LSTM permite capturar relaciones no lineales y dependencias de largo plazo (</a:t>
            </a:r>
            <a:r>
              <a:rPr lang="es-CO" dirty="0" err="1"/>
              <a:t>Benidis</a:t>
            </a:r>
            <a:r>
              <a:rPr lang="es-CO" dirty="0"/>
              <a:t> et al., 2022).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Estudios aplicados en farmacéutica y </a:t>
            </a:r>
            <a:r>
              <a:rPr lang="es-CO" dirty="0" err="1"/>
              <a:t>retail</a:t>
            </a:r>
            <a:r>
              <a:rPr lang="es-CO" dirty="0"/>
              <a:t> muestran el valor de modelos híbridos (</a:t>
            </a:r>
            <a:r>
              <a:rPr lang="es-CO" dirty="0" err="1"/>
              <a:t>Fourkiotis</a:t>
            </a:r>
            <a:r>
              <a:rPr lang="es-CO" dirty="0"/>
              <a:t> &amp; </a:t>
            </a:r>
            <a:r>
              <a:rPr lang="es-CO" dirty="0" err="1"/>
              <a:t>Tsadiras</a:t>
            </a:r>
            <a:r>
              <a:rPr lang="es-CO" dirty="0"/>
              <a:t>, 2024; </a:t>
            </a:r>
            <a:r>
              <a:rPr lang="es-CO" dirty="0" err="1"/>
              <a:t>Falatouri</a:t>
            </a:r>
            <a:r>
              <a:rPr lang="es-CO" dirty="0"/>
              <a:t> et al., 2022).</a:t>
            </a:r>
          </a:p>
        </p:txBody>
      </p:sp>
    </p:spTree>
    <p:extLst>
      <p:ext uri="{BB962C8B-B14F-4D97-AF65-F5344CB8AC3E}">
        <p14:creationId xmlns:p14="http://schemas.microsoft.com/office/powerpoint/2010/main" val="1661339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AD1AA-DCCD-41D3-7556-611F21B7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A0528D-9D21-1774-F981-F8F55FC71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2330"/>
            <a:ext cx="10515600" cy="3828726"/>
          </a:xfrm>
        </p:spPr>
        <p:txBody>
          <a:bodyPr/>
          <a:lstStyle/>
          <a:p>
            <a:pPr algn="just"/>
            <a:r>
              <a:rPr lang="es-CO" dirty="0"/>
              <a:t>Datos históricos de ventas de Sika Colombia (2019–2026), desagregados a nivel SKU.</a:t>
            </a:r>
          </a:p>
          <a:p>
            <a:pPr algn="just"/>
            <a:r>
              <a:rPr lang="es-CO" dirty="0"/>
              <a:t>Variable principal: unidades vendidas.</a:t>
            </a:r>
          </a:p>
          <a:p>
            <a:pPr algn="just"/>
            <a:r>
              <a:rPr lang="es-CO" dirty="0"/>
              <a:t>Variables externas: clima, indicadores de construcción, precios de insumos, promociones.</a:t>
            </a:r>
          </a:p>
          <a:p>
            <a:pPr algn="just"/>
            <a:r>
              <a:rPr lang="es-CO" dirty="0"/>
              <a:t>Modelos: SARIMA (</a:t>
            </a:r>
            <a:r>
              <a:rPr lang="es-CO" dirty="0" err="1"/>
              <a:t>baseline</a:t>
            </a:r>
            <a:r>
              <a:rPr lang="es-CO" dirty="0"/>
              <a:t>) y LSTM (ML avanzado).</a:t>
            </a:r>
          </a:p>
          <a:p>
            <a:pPr algn="just"/>
            <a:r>
              <a:rPr lang="en-US" dirty="0" err="1"/>
              <a:t>Métricas</a:t>
            </a:r>
            <a:r>
              <a:rPr lang="en-US" dirty="0"/>
              <a:t>: MAPE, RMSE, </a:t>
            </a:r>
            <a:r>
              <a:rPr lang="en-US" dirty="0" err="1"/>
              <a:t>sMAPE</a:t>
            </a:r>
            <a:r>
              <a:rPr lang="en-US" dirty="0"/>
              <a:t>, Forecast Value Added (FVA).</a:t>
            </a:r>
            <a:endParaRPr lang="es-CO" dirty="0"/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573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67B53E3-C201-8847-1094-8EA371C5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091088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9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98702-FD0B-E346-1DD2-589E9535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Results</a:t>
            </a:r>
            <a:r>
              <a:rPr lang="es-CO" dirty="0"/>
              <a:t> / </a:t>
            </a:r>
            <a:r>
              <a:rPr lang="es-CO" dirty="0" err="1"/>
              <a:t>Expected</a:t>
            </a:r>
            <a:r>
              <a:rPr lang="es-CO" dirty="0"/>
              <a:t> </a:t>
            </a:r>
            <a:r>
              <a:rPr lang="es-CO" dirty="0" err="1"/>
              <a:t>Outcomes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A5B276-E98F-1C40-44CC-F4D96AE71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SARIMA se espera capture estacionalidad en productos como pinturas y morteros.</a:t>
            </a:r>
          </a:p>
          <a:p>
            <a:r>
              <a:rPr lang="es-CO" dirty="0"/>
              <a:t>LSTM se espera aporte valor en SKU con demanda irregular y no lineal.</a:t>
            </a:r>
          </a:p>
          <a:p>
            <a:r>
              <a:rPr lang="es-CO" dirty="0"/>
              <a:t>Comparación permitirá determinar en qué condiciones cada modelo mejora el </a:t>
            </a:r>
            <a:r>
              <a:rPr lang="es-CO" dirty="0" err="1"/>
              <a:t>forecast</a:t>
            </a:r>
            <a:r>
              <a:rPr lang="es-CO" dirty="0"/>
              <a:t>.</a:t>
            </a:r>
          </a:p>
          <a:p>
            <a:r>
              <a:rPr lang="es-CO" dirty="0"/>
              <a:t>Meta: superar 70% de </a:t>
            </a:r>
            <a:r>
              <a:rPr lang="es-CO" dirty="0" err="1"/>
              <a:t>forecast</a:t>
            </a:r>
            <a:r>
              <a:rPr lang="es-CO" dirty="0"/>
              <a:t> </a:t>
            </a:r>
            <a:r>
              <a:rPr lang="es-CO" dirty="0" err="1"/>
              <a:t>accuracy</a:t>
            </a:r>
            <a:r>
              <a:rPr lang="es-CO" dirty="0"/>
              <a:t> y fortalecer planeación de inventarios y logística.</a:t>
            </a:r>
          </a:p>
        </p:txBody>
      </p:sp>
    </p:spTree>
    <p:extLst>
      <p:ext uri="{BB962C8B-B14F-4D97-AF65-F5344CB8AC3E}">
        <p14:creationId xmlns:p14="http://schemas.microsoft.com/office/powerpoint/2010/main" val="378285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F67A4-01FA-02C5-355F-374E2B2F0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26B99-8D59-5779-6BAB-28B4867A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8A14D2-C7A2-1367-EAE7-F22734DA3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dirty="0"/>
              <a:t>La investigación busca demostrar cómo modelos estadísticos tradicionales y técnicas de machine </a:t>
            </a:r>
            <a:r>
              <a:rPr lang="es-CO" dirty="0" err="1"/>
              <a:t>learning</a:t>
            </a:r>
            <a:r>
              <a:rPr lang="es-CO" dirty="0"/>
              <a:t> pueden complementar el proceso de planeación en Sika Colombia. El uso de datos históricos y variables externas permitirá construir pronósticos más confiables, reduciendo quiebres y </a:t>
            </a:r>
            <a:r>
              <a:rPr lang="es-CO" dirty="0" err="1"/>
              <a:t>sobrestock</a:t>
            </a:r>
            <a:r>
              <a:rPr lang="es-CO" dirty="0"/>
              <a:t>. El aporte esperado es académico y empresarial, fortaleciendo la gestión de inventarios.</a:t>
            </a:r>
          </a:p>
        </p:txBody>
      </p:sp>
    </p:spTree>
    <p:extLst>
      <p:ext uri="{BB962C8B-B14F-4D97-AF65-F5344CB8AC3E}">
        <p14:creationId xmlns:p14="http://schemas.microsoft.com/office/powerpoint/2010/main" val="260977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ED041-DAFB-35DF-1794-F94059CF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6166F9-09FD-09EC-FD4C-DA596EA96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CO" dirty="0" err="1"/>
              <a:t>Benidis</a:t>
            </a:r>
            <a:r>
              <a:rPr lang="es-CO" dirty="0"/>
              <a:t>, K., et al. (2022). Machine </a:t>
            </a:r>
            <a:r>
              <a:rPr lang="es-CO" dirty="0" err="1"/>
              <a:t>learning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time series </a:t>
            </a:r>
            <a:r>
              <a:rPr lang="es-CO" dirty="0" err="1"/>
              <a:t>forecasting</a:t>
            </a:r>
            <a:r>
              <a:rPr lang="es-CO" dirty="0"/>
              <a:t>. IEEE </a:t>
            </a:r>
            <a:r>
              <a:rPr lang="es-CO" dirty="0" err="1"/>
              <a:t>Intelligent</a:t>
            </a:r>
            <a:r>
              <a:rPr lang="es-CO" dirty="0"/>
              <a:t> </a:t>
            </a:r>
            <a:r>
              <a:rPr lang="es-CO" dirty="0" err="1"/>
              <a:t>Systems</a:t>
            </a:r>
            <a:r>
              <a:rPr lang="es-CO" dirty="0"/>
              <a:t>.</a:t>
            </a:r>
          </a:p>
          <a:p>
            <a:r>
              <a:rPr lang="es-CO" dirty="0" err="1"/>
              <a:t>Fildes</a:t>
            </a:r>
            <a:r>
              <a:rPr lang="es-CO" dirty="0"/>
              <a:t>, R., Goodwin, P., &amp; De </a:t>
            </a:r>
            <a:r>
              <a:rPr lang="es-CO" dirty="0" err="1"/>
              <a:t>Baets</a:t>
            </a:r>
            <a:r>
              <a:rPr lang="es-CO" dirty="0"/>
              <a:t>, S. (2025). </a:t>
            </a:r>
            <a:r>
              <a:rPr lang="es-CO" dirty="0" err="1"/>
              <a:t>Forecast</a:t>
            </a:r>
            <a:r>
              <a:rPr lang="es-CO" dirty="0"/>
              <a:t> </a:t>
            </a:r>
            <a:r>
              <a:rPr lang="es-CO" dirty="0" err="1"/>
              <a:t>value</a:t>
            </a:r>
            <a:r>
              <a:rPr lang="es-CO" dirty="0"/>
              <a:t> </a:t>
            </a:r>
            <a:r>
              <a:rPr lang="es-CO" dirty="0" err="1"/>
              <a:t>added</a:t>
            </a:r>
            <a:r>
              <a:rPr lang="es-CO" dirty="0"/>
              <a:t> in </a:t>
            </a:r>
            <a:r>
              <a:rPr lang="es-CO" dirty="0" err="1"/>
              <a:t>demand</a:t>
            </a:r>
            <a:r>
              <a:rPr lang="es-CO" dirty="0"/>
              <a:t> </a:t>
            </a:r>
            <a:r>
              <a:rPr lang="es-CO" dirty="0" err="1"/>
              <a:t>planning</a:t>
            </a:r>
            <a:r>
              <a:rPr lang="es-CO" dirty="0"/>
              <a:t>. IJF.</a:t>
            </a:r>
          </a:p>
          <a:p>
            <a:r>
              <a:rPr lang="es-CO" dirty="0" err="1"/>
              <a:t>Fourkiotis</a:t>
            </a:r>
            <a:r>
              <a:rPr lang="es-CO" dirty="0"/>
              <a:t>, K., &amp; </a:t>
            </a:r>
            <a:r>
              <a:rPr lang="es-CO" dirty="0" err="1"/>
              <a:t>Tsadiras</a:t>
            </a:r>
            <a:r>
              <a:rPr lang="es-CO" dirty="0"/>
              <a:t>, A. (2024). </a:t>
            </a:r>
            <a:r>
              <a:rPr lang="es-CO" dirty="0" err="1"/>
              <a:t>Applying</a:t>
            </a:r>
            <a:r>
              <a:rPr lang="es-CO" dirty="0"/>
              <a:t> ML and </a:t>
            </a:r>
            <a:r>
              <a:rPr lang="es-CO" dirty="0" err="1"/>
              <a:t>statistical</a:t>
            </a:r>
            <a:r>
              <a:rPr lang="es-CO" dirty="0"/>
              <a:t> </a:t>
            </a:r>
            <a:r>
              <a:rPr lang="es-CO" dirty="0" err="1"/>
              <a:t>forecasting</a:t>
            </a:r>
            <a:r>
              <a:rPr lang="es-CO" dirty="0"/>
              <a:t>. </a:t>
            </a:r>
            <a:r>
              <a:rPr lang="es-CO" dirty="0" err="1"/>
              <a:t>Forecasting</a:t>
            </a:r>
            <a:r>
              <a:rPr lang="es-CO" dirty="0"/>
              <a:t>.</a:t>
            </a:r>
          </a:p>
          <a:p>
            <a:r>
              <a:rPr lang="es-CO" dirty="0" err="1"/>
              <a:t>Falatouri</a:t>
            </a:r>
            <a:r>
              <a:rPr lang="es-CO" dirty="0"/>
              <a:t>, T., et al. (2022). Predictive </a:t>
            </a:r>
            <a:r>
              <a:rPr lang="es-CO" dirty="0" err="1"/>
              <a:t>analytics</a:t>
            </a:r>
            <a:r>
              <a:rPr lang="es-CO" dirty="0"/>
              <a:t>: SARIMA vs LSTM. </a:t>
            </a:r>
            <a:r>
              <a:rPr lang="es-CO" dirty="0" err="1"/>
              <a:t>Procedia</a:t>
            </a:r>
            <a:r>
              <a:rPr lang="es-CO" dirty="0"/>
              <a:t> </a:t>
            </a:r>
            <a:r>
              <a:rPr lang="es-CO" dirty="0" err="1"/>
              <a:t>Computer</a:t>
            </a:r>
            <a:r>
              <a:rPr lang="es-CO" dirty="0"/>
              <a:t> </a:t>
            </a:r>
            <a:r>
              <a:rPr lang="es-CO" dirty="0" err="1"/>
              <a:t>Science</a:t>
            </a:r>
            <a:r>
              <a:rPr lang="es-CO" dirty="0"/>
              <a:t>.</a:t>
            </a:r>
          </a:p>
          <a:p>
            <a:r>
              <a:rPr lang="es-CO" dirty="0" err="1"/>
              <a:t>Ratuszny</a:t>
            </a:r>
            <a:r>
              <a:rPr lang="es-CO" dirty="0"/>
              <a:t>, E. (2025). LSTM vs ARIMA in </a:t>
            </a:r>
            <a:r>
              <a:rPr lang="es-CO" dirty="0" err="1"/>
              <a:t>business</a:t>
            </a:r>
            <a:r>
              <a:rPr lang="es-CO" dirty="0"/>
              <a:t> </a:t>
            </a:r>
            <a:r>
              <a:rPr lang="es-CO" dirty="0" err="1"/>
              <a:t>surveys</a:t>
            </a:r>
            <a:r>
              <a:rPr lang="es-CO" dirty="0"/>
              <a:t>. CEJEME.</a:t>
            </a:r>
          </a:p>
          <a:p>
            <a:r>
              <a:rPr lang="es-CO" dirty="0" err="1"/>
              <a:t>Tirkolaee</a:t>
            </a:r>
            <a:r>
              <a:rPr lang="es-CO" dirty="0"/>
              <a:t>, E. B., et al. (2022). </a:t>
            </a:r>
            <a:r>
              <a:rPr lang="es-CO" dirty="0" err="1"/>
              <a:t>Hybrid</a:t>
            </a:r>
            <a:r>
              <a:rPr lang="es-CO" dirty="0"/>
              <a:t> SARIMA–ANN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demand</a:t>
            </a:r>
            <a:r>
              <a:rPr lang="es-CO" dirty="0"/>
              <a:t> </a:t>
            </a:r>
            <a:r>
              <a:rPr lang="es-CO" dirty="0" err="1"/>
              <a:t>forecasting</a:t>
            </a:r>
            <a:r>
              <a:rPr lang="es-CO" dirty="0"/>
              <a:t>. </a:t>
            </a:r>
            <a:r>
              <a:rPr lang="es-CO" dirty="0" err="1"/>
              <a:t>Procedia</a:t>
            </a:r>
            <a:r>
              <a:rPr lang="es-CO" dirty="0"/>
              <a:t> CS.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5614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771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7f2a963-478f-49dd-96dc-094b8cba8fa9}" enabled="1" method="Privileged" siteId="{eb8a6a88-d993-4e50-b4f0-ada3df9e78f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441</Words>
  <Application>Microsoft Office PowerPoint</Application>
  <PresentationFormat>Panorámica</PresentationFormat>
  <Paragraphs>30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Extended Abstract - Tesis de Maestría - Forecasting de la Demanda en Sika Colombia con SARIMA y LSTM</vt:lpstr>
      <vt:lpstr>Introducción</vt:lpstr>
      <vt:lpstr>Relacionados</vt:lpstr>
      <vt:lpstr>Metodología</vt:lpstr>
      <vt:lpstr>Presentación de PowerPoint</vt:lpstr>
      <vt:lpstr>Results / Expected Outcomes</vt:lpstr>
      <vt:lpstr>Conclusión</vt:lpstr>
      <vt:lpstr>Bibliografías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FELIPE AGUILAR SOTELO</dc:creator>
  <cp:lastModifiedBy>Andersson Otalora</cp:lastModifiedBy>
  <cp:revision>14</cp:revision>
  <dcterms:created xsi:type="dcterms:W3CDTF">2018-11-30T16:08:44Z</dcterms:created>
  <dcterms:modified xsi:type="dcterms:W3CDTF">2025-09-25T13:48:33Z</dcterms:modified>
</cp:coreProperties>
</file>