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6"/>
  </p:notesMasterIdLst>
  <p:sldIdLst>
    <p:sldId id="256" r:id="rId2"/>
    <p:sldId id="293" r:id="rId3"/>
    <p:sldId id="286" r:id="rId4"/>
    <p:sldId id="288" r:id="rId5"/>
    <p:sldId id="289" r:id="rId6"/>
    <p:sldId id="294" r:id="rId7"/>
    <p:sldId id="290" r:id="rId8"/>
    <p:sldId id="273" r:id="rId9"/>
    <p:sldId id="274" r:id="rId10"/>
    <p:sldId id="291" r:id="rId11"/>
    <p:sldId id="277" r:id="rId12"/>
    <p:sldId id="275" r:id="rId13"/>
    <p:sldId id="282" r:id="rId14"/>
    <p:sldId id="27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FAE727-3B92-4D59-805B-A8206D232D6B}">
          <p14:sldIdLst>
            <p14:sldId id="256"/>
            <p14:sldId id="293"/>
            <p14:sldId id="286"/>
            <p14:sldId id="288"/>
            <p14:sldId id="289"/>
            <p14:sldId id="294"/>
            <p14:sldId id="290"/>
            <p14:sldId id="273"/>
            <p14:sldId id="274"/>
            <p14:sldId id="291"/>
            <p14:sldId id="277"/>
            <p14:sldId id="275"/>
            <p14:sldId id="282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89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SlopeOne</c:v>
                </c:pt>
                <c:pt idx="1">
                  <c:v>Вложенные
Теги</c:v>
                </c:pt>
                <c:pt idx="2">
                  <c:v>Netflix
Winner</c:v>
                </c:pt>
                <c:pt idx="3">
                  <c:v>Random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0.9</c:v>
                </c:pt>
                <c:pt idx="1">
                  <c:v>1.25</c:v>
                </c:pt>
                <c:pt idx="2">
                  <c:v>0.88</c:v>
                </c:pt>
                <c:pt idx="3">
                  <c:v>2.5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_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SlopeOne</c:v>
                </c:pt>
                <c:pt idx="1">
                  <c:v>Вложенные
Теги</c:v>
                </c:pt>
                <c:pt idx="2">
                  <c:v>Netflix
Winner</c:v>
                </c:pt>
                <c:pt idx="3">
                  <c:v>Random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4.0999999999999996</c:v>
                </c:pt>
                <c:pt idx="1">
                  <c:v>3.75</c:v>
                </c:pt>
                <c:pt idx="2">
                  <c:v>4.12</c:v>
                </c:pt>
                <c:pt idx="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757248"/>
        <c:axId val="30758784"/>
      </c:barChart>
      <c:catAx>
        <c:axId val="30757248"/>
        <c:scaling>
          <c:orientation val="minMax"/>
        </c:scaling>
        <c:delete val="0"/>
        <c:axPos val="b"/>
        <c:majorTickMark val="out"/>
        <c:minorTickMark val="none"/>
        <c:tickLblPos val="nextTo"/>
        <c:crossAx val="30758784"/>
        <c:crosses val="autoZero"/>
        <c:auto val="1"/>
        <c:lblAlgn val="ctr"/>
        <c:lblOffset val="100"/>
        <c:noMultiLvlLbl val="0"/>
      </c:catAx>
      <c:valAx>
        <c:axId val="30758784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757248"/>
        <c:crosses val="autoZero"/>
        <c:crossBetween val="between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91A86-5441-47F6-8D3E-5E4E18ABE360}" type="datetimeFigureOut">
              <a:rPr lang="ru-RU" smtClean="0"/>
              <a:t>26.05.2011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BF342-61E1-4C99-A998-7256C07FB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1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CEC-8E04-4CF6-8633-56B5E0A77197}" type="datetime1">
              <a:rPr lang="ru-RU" smtClean="0"/>
              <a:t>26.05.2011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9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3A8-E35D-4200-8015-B24D615941D4}" type="datetime1">
              <a:rPr lang="ru-RU" smtClean="0"/>
              <a:t>26.05.2011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C43-31A3-4172-9A99-2EC012F9BEA3}" type="datetime1">
              <a:rPr lang="ru-RU" smtClean="0"/>
              <a:t>26.05.2011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1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ED9-D49E-4859-9055-A17C4B6BBBF2}" type="datetime1">
              <a:rPr lang="ru-RU" smtClean="0"/>
              <a:t>26.05.2011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27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91C-7E08-4301-B201-427BB408C90C}" type="datetime1">
              <a:rPr lang="ru-RU" smtClean="0"/>
              <a:t>26.05.2011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5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77C-00D6-4151-99C2-1109AF848B66}" type="datetime1">
              <a:rPr lang="ru-RU" smtClean="0"/>
              <a:t>26.05.2011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0615-B923-461F-B86A-44BECAFF3A68}" type="datetime1">
              <a:rPr lang="ru-RU" smtClean="0"/>
              <a:t>26.05.2011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2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EDB4-570B-4941-AB30-185299BFD713}" type="datetime1">
              <a:rPr lang="ru-RU" smtClean="0"/>
              <a:t>26.05.2011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6DB6-3B78-4694-8647-46252A9B37D0}" type="datetime1">
              <a:rPr lang="ru-RU" smtClean="0"/>
              <a:t>26.05.2011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5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3694-482A-4D54-A276-5C72D1324954}" type="datetime1">
              <a:rPr lang="ru-RU" smtClean="0"/>
              <a:t>26.05.2011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5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DEBC-865F-4005-AD89-C7D580DA13ED}" type="datetime1">
              <a:rPr lang="ru-RU" smtClean="0"/>
              <a:t>26.05.2011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20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A6B0-9F2F-4E6B-806E-559C2E8A8581}" type="datetime1">
              <a:rPr lang="ru-RU" smtClean="0"/>
              <a:t>26.05.2011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82911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Рекомендательные системы на основе вложенных тегов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3573016"/>
            <a:ext cx="3816424" cy="1752600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Исполнил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	</a:t>
            </a:r>
            <a:r>
              <a:rPr lang="ru-RU" sz="2000" dirty="0" err="1" smtClean="0">
                <a:solidFill>
                  <a:schemeClr val="tx1"/>
                </a:solidFill>
              </a:rPr>
              <a:t>Чеботаев</a:t>
            </a:r>
            <a:r>
              <a:rPr lang="ru-RU" sz="2000" dirty="0" smtClean="0">
                <a:solidFill>
                  <a:schemeClr val="tx1"/>
                </a:solidFill>
              </a:rPr>
              <a:t> А. П.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Научный руководитель: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ru-RU" sz="2000" dirty="0" err="1" smtClean="0">
                <a:solidFill>
                  <a:schemeClr val="tx1"/>
                </a:solidFill>
              </a:rPr>
              <a:t>Бухановский</a:t>
            </a:r>
            <a:r>
              <a:rPr lang="ru-RU" sz="2000" dirty="0" smtClean="0">
                <a:solidFill>
                  <a:schemeClr val="tx1"/>
                </a:solidFill>
              </a:rPr>
              <a:t> А. В., </a:t>
            </a:r>
            <a:r>
              <a:rPr lang="ru-RU" sz="2000" dirty="0" err="1" smtClean="0">
                <a:solidFill>
                  <a:schemeClr val="tx1"/>
                </a:solidFill>
              </a:rPr>
              <a:t>д.т.н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1605" y="6267986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СПб 2011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350705" y="5877272"/>
            <a:ext cx="453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Кафедра Компьютерных Технологий, </a:t>
            </a:r>
            <a:r>
              <a:rPr lang="ru-RU" dirty="0" err="1" smtClean="0"/>
              <a:t>ФИТиП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7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объектов</a:t>
            </a:r>
            <a:endParaRPr lang="ru-RU" dirty="0"/>
          </a:p>
        </p:txBody>
      </p:sp>
      <p:sp>
        <p:nvSpPr>
          <p:cNvPr id="144" name="Объект 143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5"/>
          </a:xfrm>
        </p:spPr>
        <p:txBody>
          <a:bodyPr/>
          <a:lstStyle/>
          <a:p>
            <a:r>
              <a:rPr lang="ru-RU" dirty="0" smtClean="0"/>
              <a:t>Использование вложенности</a:t>
            </a:r>
          </a:p>
          <a:p>
            <a:r>
              <a:rPr lang="ru-RU" dirty="0" smtClean="0"/>
              <a:t>Быстрый поиск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10</a:t>
            </a:fld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802936" y="201007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946952" y="3556475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1460694" y="3556475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7" idx="4"/>
            <a:endCxn id="29" idx="0"/>
          </p:cNvCxnSpPr>
          <p:nvPr/>
        </p:nvCxnSpPr>
        <p:spPr>
          <a:xfrm>
            <a:off x="1090968" y="2586140"/>
            <a:ext cx="513742" cy="9703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7" idx="4"/>
            <a:endCxn id="28" idx="0"/>
          </p:cNvCxnSpPr>
          <p:nvPr/>
        </p:nvCxnSpPr>
        <p:spPr>
          <a:xfrm>
            <a:off x="1090968" y="2586140"/>
            <a:ext cx="0" cy="9703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14904" y="3556475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>
            <a:stCxn id="27" idx="4"/>
            <a:endCxn id="34" idx="0"/>
          </p:cNvCxnSpPr>
          <p:nvPr/>
        </p:nvCxnSpPr>
        <p:spPr>
          <a:xfrm flipH="1">
            <a:off x="658920" y="2586140"/>
            <a:ext cx="432048" cy="9703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2273853" y="3556475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47" idx="4"/>
            <a:endCxn id="43" idx="0"/>
          </p:cNvCxnSpPr>
          <p:nvPr/>
        </p:nvCxnSpPr>
        <p:spPr>
          <a:xfrm flipH="1">
            <a:off x="2417869" y="2586140"/>
            <a:ext cx="288032" cy="9703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7" idx="4"/>
            <a:endCxn id="28" idx="0"/>
          </p:cNvCxnSpPr>
          <p:nvPr/>
        </p:nvCxnSpPr>
        <p:spPr>
          <a:xfrm flipH="1">
            <a:off x="1090968" y="2586140"/>
            <a:ext cx="1614933" cy="97033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62" idx="4"/>
            <a:endCxn id="64" idx="0"/>
          </p:cNvCxnSpPr>
          <p:nvPr/>
        </p:nvCxnSpPr>
        <p:spPr>
          <a:xfrm>
            <a:off x="3497989" y="2586140"/>
            <a:ext cx="0" cy="9703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849917" y="3556475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>
            <a:stCxn id="47" idx="4"/>
            <a:endCxn id="58" idx="0"/>
          </p:cNvCxnSpPr>
          <p:nvPr/>
        </p:nvCxnSpPr>
        <p:spPr>
          <a:xfrm>
            <a:off x="2705901" y="2586140"/>
            <a:ext cx="288032" cy="9703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3353973" y="3556475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 стрелкой 66"/>
          <p:cNvCxnSpPr>
            <a:stCxn id="62" idx="4"/>
            <a:endCxn id="29" idx="0"/>
          </p:cNvCxnSpPr>
          <p:nvPr/>
        </p:nvCxnSpPr>
        <p:spPr>
          <a:xfrm flipH="1">
            <a:off x="1604710" y="2586140"/>
            <a:ext cx="1893279" cy="97033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2417869" y="2010076"/>
            <a:ext cx="576064" cy="576064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3209957" y="2010076"/>
            <a:ext cx="576064" cy="576064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5172101" y="2009740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5652120" y="3313851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Прямая со стрелкой 75"/>
          <p:cNvCxnSpPr>
            <a:stCxn id="72" idx="4"/>
            <a:endCxn id="73" idx="0"/>
          </p:cNvCxnSpPr>
          <p:nvPr/>
        </p:nvCxnSpPr>
        <p:spPr>
          <a:xfrm>
            <a:off x="5460133" y="2585804"/>
            <a:ext cx="336003" cy="7280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2" idx="4"/>
            <a:endCxn id="89" idx="0"/>
          </p:cNvCxnSpPr>
          <p:nvPr/>
        </p:nvCxnSpPr>
        <p:spPr>
          <a:xfrm flipH="1">
            <a:off x="5062418" y="2585804"/>
            <a:ext cx="397715" cy="6311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87" idx="4"/>
            <a:endCxn id="90" idx="0"/>
          </p:cNvCxnSpPr>
          <p:nvPr/>
        </p:nvCxnSpPr>
        <p:spPr>
          <a:xfrm flipH="1">
            <a:off x="4953314" y="2585804"/>
            <a:ext cx="2282982" cy="185875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87" idx="4"/>
            <a:endCxn id="73" idx="0"/>
          </p:cNvCxnSpPr>
          <p:nvPr/>
        </p:nvCxnSpPr>
        <p:spPr>
          <a:xfrm flipH="1">
            <a:off x="5796136" y="2585804"/>
            <a:ext cx="1440160" cy="72804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88" idx="4"/>
            <a:endCxn id="85" idx="0"/>
          </p:cNvCxnSpPr>
          <p:nvPr/>
        </p:nvCxnSpPr>
        <p:spPr>
          <a:xfrm>
            <a:off x="8172400" y="2585804"/>
            <a:ext cx="0" cy="7280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7380312" y="3313851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 стрелкой 83"/>
          <p:cNvCxnSpPr>
            <a:stCxn id="87" idx="4"/>
            <a:endCxn id="83" idx="0"/>
          </p:cNvCxnSpPr>
          <p:nvPr/>
        </p:nvCxnSpPr>
        <p:spPr>
          <a:xfrm>
            <a:off x="7236296" y="2585804"/>
            <a:ext cx="288032" cy="7280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8028384" y="3313851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6948264" y="2009740"/>
            <a:ext cx="576064" cy="576064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7884368" y="2009740"/>
            <a:ext cx="576064" cy="576064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4774386" y="321697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>
            <a:off x="4809298" y="4444561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Прямая со стрелкой 90"/>
          <p:cNvCxnSpPr>
            <a:stCxn id="89" idx="4"/>
            <a:endCxn id="92" idx="0"/>
          </p:cNvCxnSpPr>
          <p:nvPr/>
        </p:nvCxnSpPr>
        <p:spPr>
          <a:xfrm>
            <a:off x="5062418" y="3793038"/>
            <a:ext cx="647872" cy="6515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Овал 91"/>
          <p:cNvSpPr/>
          <p:nvPr/>
        </p:nvSpPr>
        <p:spPr>
          <a:xfrm>
            <a:off x="5566274" y="4444561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stCxn id="89" idx="4"/>
            <a:endCxn id="90" idx="0"/>
          </p:cNvCxnSpPr>
          <p:nvPr/>
        </p:nvCxnSpPr>
        <p:spPr>
          <a:xfrm flipH="1">
            <a:off x="4953314" y="3793038"/>
            <a:ext cx="109104" cy="6515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88" idx="4"/>
            <a:endCxn id="92" idx="0"/>
          </p:cNvCxnSpPr>
          <p:nvPr/>
        </p:nvCxnSpPr>
        <p:spPr>
          <a:xfrm flipH="1">
            <a:off x="5710290" y="2585804"/>
            <a:ext cx="2462110" cy="185875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Количественная оценка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899495"/>
              </p:ext>
            </p:extLst>
          </p:nvPr>
        </p:nvGraphicFramePr>
        <p:xfrm>
          <a:off x="457200" y="1600201"/>
          <a:ext cx="8229600" cy="4061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3528" y="5805264"/>
            <a:ext cx="842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ru-RU" dirty="0" smtClean="0"/>
              <a:t>1000000 рейтингов     </a:t>
            </a:r>
            <a:r>
              <a:rPr lang="en-US" dirty="0" smtClean="0"/>
              <a:t>60</a:t>
            </a:r>
            <a:r>
              <a:rPr lang="ru-RU" dirty="0"/>
              <a:t>0</a:t>
            </a:r>
            <a:r>
              <a:rPr lang="en-US" dirty="0"/>
              <a:t>0 </a:t>
            </a:r>
            <a:r>
              <a:rPr lang="ru-RU" dirty="0"/>
              <a:t>пользователей </a:t>
            </a:r>
            <a:r>
              <a:rPr lang="ru-RU" dirty="0" smtClean="0"/>
              <a:t>    100000 </a:t>
            </a:r>
            <a:r>
              <a:rPr lang="ru-RU" dirty="0"/>
              <a:t>ключевых </a:t>
            </a:r>
            <a:r>
              <a:rPr lang="ru-RU" dirty="0" smtClean="0"/>
              <a:t>слов    3900 фильмов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Возможность </a:t>
            </a:r>
            <a:r>
              <a:rPr lang="ru-RU" dirty="0" smtClean="0"/>
              <a:t>обоснования</a:t>
            </a:r>
            <a:endParaRPr lang="ru-RU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Возможность группировки и </a:t>
            </a:r>
            <a:r>
              <a:rPr lang="ru-RU" dirty="0" smtClean="0"/>
              <a:t>уточнения</a:t>
            </a: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Единый </a:t>
            </a:r>
            <a:r>
              <a:rPr lang="ru-RU" dirty="0"/>
              <a:t>формат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Адаптивность</a:t>
            </a:r>
            <a:endParaRPr lang="ru-RU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Не </a:t>
            </a:r>
            <a:r>
              <a:rPr lang="ru-RU" dirty="0"/>
              <a:t>требователен к ресурсам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Быстрое </a:t>
            </a:r>
            <a:r>
              <a:rPr lang="ru-RU" dirty="0"/>
              <a:t>время </a:t>
            </a:r>
            <a:r>
              <a:rPr lang="ru-RU" dirty="0" smtClean="0"/>
              <a:t>пересчета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Требуется сбор информации</a:t>
                </a:r>
              </a:p>
              <a:p>
                <a:r>
                  <a:rPr lang="ru-RU" dirty="0" smtClean="0"/>
                  <a:t>Точное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ниже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2"/>
                <a:stretch>
                  <a:fillRect l="-2112" t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Прототип рекомендательной системы по методу вложенных тегов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13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8192"/>
            <a:ext cx="8350665" cy="4709120"/>
          </a:xfrm>
        </p:spPr>
      </p:pic>
    </p:spTree>
    <p:extLst>
      <p:ext uri="{BB962C8B-B14F-4D97-AF65-F5344CB8AC3E}">
        <p14:creationId xmlns:p14="http://schemas.microsoft.com/office/powerpoint/2010/main" val="42005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</a:t>
            </a:r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</a:t>
            </a:r>
            <a:r>
              <a:rPr lang="ru-RU" dirty="0" smtClean="0"/>
              <a:t>с</a:t>
            </a:r>
            <a:r>
              <a:rPr lang="ru-RU" dirty="0" smtClean="0"/>
              <a:t>равнения</a:t>
            </a:r>
          </a:p>
          <a:p>
            <a:r>
              <a:rPr lang="ru-RU" dirty="0" smtClean="0"/>
              <a:t>Алгоритмы поиска</a:t>
            </a:r>
            <a:endParaRPr lang="ru-RU" dirty="0" smtClean="0"/>
          </a:p>
          <a:p>
            <a:r>
              <a:rPr lang="ru-RU" dirty="0" smtClean="0"/>
              <a:t>Качество описания</a:t>
            </a:r>
            <a:endParaRPr lang="ru-RU" dirty="0" smtClean="0"/>
          </a:p>
          <a:p>
            <a:pPr lvl="1"/>
            <a:r>
              <a:rPr lang="en-US" dirty="0" smtClean="0"/>
              <a:t>IMDB</a:t>
            </a:r>
          </a:p>
          <a:p>
            <a:pPr lvl="1"/>
            <a:r>
              <a:rPr lang="ru-RU" dirty="0" smtClean="0"/>
              <a:t>Анализ </a:t>
            </a:r>
            <a:r>
              <a:rPr lang="ru-RU" dirty="0" smtClean="0"/>
              <a:t>текстов</a:t>
            </a:r>
          </a:p>
          <a:p>
            <a:pPr lvl="1"/>
            <a:r>
              <a:rPr lang="ru-RU" dirty="0" smtClean="0"/>
              <a:t>Фильтрация</a:t>
            </a:r>
            <a:endParaRPr lang="ru-RU" dirty="0" smtClean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Рекомендательные системы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924944"/>
            <a:ext cx="4040188" cy="639762"/>
          </a:xfrm>
        </p:spPr>
        <p:txBody>
          <a:bodyPr/>
          <a:lstStyle/>
          <a:p>
            <a:r>
              <a:rPr lang="ru-RU" dirty="0" smtClean="0"/>
              <a:t>Современные РС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3564706"/>
                <a:ext cx="4040188" cy="2766293"/>
              </a:xfrm>
            </p:spPr>
            <p:txBody>
              <a:bodyPr/>
              <a:lstStyle/>
              <a:p>
                <a:r>
                  <a:rPr lang="ru-RU" dirty="0"/>
                  <a:t>Упорядочивание</a:t>
                </a:r>
              </a:p>
              <a:p>
                <a:r>
                  <a:rPr lang="ru-RU" dirty="0"/>
                  <a:t>Предсказать </a:t>
                </a:r>
                <a:r>
                  <a:rPr lang="ru-RU" i="1" dirty="0"/>
                  <a:t>точное</a:t>
                </a:r>
                <a:r>
                  <a:rPr lang="ru-RU" dirty="0"/>
                  <a:t>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3564706"/>
                <a:ext cx="4040188" cy="2766293"/>
              </a:xfrm>
              <a:blipFill rotWithShape="1">
                <a:blip r:embed="rId2"/>
                <a:stretch>
                  <a:fillRect l="-1961" t="-1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2924944"/>
            <a:ext cx="4041775" cy="639762"/>
          </a:xfrm>
        </p:spPr>
        <p:txBody>
          <a:bodyPr/>
          <a:lstStyle/>
          <a:p>
            <a:r>
              <a:rPr lang="ru-RU" dirty="0" smtClean="0"/>
              <a:t>Лучше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3564706"/>
                <a:ext cx="4041775" cy="2766293"/>
              </a:xfrm>
            </p:spPr>
            <p:txBody>
              <a:bodyPr/>
              <a:lstStyle/>
              <a:p>
                <a:r>
                  <a:rPr lang="ru-RU" dirty="0"/>
                  <a:t>Обоснование</a:t>
                </a:r>
              </a:p>
              <a:p>
                <a:r>
                  <a:rPr lang="ru-RU" dirty="0"/>
                  <a:t>Уточнение</a:t>
                </a:r>
              </a:p>
              <a:p>
                <a:r>
                  <a:rPr lang="ru-RU" dirty="0"/>
                  <a:t>Сравнение</a:t>
                </a:r>
              </a:p>
              <a:p>
                <a:r>
                  <a:rPr lang="ru-RU" dirty="0"/>
                  <a:t>Предсказать </a:t>
                </a:r>
                <a:r>
                  <a:rPr lang="ru-RU" i="1" dirty="0"/>
                  <a:t>приближенное</a:t>
                </a:r>
                <a:r>
                  <a:rPr lang="ru-RU" dirty="0"/>
                  <a:t>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3564706"/>
                <a:ext cx="4041775" cy="2766293"/>
              </a:xfrm>
              <a:blipFill rotWithShape="1">
                <a:blip r:embed="rId3"/>
                <a:stretch>
                  <a:fillRect l="-2112" t="-1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 txBox="1">
                <a:spLocks/>
              </p:cNvSpPr>
              <p:nvPr/>
            </p:nvSpPr>
            <p:spPr>
              <a:xfrm>
                <a:off x="457200" y="1600201"/>
                <a:ext cx="8229600" cy="13247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пользователи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–</a:t>
                </a:r>
                <a:r>
                  <a:rPr lang="ru-RU" dirty="0" smtClean="0"/>
                  <a:t> объекты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  <a:ea typeface="Cambria Math"/>
                      </a:rPr>
                      <m:t>u</m:t>
                    </m:r>
                    <m:r>
                      <a:rPr lang="en-US" smtClean="0">
                        <a:latin typeface="Cambria Math"/>
                        <a:ea typeface="Cambria Math"/>
                      </a:rPr>
                      <m:t> :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→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«полезности»</a:t>
                </a:r>
                <a:endParaRPr lang="en-US" dirty="0" smtClean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1"/>
                <a:ext cx="8229600" cy="1324744"/>
              </a:xfrm>
              <a:prstGeom prst="rect">
                <a:avLst/>
              </a:prstGeom>
              <a:blipFill rotWithShape="1">
                <a:blip r:embed="rId4"/>
                <a:stretch>
                  <a:fillRect t="-4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6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Контентные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3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580112" y="1821276"/>
            <a:ext cx="2952328" cy="247182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Ограниченность анализа</a:t>
            </a:r>
          </a:p>
          <a:p>
            <a:r>
              <a:rPr lang="ru-RU" sz="2000" dirty="0" smtClean="0"/>
              <a:t>Фиксированная предметная область</a:t>
            </a:r>
          </a:p>
          <a:p>
            <a:r>
              <a:rPr lang="ru-RU" sz="2000" dirty="0" smtClean="0"/>
              <a:t>Узкие рекомендации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1672307" y="163598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99398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672307" y="387260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483574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1187430" y="2212050"/>
            <a:ext cx="772909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1" idx="0"/>
          </p:cNvCxnSpPr>
          <p:nvPr/>
        </p:nvCxnSpPr>
        <p:spPr>
          <a:xfrm>
            <a:off x="1960339" y="2212050"/>
            <a:ext cx="0" cy="16605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  <a:endCxn id="14" idx="0"/>
          </p:cNvCxnSpPr>
          <p:nvPr/>
        </p:nvCxnSpPr>
        <p:spPr>
          <a:xfrm>
            <a:off x="1960339" y="2212050"/>
            <a:ext cx="811267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4" idx="6"/>
            <a:endCxn id="51" idx="2"/>
          </p:cNvCxnSpPr>
          <p:nvPr/>
        </p:nvCxnSpPr>
        <p:spPr>
          <a:xfrm>
            <a:off x="3059638" y="4156266"/>
            <a:ext cx="108012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139758" y="3868234"/>
            <a:ext cx="576064" cy="576064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2483574" y="2212050"/>
            <a:ext cx="1507216" cy="148012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6" descr="http://3.bp.blogspot.com/_5XZlCQk2o_Y/SZBe_3mJwdI/AAAAAAAAC2c/V3j1nDTw1b8/s320/Pandora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412" y="5301208"/>
            <a:ext cx="833750" cy="8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3dnews.ru/_imgdata/img/2010/11/17/602088/amaz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92419"/>
            <a:ext cx="1459883" cy="12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Совместная фильтрация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4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436096" y="1814090"/>
            <a:ext cx="3096344" cy="319908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Изменчивость профиля</a:t>
            </a:r>
          </a:p>
          <a:p>
            <a:r>
              <a:rPr lang="ru-RU" sz="2000" dirty="0" smtClean="0"/>
              <a:t>Новый объект/пользователь</a:t>
            </a:r>
          </a:p>
          <a:p>
            <a:r>
              <a:rPr lang="ru-RU" sz="2000" dirty="0" smtClean="0"/>
              <a:t>Избирательность внимания</a:t>
            </a:r>
          </a:p>
          <a:p>
            <a:r>
              <a:rPr lang="ru-RU" sz="2000" dirty="0" smtClean="0"/>
              <a:t>Ресурсоемкость</a:t>
            </a:r>
          </a:p>
          <a:p>
            <a:r>
              <a:rPr lang="ru-RU" sz="2000" dirty="0" smtClean="0"/>
              <a:t>Регулярный пересчет «соседей»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1672307" y="163598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99398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672307" y="387260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483574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1187430" y="2212050"/>
            <a:ext cx="772909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1" idx="0"/>
          </p:cNvCxnSpPr>
          <p:nvPr/>
        </p:nvCxnSpPr>
        <p:spPr>
          <a:xfrm>
            <a:off x="1960339" y="2212050"/>
            <a:ext cx="0" cy="16605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  <a:endCxn id="14" idx="0"/>
          </p:cNvCxnSpPr>
          <p:nvPr/>
        </p:nvCxnSpPr>
        <p:spPr>
          <a:xfrm>
            <a:off x="1960339" y="2212050"/>
            <a:ext cx="811267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9" idx="6"/>
            <a:endCxn id="26" idx="2"/>
          </p:cNvCxnSpPr>
          <p:nvPr/>
        </p:nvCxnSpPr>
        <p:spPr>
          <a:xfrm>
            <a:off x="2248371" y="1924018"/>
            <a:ext cx="1741351" cy="19374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2394281" y="2212052"/>
            <a:ext cx="1457639" cy="14329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3989722" y="1655360"/>
            <a:ext cx="576064" cy="57606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3671804" y="3896979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4427984" y="3868234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6" idx="4"/>
            <a:endCxn id="27" idx="0"/>
          </p:cNvCxnSpPr>
          <p:nvPr/>
        </p:nvCxnSpPr>
        <p:spPr>
          <a:xfrm flipH="1">
            <a:off x="3959836" y="2231424"/>
            <a:ext cx="317918" cy="16655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4"/>
            <a:endCxn id="28" idx="0"/>
          </p:cNvCxnSpPr>
          <p:nvPr/>
        </p:nvCxnSpPr>
        <p:spPr>
          <a:xfrm>
            <a:off x="4277754" y="2231424"/>
            <a:ext cx="438262" cy="16368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2771606" y="2179130"/>
            <a:ext cx="1656378" cy="160991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http://www.stationportal.com/Images/Log/last_fm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82343"/>
            <a:ext cx="1329552" cy="4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http://www.daemonsmovies.com/wp-content/uploads/2010/12/Netflix-Logo-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521437"/>
            <a:ext cx="1401817" cy="78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pictures.imhonet.ru/images/logo_m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02" y="5661248"/>
            <a:ext cx="931455" cy="4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Скрытые факторы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5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156176" y="1505243"/>
            <a:ext cx="2520280" cy="319908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Ресурсоемкость</a:t>
            </a:r>
          </a:p>
          <a:p>
            <a:r>
              <a:rPr lang="ru-RU" sz="2000" dirty="0" smtClean="0"/>
              <a:t>Невозможность обоснования</a:t>
            </a:r>
          </a:p>
          <a:p>
            <a:r>
              <a:rPr lang="ru-RU" sz="2000" dirty="0" smtClean="0"/>
              <a:t>Ручной подбор параметров</a:t>
            </a:r>
          </a:p>
          <a:p>
            <a:r>
              <a:rPr lang="ru-RU" sz="2000" dirty="0" smtClean="0"/>
              <a:t>Регулярный пересчет параметров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1456283" y="163598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83374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456283" y="387260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267550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971406" y="2212050"/>
            <a:ext cx="772909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1" idx="0"/>
          </p:cNvCxnSpPr>
          <p:nvPr/>
        </p:nvCxnSpPr>
        <p:spPr>
          <a:xfrm>
            <a:off x="1744315" y="2212050"/>
            <a:ext cx="0" cy="16605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  <a:endCxn id="14" idx="0"/>
          </p:cNvCxnSpPr>
          <p:nvPr/>
        </p:nvCxnSpPr>
        <p:spPr>
          <a:xfrm>
            <a:off x="1744315" y="2212050"/>
            <a:ext cx="811267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2349469" y="2636912"/>
            <a:ext cx="1214419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755406" y="4440548"/>
            <a:ext cx="432000" cy="566610"/>
            <a:chOff x="2555606" y="4518574"/>
            <a:chExt cx="432000" cy="566610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2555606" y="4797152"/>
              <a:ext cx="432000" cy="288032"/>
              <a:chOff x="3546268" y="1635986"/>
              <a:chExt cx="432000" cy="288032"/>
            </a:xfrm>
          </p:grpSpPr>
          <p:sp>
            <p:nvSpPr>
              <p:cNvPr id="77" name="Прямоугольник 76"/>
              <p:cNvSpPr/>
              <p:nvPr/>
            </p:nvSpPr>
            <p:spPr>
              <a:xfrm>
                <a:off x="3546268" y="1635986"/>
                <a:ext cx="4320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8" name="Прямая соединительная линия 77"/>
              <p:cNvCxnSpPr/>
              <p:nvPr/>
            </p:nvCxnSpPr>
            <p:spPr>
              <a:xfrm>
                <a:off x="3592972" y="1706975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/>
              <p:nvPr/>
            </p:nvCxnSpPr>
            <p:spPr>
              <a:xfrm>
                <a:off x="3592972" y="1790030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единительная линия 79"/>
              <p:cNvCxnSpPr/>
              <p:nvPr/>
            </p:nvCxnSpPr>
            <p:spPr>
              <a:xfrm>
                <a:off x="3592972" y="1864539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Прямая соединительная линия 82"/>
            <p:cNvCxnSpPr/>
            <p:nvPr/>
          </p:nvCxnSpPr>
          <p:spPr>
            <a:xfrm flipV="1">
              <a:off x="2783986" y="4518574"/>
              <a:ext cx="0" cy="2877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Группа 85"/>
          <p:cNvGrpSpPr/>
          <p:nvPr/>
        </p:nvGrpSpPr>
        <p:grpSpPr>
          <a:xfrm>
            <a:off x="1528315" y="4448668"/>
            <a:ext cx="432000" cy="566610"/>
            <a:chOff x="2555606" y="4518574"/>
            <a:chExt cx="432000" cy="566610"/>
          </a:xfrm>
        </p:grpSpPr>
        <p:grpSp>
          <p:nvGrpSpPr>
            <p:cNvPr id="87" name="Группа 86"/>
            <p:cNvGrpSpPr/>
            <p:nvPr/>
          </p:nvGrpSpPr>
          <p:grpSpPr>
            <a:xfrm>
              <a:off x="2555606" y="4797152"/>
              <a:ext cx="432000" cy="288032"/>
              <a:chOff x="3546268" y="1635986"/>
              <a:chExt cx="432000" cy="288032"/>
            </a:xfrm>
          </p:grpSpPr>
          <p:sp>
            <p:nvSpPr>
              <p:cNvPr id="89" name="Прямоугольник 88"/>
              <p:cNvSpPr/>
              <p:nvPr/>
            </p:nvSpPr>
            <p:spPr>
              <a:xfrm>
                <a:off x="3546268" y="1635986"/>
                <a:ext cx="4320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0" name="Прямая соединительная линия 89"/>
              <p:cNvCxnSpPr/>
              <p:nvPr/>
            </p:nvCxnSpPr>
            <p:spPr>
              <a:xfrm>
                <a:off x="3592972" y="1706975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Прямая соединительная линия 90"/>
              <p:cNvCxnSpPr/>
              <p:nvPr/>
            </p:nvCxnSpPr>
            <p:spPr>
              <a:xfrm>
                <a:off x="3592972" y="1790030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единительная линия 91"/>
              <p:cNvCxnSpPr/>
              <p:nvPr/>
            </p:nvCxnSpPr>
            <p:spPr>
              <a:xfrm>
                <a:off x="3592972" y="1864539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Прямая соединительная линия 87"/>
            <p:cNvCxnSpPr/>
            <p:nvPr/>
          </p:nvCxnSpPr>
          <p:spPr>
            <a:xfrm flipV="1">
              <a:off x="2783986" y="4518574"/>
              <a:ext cx="0" cy="2877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Группа 92"/>
          <p:cNvGrpSpPr/>
          <p:nvPr/>
        </p:nvGrpSpPr>
        <p:grpSpPr>
          <a:xfrm>
            <a:off x="2339582" y="4440548"/>
            <a:ext cx="432000" cy="566610"/>
            <a:chOff x="2555606" y="4518574"/>
            <a:chExt cx="432000" cy="566610"/>
          </a:xfrm>
        </p:grpSpPr>
        <p:grpSp>
          <p:nvGrpSpPr>
            <p:cNvPr id="94" name="Группа 93"/>
            <p:cNvGrpSpPr/>
            <p:nvPr/>
          </p:nvGrpSpPr>
          <p:grpSpPr>
            <a:xfrm>
              <a:off x="2555606" y="4797152"/>
              <a:ext cx="432000" cy="288032"/>
              <a:chOff x="3546268" y="1635986"/>
              <a:chExt cx="432000" cy="288032"/>
            </a:xfrm>
          </p:grpSpPr>
          <p:sp>
            <p:nvSpPr>
              <p:cNvPr id="96" name="Прямоугольник 95"/>
              <p:cNvSpPr/>
              <p:nvPr/>
            </p:nvSpPr>
            <p:spPr>
              <a:xfrm>
                <a:off x="3546268" y="1635986"/>
                <a:ext cx="4320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7" name="Прямая соединительная линия 96"/>
              <p:cNvCxnSpPr/>
              <p:nvPr/>
            </p:nvCxnSpPr>
            <p:spPr>
              <a:xfrm>
                <a:off x="3592972" y="1706975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>
                <a:off x="3592972" y="1790030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3592972" y="1864539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Прямая соединительная линия 94"/>
            <p:cNvCxnSpPr/>
            <p:nvPr/>
          </p:nvCxnSpPr>
          <p:spPr>
            <a:xfrm flipV="1">
              <a:off x="2783986" y="4518574"/>
              <a:ext cx="0" cy="2877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Группа 22"/>
          <p:cNvGrpSpPr/>
          <p:nvPr/>
        </p:nvGrpSpPr>
        <p:grpSpPr>
          <a:xfrm>
            <a:off x="2032347" y="1749364"/>
            <a:ext cx="792040" cy="288032"/>
            <a:chOff x="6732240" y="5435770"/>
            <a:chExt cx="792040" cy="288032"/>
          </a:xfrm>
        </p:grpSpPr>
        <p:grpSp>
          <p:nvGrpSpPr>
            <p:cNvPr id="115" name="Группа 114"/>
            <p:cNvGrpSpPr/>
            <p:nvPr/>
          </p:nvGrpSpPr>
          <p:grpSpPr>
            <a:xfrm>
              <a:off x="7092280" y="5435770"/>
              <a:ext cx="432000" cy="288032"/>
              <a:chOff x="3546268" y="1635986"/>
              <a:chExt cx="432000" cy="288032"/>
            </a:xfrm>
          </p:grpSpPr>
          <p:sp>
            <p:nvSpPr>
              <p:cNvPr id="117" name="Прямоугольник 116"/>
              <p:cNvSpPr/>
              <p:nvPr/>
            </p:nvSpPr>
            <p:spPr>
              <a:xfrm>
                <a:off x="3546268" y="1635986"/>
                <a:ext cx="4320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18" name="Прямая соединительная линия 117"/>
              <p:cNvCxnSpPr/>
              <p:nvPr/>
            </p:nvCxnSpPr>
            <p:spPr>
              <a:xfrm>
                <a:off x="3592972" y="1706975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>
              <a:xfrm>
                <a:off x="3592972" y="1790030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единительная линия 119"/>
              <p:cNvCxnSpPr/>
              <p:nvPr/>
            </p:nvCxnSpPr>
            <p:spPr>
              <a:xfrm>
                <a:off x="3592972" y="1864539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Прямая соединительная линия 115"/>
            <p:cNvCxnSpPr/>
            <p:nvPr/>
          </p:nvCxnSpPr>
          <p:spPr>
            <a:xfrm>
              <a:off x="6732240" y="5589814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Группа 23"/>
          <p:cNvGrpSpPr/>
          <p:nvPr/>
        </p:nvGrpSpPr>
        <p:grpSpPr>
          <a:xfrm>
            <a:off x="3707904" y="1605348"/>
            <a:ext cx="1387964" cy="576064"/>
            <a:chOff x="3992221" y="1605348"/>
            <a:chExt cx="1387964" cy="576064"/>
          </a:xfrm>
        </p:grpSpPr>
        <p:sp>
          <p:nvSpPr>
            <p:cNvPr id="34" name="Овал 33"/>
            <p:cNvSpPr/>
            <p:nvPr/>
          </p:nvSpPr>
          <p:spPr>
            <a:xfrm>
              <a:off x="3992221" y="160534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21" name="Группа 120"/>
            <p:cNvGrpSpPr/>
            <p:nvPr/>
          </p:nvGrpSpPr>
          <p:grpSpPr>
            <a:xfrm>
              <a:off x="4588145" y="1749364"/>
              <a:ext cx="792040" cy="288032"/>
              <a:chOff x="6732240" y="5435770"/>
              <a:chExt cx="792040" cy="288032"/>
            </a:xfrm>
          </p:grpSpPr>
          <p:grpSp>
            <p:nvGrpSpPr>
              <p:cNvPr id="122" name="Группа 121"/>
              <p:cNvGrpSpPr/>
              <p:nvPr/>
            </p:nvGrpSpPr>
            <p:grpSpPr>
              <a:xfrm>
                <a:off x="7092280" y="5435770"/>
                <a:ext cx="432000" cy="288032"/>
                <a:chOff x="3546268" y="1635986"/>
                <a:chExt cx="432000" cy="288032"/>
              </a:xfrm>
            </p:grpSpPr>
            <p:sp>
              <p:nvSpPr>
                <p:cNvPr id="124" name="Прямоугольник 123"/>
                <p:cNvSpPr/>
                <p:nvPr/>
              </p:nvSpPr>
              <p:spPr>
                <a:xfrm>
                  <a:off x="3546268" y="1635986"/>
                  <a:ext cx="432000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25" name="Прямая соединительная линия 124"/>
                <p:cNvCxnSpPr/>
                <p:nvPr/>
              </p:nvCxnSpPr>
              <p:spPr>
                <a:xfrm>
                  <a:off x="3592972" y="1706975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Прямая соединительная линия 125"/>
                <p:cNvCxnSpPr/>
                <p:nvPr/>
              </p:nvCxnSpPr>
              <p:spPr>
                <a:xfrm>
                  <a:off x="3592972" y="1790030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>
                <a:xfrm>
                  <a:off x="3592972" y="1864539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Прямая соединительная линия 122"/>
              <p:cNvCxnSpPr/>
              <p:nvPr/>
            </p:nvCxnSpPr>
            <p:spPr>
              <a:xfrm>
                <a:off x="6732240" y="5589814"/>
                <a:ext cx="3600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Группа 127"/>
          <p:cNvGrpSpPr/>
          <p:nvPr/>
        </p:nvGrpSpPr>
        <p:grpSpPr>
          <a:xfrm>
            <a:off x="3707904" y="2361100"/>
            <a:ext cx="1387964" cy="576064"/>
            <a:chOff x="3992221" y="1605348"/>
            <a:chExt cx="1387964" cy="576064"/>
          </a:xfrm>
        </p:grpSpPr>
        <p:sp>
          <p:nvSpPr>
            <p:cNvPr id="129" name="Овал 128"/>
            <p:cNvSpPr/>
            <p:nvPr/>
          </p:nvSpPr>
          <p:spPr>
            <a:xfrm>
              <a:off x="3992221" y="160534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30" name="Группа 129"/>
            <p:cNvGrpSpPr/>
            <p:nvPr/>
          </p:nvGrpSpPr>
          <p:grpSpPr>
            <a:xfrm>
              <a:off x="4588145" y="1749364"/>
              <a:ext cx="792040" cy="288032"/>
              <a:chOff x="6732240" y="5435770"/>
              <a:chExt cx="792040" cy="288032"/>
            </a:xfrm>
          </p:grpSpPr>
          <p:grpSp>
            <p:nvGrpSpPr>
              <p:cNvPr id="131" name="Группа 130"/>
              <p:cNvGrpSpPr/>
              <p:nvPr/>
            </p:nvGrpSpPr>
            <p:grpSpPr>
              <a:xfrm>
                <a:off x="7092280" y="5435770"/>
                <a:ext cx="432000" cy="288032"/>
                <a:chOff x="3546268" y="1635986"/>
                <a:chExt cx="432000" cy="288032"/>
              </a:xfrm>
            </p:grpSpPr>
            <p:sp>
              <p:nvSpPr>
                <p:cNvPr id="133" name="Прямоугольник 132"/>
                <p:cNvSpPr/>
                <p:nvPr/>
              </p:nvSpPr>
              <p:spPr>
                <a:xfrm>
                  <a:off x="3546268" y="1635986"/>
                  <a:ext cx="432000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34" name="Прямая соединительная линия 133"/>
                <p:cNvCxnSpPr/>
                <p:nvPr/>
              </p:nvCxnSpPr>
              <p:spPr>
                <a:xfrm>
                  <a:off x="3592972" y="1706975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Прямая соединительная линия 134"/>
                <p:cNvCxnSpPr/>
                <p:nvPr/>
              </p:nvCxnSpPr>
              <p:spPr>
                <a:xfrm>
                  <a:off x="3592972" y="1790030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Прямая соединительная линия 135"/>
                <p:cNvCxnSpPr/>
                <p:nvPr/>
              </p:nvCxnSpPr>
              <p:spPr>
                <a:xfrm>
                  <a:off x="3592972" y="1864539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Прямая соединительная линия 131"/>
              <p:cNvCxnSpPr/>
              <p:nvPr/>
            </p:nvCxnSpPr>
            <p:spPr>
              <a:xfrm>
                <a:off x="6732240" y="5589814"/>
                <a:ext cx="3600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Группа 136"/>
          <p:cNvGrpSpPr/>
          <p:nvPr/>
        </p:nvGrpSpPr>
        <p:grpSpPr>
          <a:xfrm>
            <a:off x="3707904" y="3116852"/>
            <a:ext cx="1387964" cy="576064"/>
            <a:chOff x="3992221" y="1605348"/>
            <a:chExt cx="1387964" cy="576064"/>
          </a:xfrm>
        </p:grpSpPr>
        <p:sp>
          <p:nvSpPr>
            <p:cNvPr id="138" name="Овал 137"/>
            <p:cNvSpPr/>
            <p:nvPr/>
          </p:nvSpPr>
          <p:spPr>
            <a:xfrm>
              <a:off x="3992221" y="160534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39" name="Группа 138"/>
            <p:cNvGrpSpPr/>
            <p:nvPr/>
          </p:nvGrpSpPr>
          <p:grpSpPr>
            <a:xfrm>
              <a:off x="4588145" y="1749364"/>
              <a:ext cx="792040" cy="288032"/>
              <a:chOff x="6732240" y="5435770"/>
              <a:chExt cx="792040" cy="288032"/>
            </a:xfrm>
          </p:grpSpPr>
          <p:grpSp>
            <p:nvGrpSpPr>
              <p:cNvPr id="140" name="Группа 139"/>
              <p:cNvGrpSpPr/>
              <p:nvPr/>
            </p:nvGrpSpPr>
            <p:grpSpPr>
              <a:xfrm>
                <a:off x="7092280" y="5435770"/>
                <a:ext cx="432000" cy="288032"/>
                <a:chOff x="3546268" y="1635986"/>
                <a:chExt cx="432000" cy="288032"/>
              </a:xfrm>
            </p:grpSpPr>
            <p:sp>
              <p:nvSpPr>
                <p:cNvPr id="142" name="Прямоугольник 141"/>
                <p:cNvSpPr/>
                <p:nvPr/>
              </p:nvSpPr>
              <p:spPr>
                <a:xfrm>
                  <a:off x="3546268" y="1635986"/>
                  <a:ext cx="432000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43" name="Прямая соединительная линия 142"/>
                <p:cNvCxnSpPr/>
                <p:nvPr/>
              </p:nvCxnSpPr>
              <p:spPr>
                <a:xfrm>
                  <a:off x="3592972" y="1706975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>
                <a:xfrm>
                  <a:off x="3592972" y="1790030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>
                <a:xfrm>
                  <a:off x="3592972" y="1864539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Прямая соединительная линия 140"/>
              <p:cNvCxnSpPr/>
              <p:nvPr/>
            </p:nvCxnSpPr>
            <p:spPr>
              <a:xfrm>
                <a:off x="6732240" y="5589814"/>
                <a:ext cx="3600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Группа 145"/>
          <p:cNvGrpSpPr/>
          <p:nvPr/>
        </p:nvGrpSpPr>
        <p:grpSpPr>
          <a:xfrm>
            <a:off x="3707904" y="3872604"/>
            <a:ext cx="1387964" cy="576064"/>
            <a:chOff x="3992221" y="1605348"/>
            <a:chExt cx="1387964" cy="576064"/>
          </a:xfrm>
        </p:grpSpPr>
        <p:sp>
          <p:nvSpPr>
            <p:cNvPr id="147" name="Овал 146"/>
            <p:cNvSpPr/>
            <p:nvPr/>
          </p:nvSpPr>
          <p:spPr>
            <a:xfrm>
              <a:off x="3992221" y="160534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8" name="Группа 147"/>
            <p:cNvGrpSpPr/>
            <p:nvPr/>
          </p:nvGrpSpPr>
          <p:grpSpPr>
            <a:xfrm>
              <a:off x="4588145" y="1749364"/>
              <a:ext cx="792040" cy="288032"/>
              <a:chOff x="6732240" y="5435770"/>
              <a:chExt cx="792040" cy="288032"/>
            </a:xfrm>
          </p:grpSpPr>
          <p:grpSp>
            <p:nvGrpSpPr>
              <p:cNvPr id="149" name="Группа 148"/>
              <p:cNvGrpSpPr/>
              <p:nvPr/>
            </p:nvGrpSpPr>
            <p:grpSpPr>
              <a:xfrm>
                <a:off x="7092280" y="5435770"/>
                <a:ext cx="432000" cy="288032"/>
                <a:chOff x="3546268" y="1635986"/>
                <a:chExt cx="432000" cy="288032"/>
              </a:xfrm>
            </p:grpSpPr>
            <p:sp>
              <p:nvSpPr>
                <p:cNvPr id="151" name="Прямоугольник 150"/>
                <p:cNvSpPr/>
                <p:nvPr/>
              </p:nvSpPr>
              <p:spPr>
                <a:xfrm>
                  <a:off x="3546268" y="1635986"/>
                  <a:ext cx="432000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52" name="Прямая соединительная линия 151"/>
                <p:cNvCxnSpPr/>
                <p:nvPr/>
              </p:nvCxnSpPr>
              <p:spPr>
                <a:xfrm>
                  <a:off x="3592972" y="1706975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Прямая соединительная линия 152"/>
                <p:cNvCxnSpPr/>
                <p:nvPr/>
              </p:nvCxnSpPr>
              <p:spPr>
                <a:xfrm>
                  <a:off x="3592972" y="1790030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Прямая соединительная линия 153"/>
                <p:cNvCxnSpPr/>
                <p:nvPr/>
              </p:nvCxnSpPr>
              <p:spPr>
                <a:xfrm>
                  <a:off x="3592972" y="1864539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Прямая соединительная линия 149"/>
              <p:cNvCxnSpPr/>
              <p:nvPr/>
            </p:nvCxnSpPr>
            <p:spPr>
              <a:xfrm>
                <a:off x="6732240" y="5589814"/>
                <a:ext cx="3600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6" name="Стрелка вверх 155"/>
          <p:cNvSpPr/>
          <p:nvPr/>
        </p:nvSpPr>
        <p:spPr>
          <a:xfrm>
            <a:off x="5292080" y="1556792"/>
            <a:ext cx="432048" cy="2835200"/>
          </a:xfrm>
          <a:prstGeom prst="upArrow">
            <a:avLst>
              <a:gd name="adj1" fmla="val 50000"/>
              <a:gd name="adj2" fmla="val 796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8" name="Группа 157"/>
          <p:cNvGrpSpPr/>
          <p:nvPr/>
        </p:nvGrpSpPr>
        <p:grpSpPr>
          <a:xfrm>
            <a:off x="6732240" y="5508932"/>
            <a:ext cx="1401817" cy="800388"/>
            <a:chOff x="5724128" y="5371962"/>
            <a:chExt cx="1401817" cy="800388"/>
          </a:xfrm>
        </p:grpSpPr>
        <p:pic>
          <p:nvPicPr>
            <p:cNvPr id="155" name="Picture 8" descr="http://www.daemonsmovies.com/wp-content/uploads/2010/12/Netflix-Logo-JP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371962"/>
              <a:ext cx="1401817" cy="78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6128199" y="5833796"/>
              <a:ext cx="938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prize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8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6</a:t>
            </a:fld>
            <a:endParaRPr lang="ru-RU"/>
          </a:p>
        </p:txBody>
      </p:sp>
      <p:sp>
        <p:nvSpPr>
          <p:cNvPr id="38" name="Объект 37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 flipV="1">
            <a:off x="1126034" y="4871015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 flipV="1">
            <a:off x="2300363" y="4152790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/>
          <p:nvPr/>
        </p:nvCxnSpPr>
        <p:spPr>
          <a:xfrm flipV="1">
            <a:off x="3430235" y="3439591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/>
          <p:nvPr/>
        </p:nvCxnSpPr>
        <p:spPr>
          <a:xfrm flipV="1">
            <a:off x="4560106" y="2721366"/>
            <a:ext cx="3958910" cy="718226"/>
          </a:xfrm>
          <a:prstGeom prst="bentConnector3">
            <a:avLst>
              <a:gd name="adj1" fmla="val 294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0235" y="4327236"/>
            <a:ext cx="300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Сравнение, упорядочивание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885264" y="2887266"/>
            <a:ext cx="25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Уточнение, фильтрация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300363" y="5045461"/>
                <a:ext cx="22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Предсказание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363" y="5045461"/>
                <a:ext cx="226966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45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560106" y="35969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2378963" y="4223870"/>
            <a:ext cx="576064" cy="57606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846608" y="2783900"/>
            <a:ext cx="576064" cy="576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50636" y="3159709"/>
                <a:ext cx="26150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Современные РС</a:t>
                </a:r>
              </a:p>
              <a:p>
                <a:r>
                  <a:rPr lang="ru-RU" i="1" dirty="0"/>
                  <a:t>точное</a:t>
                </a:r>
                <a:r>
                  <a:rPr lang="ru-RU" dirty="0"/>
                  <a:t>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" y="3159709"/>
                <a:ext cx="2615075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098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435918" y="1395255"/>
                <a:ext cx="33296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Вложенные теги</a:t>
                </a:r>
              </a:p>
              <a:p>
                <a:r>
                  <a:rPr lang="ru-RU" i="1" dirty="0"/>
                  <a:t>приближенное</a:t>
                </a:r>
                <a:r>
                  <a:rPr lang="ru-RU" dirty="0"/>
                  <a:t>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18" y="1395255"/>
                <a:ext cx="3329629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648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единительная линия 40"/>
          <p:cNvCxnSpPr/>
          <p:nvPr/>
        </p:nvCxnSpPr>
        <p:spPr>
          <a:xfrm>
            <a:off x="428333" y="3806040"/>
            <a:ext cx="2487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1475656" y="3806040"/>
            <a:ext cx="903307" cy="417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555776" y="2041586"/>
            <a:ext cx="3096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3904313" y="2043323"/>
            <a:ext cx="942295" cy="740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олилиния 48"/>
          <p:cNvSpPr/>
          <p:nvPr/>
        </p:nvSpPr>
        <p:spPr>
          <a:xfrm>
            <a:off x="623843" y="3443955"/>
            <a:ext cx="3324314" cy="2546647"/>
          </a:xfrm>
          <a:custGeom>
            <a:avLst/>
            <a:gdLst>
              <a:gd name="connsiteX0" fmla="*/ 3324314 w 3324314"/>
              <a:gd name="connsiteY0" fmla="*/ 0 h 2546647"/>
              <a:gd name="connsiteX1" fmla="*/ 2025353 w 3324314"/>
              <a:gd name="connsiteY1" fmla="*/ 0 h 2546647"/>
              <a:gd name="connsiteX2" fmla="*/ 2025353 w 3324314"/>
              <a:gd name="connsiteY2" fmla="*/ 1102408 h 2546647"/>
              <a:gd name="connsiteX3" fmla="*/ 1786071 w 3324314"/>
              <a:gd name="connsiteY3" fmla="*/ 1341690 h 2546647"/>
              <a:gd name="connsiteX4" fmla="*/ 0 w 3324314"/>
              <a:gd name="connsiteY4" fmla="*/ 1341690 h 2546647"/>
              <a:gd name="connsiteX5" fmla="*/ 0 w 3324314"/>
              <a:gd name="connsiteY5" fmla="*/ 2546647 h 2546647"/>
              <a:gd name="connsiteX6" fmla="*/ 1999716 w 3324314"/>
              <a:gd name="connsiteY6" fmla="*/ 2546647 h 2546647"/>
              <a:gd name="connsiteX7" fmla="*/ 3324314 w 3324314"/>
              <a:gd name="connsiteY7" fmla="*/ 1222049 h 254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314" h="2546647">
                <a:moveTo>
                  <a:pt x="3324314" y="0"/>
                </a:moveTo>
                <a:lnTo>
                  <a:pt x="2025353" y="0"/>
                </a:lnTo>
                <a:lnTo>
                  <a:pt x="2025353" y="1102408"/>
                </a:lnTo>
                <a:lnTo>
                  <a:pt x="1786071" y="1341690"/>
                </a:lnTo>
                <a:lnTo>
                  <a:pt x="0" y="1341690"/>
                </a:lnTo>
                <a:lnTo>
                  <a:pt x="0" y="2546647"/>
                </a:lnTo>
                <a:lnTo>
                  <a:pt x="1999716" y="2546647"/>
                </a:lnTo>
                <a:lnTo>
                  <a:pt x="3324314" y="1222049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теги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7</a:t>
            </a:fld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248371" y="163598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15616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1403648" y="2212050"/>
            <a:ext cx="1132755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03" idx="0"/>
          </p:cNvCxnSpPr>
          <p:nvPr/>
        </p:nvCxnSpPr>
        <p:spPr>
          <a:xfrm flipH="1">
            <a:off x="2195736" y="2212050"/>
            <a:ext cx="340667" cy="1661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  <a:endCxn id="104" idx="0"/>
          </p:cNvCxnSpPr>
          <p:nvPr/>
        </p:nvCxnSpPr>
        <p:spPr>
          <a:xfrm>
            <a:off x="2536403" y="2212050"/>
            <a:ext cx="451421" cy="16619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923928" y="1988840"/>
            <a:ext cx="1656183" cy="6480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971600" y="522920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stCxn id="10" idx="4"/>
            <a:endCxn id="81" idx="0"/>
          </p:cNvCxnSpPr>
          <p:nvPr/>
        </p:nvCxnSpPr>
        <p:spPr>
          <a:xfrm flipH="1">
            <a:off x="1115616" y="4444298"/>
            <a:ext cx="288032" cy="784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103" idx="4"/>
            <a:endCxn id="102" idx="0"/>
          </p:cNvCxnSpPr>
          <p:nvPr/>
        </p:nvCxnSpPr>
        <p:spPr>
          <a:xfrm>
            <a:off x="2195736" y="4449939"/>
            <a:ext cx="19373" cy="7792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Овал 101"/>
          <p:cNvSpPr/>
          <p:nvPr/>
        </p:nvSpPr>
        <p:spPr>
          <a:xfrm>
            <a:off x="2071093" y="522920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1907704" y="3873875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2843808" y="387398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Прямая со стрелкой 104"/>
          <p:cNvCxnSpPr>
            <a:stCxn id="10" idx="4"/>
            <a:endCxn id="106" idx="0"/>
          </p:cNvCxnSpPr>
          <p:nvPr/>
        </p:nvCxnSpPr>
        <p:spPr>
          <a:xfrm>
            <a:off x="1403648" y="4444298"/>
            <a:ext cx="288032" cy="784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Овал 105"/>
          <p:cNvSpPr/>
          <p:nvPr/>
        </p:nvSpPr>
        <p:spPr>
          <a:xfrm>
            <a:off x="1547664" y="522920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вал 110"/>
          <p:cNvSpPr/>
          <p:nvPr/>
        </p:nvSpPr>
        <p:spPr>
          <a:xfrm>
            <a:off x="5777148" y="2507268"/>
            <a:ext cx="576064" cy="576064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Овал 111"/>
          <p:cNvSpPr/>
          <p:nvPr/>
        </p:nvSpPr>
        <p:spPr>
          <a:xfrm>
            <a:off x="5633132" y="386823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3" name="Прямая со стрелкой 112"/>
          <p:cNvCxnSpPr>
            <a:stCxn id="111" idx="4"/>
            <a:endCxn id="112" idx="0"/>
          </p:cNvCxnSpPr>
          <p:nvPr/>
        </p:nvCxnSpPr>
        <p:spPr>
          <a:xfrm flipH="1">
            <a:off x="5777148" y="3083332"/>
            <a:ext cx="288032" cy="784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11" idx="4"/>
            <a:endCxn id="157" idx="0"/>
          </p:cNvCxnSpPr>
          <p:nvPr/>
        </p:nvCxnSpPr>
        <p:spPr>
          <a:xfrm>
            <a:off x="6065180" y="3083332"/>
            <a:ext cx="288032" cy="784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Овал 156"/>
          <p:cNvSpPr/>
          <p:nvPr/>
        </p:nvSpPr>
        <p:spPr>
          <a:xfrm>
            <a:off x="6209196" y="386823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8" name="Прямая со стрелкой 157"/>
          <p:cNvCxnSpPr>
            <a:stCxn id="160" idx="4"/>
            <a:endCxn id="159" idx="0"/>
          </p:cNvCxnSpPr>
          <p:nvPr/>
        </p:nvCxnSpPr>
        <p:spPr>
          <a:xfrm>
            <a:off x="7164673" y="3083332"/>
            <a:ext cx="19373" cy="7792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7040030" y="3862593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Овал 159"/>
          <p:cNvSpPr/>
          <p:nvPr/>
        </p:nvSpPr>
        <p:spPr>
          <a:xfrm>
            <a:off x="6876641" y="2507268"/>
            <a:ext cx="576064" cy="57606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1" name="Прямая со стрелкой 160"/>
          <p:cNvCxnSpPr/>
          <p:nvPr/>
        </p:nvCxnSpPr>
        <p:spPr>
          <a:xfrm>
            <a:off x="4139952" y="3975786"/>
            <a:ext cx="108012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/>
          <p:nvPr/>
        </p:nvCxnSpPr>
        <p:spPr>
          <a:xfrm flipH="1" flipV="1">
            <a:off x="5093072" y="1859196"/>
            <a:ext cx="1656183" cy="6480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Овал 162"/>
          <p:cNvSpPr/>
          <p:nvPr/>
        </p:nvSpPr>
        <p:spPr>
          <a:xfrm>
            <a:off x="3419872" y="3855689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4" name="Прямая со стрелкой 163"/>
          <p:cNvCxnSpPr>
            <a:stCxn id="9" idx="4"/>
            <a:endCxn id="163" idx="0"/>
          </p:cNvCxnSpPr>
          <p:nvPr/>
        </p:nvCxnSpPr>
        <p:spPr>
          <a:xfrm>
            <a:off x="2536403" y="2212050"/>
            <a:ext cx="1027485" cy="16436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теги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1548081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rgbClr val="00B050"/>
                </a:solidFill>
              </a:rPr>
              <a:t>Анна</a:t>
            </a:r>
            <a:endParaRPr lang="ru-RU" sz="2400" b="1" u="sng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8401" y="335027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rgbClr val="00B050"/>
                </a:solidFill>
              </a:rPr>
              <a:t>Борис</a:t>
            </a:r>
            <a:endParaRPr lang="ru-RU" sz="2400" b="1" u="sng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5461" y="335699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rgbClr val="C00000"/>
                </a:solidFill>
              </a:rPr>
              <a:t>1984</a:t>
            </a:r>
            <a:endParaRPr lang="ru-RU" sz="2400" b="1" u="sng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158" y="4221088"/>
            <a:ext cx="174983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Антиутопия</a:t>
            </a:r>
            <a:endParaRPr lang="ru-RU" sz="2400" b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974897" y="4941167"/>
            <a:ext cx="2470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rgbClr val="C00000"/>
                </a:solidFill>
              </a:rPr>
              <a:t>Улитка на склоне</a:t>
            </a:r>
            <a:endParaRPr lang="ru-RU" sz="2400" b="1" u="sng" dirty="0">
              <a:solidFill>
                <a:srgbClr val="C00000"/>
              </a:solidFill>
            </a:endParaRPr>
          </a:p>
        </p:txBody>
      </p:sp>
      <p:cxnSp>
        <p:nvCxnSpPr>
          <p:cNvPr id="9" name="Прямая со стрелкой 8"/>
          <p:cNvCxnSpPr>
            <a:stCxn id="6" idx="2"/>
            <a:endCxn id="23" idx="0"/>
          </p:cNvCxnSpPr>
          <p:nvPr/>
        </p:nvCxnSpPr>
        <p:spPr>
          <a:xfrm flipH="1">
            <a:off x="1148777" y="2009746"/>
            <a:ext cx="1044677" cy="1347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22" idx="0"/>
          </p:cNvCxnSpPr>
          <p:nvPr/>
        </p:nvCxnSpPr>
        <p:spPr>
          <a:xfrm>
            <a:off x="2193454" y="2009746"/>
            <a:ext cx="18031" cy="1340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3" idx="2"/>
            <a:endCxn id="30" idx="0"/>
          </p:cNvCxnSpPr>
          <p:nvPr/>
        </p:nvCxnSpPr>
        <p:spPr>
          <a:xfrm>
            <a:off x="1148777" y="3818655"/>
            <a:ext cx="3300" cy="4024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22" idx="2"/>
            <a:endCxn id="32" idx="0"/>
          </p:cNvCxnSpPr>
          <p:nvPr/>
        </p:nvCxnSpPr>
        <p:spPr>
          <a:xfrm flipH="1">
            <a:off x="2210204" y="3811937"/>
            <a:ext cx="1281" cy="11292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61565" y="3330302"/>
            <a:ext cx="172124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Фантастика</a:t>
            </a:r>
            <a:endParaRPr lang="ru-RU" sz="2400" b="1" u="sng" dirty="0"/>
          </a:p>
        </p:txBody>
      </p:sp>
      <p:cxnSp>
        <p:nvCxnSpPr>
          <p:cNvPr id="21" name="Прямая со стрелкой 20"/>
          <p:cNvCxnSpPr>
            <a:stCxn id="6" idx="2"/>
            <a:endCxn id="38" idx="0"/>
          </p:cNvCxnSpPr>
          <p:nvPr/>
        </p:nvCxnSpPr>
        <p:spPr>
          <a:xfrm>
            <a:off x="2193454" y="2009746"/>
            <a:ext cx="1528731" cy="13205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37391" y="1628800"/>
            <a:ext cx="259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u="sng" dirty="0" smtClean="0">
                <a:solidFill>
                  <a:srgbClr val="C00000"/>
                </a:solidFill>
              </a:rPr>
              <a:t>Град Обреченный</a:t>
            </a:r>
            <a:endParaRPr lang="ru-RU" sz="2400" b="1" u="sng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272" y="3330301"/>
            <a:ext cx="1688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Стругацкие</a:t>
            </a:r>
            <a:endParaRPr lang="ru-RU" sz="2400" b="1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7281149" y="3336481"/>
            <a:ext cx="172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Фантастика</a:t>
            </a:r>
            <a:endParaRPr lang="ru-RU" sz="2400" b="1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6180086" y="4342367"/>
            <a:ext cx="174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Антиутопия</a:t>
            </a:r>
            <a:endParaRPr lang="ru-RU" sz="2400" b="1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1365824" y="5949280"/>
            <a:ext cx="168860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Стругацкие</a:t>
            </a:r>
            <a:endParaRPr lang="ru-RU" sz="2400" b="1" u="sng" dirty="0"/>
          </a:p>
        </p:txBody>
      </p:sp>
      <p:cxnSp>
        <p:nvCxnSpPr>
          <p:cNvPr id="59" name="Прямая со стрелкой 58"/>
          <p:cNvCxnSpPr>
            <a:stCxn id="32" idx="2"/>
            <a:endCxn id="58" idx="0"/>
          </p:cNvCxnSpPr>
          <p:nvPr/>
        </p:nvCxnSpPr>
        <p:spPr>
          <a:xfrm flipH="1">
            <a:off x="2210126" y="5402832"/>
            <a:ext cx="78" cy="546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3" idx="2"/>
            <a:endCxn id="44" idx="0"/>
          </p:cNvCxnSpPr>
          <p:nvPr/>
        </p:nvCxnSpPr>
        <p:spPr>
          <a:xfrm flipH="1">
            <a:off x="6082574" y="2090465"/>
            <a:ext cx="951487" cy="1239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3" idx="2"/>
            <a:endCxn id="53" idx="0"/>
          </p:cNvCxnSpPr>
          <p:nvPr/>
        </p:nvCxnSpPr>
        <p:spPr>
          <a:xfrm>
            <a:off x="7034061" y="2090465"/>
            <a:ext cx="1107708" cy="1246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3" idx="2"/>
            <a:endCxn id="55" idx="0"/>
          </p:cNvCxnSpPr>
          <p:nvPr/>
        </p:nvCxnSpPr>
        <p:spPr>
          <a:xfrm>
            <a:off x="7034061" y="2090465"/>
            <a:ext cx="20944" cy="22519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>
            <a:off x="4067944" y="4376552"/>
            <a:ext cx="1296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3731804" y="1859632"/>
            <a:ext cx="156027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объектов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45024"/>
                <a:ext cx="8229600" cy="262088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dirty="0" smtClean="0"/>
                  <a:t>Объект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dirty="0" smtClean="0"/>
                  <a:t> связан с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 …, 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ru-RU" dirty="0" smtClean="0"/>
                  <a:t>Вес связи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w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o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) </m:t>
                            </m:r>
                          </m:e>
                        </m:nary>
                      </m:den>
                    </m:f>
                  </m:oMath>
                </a14:m>
                <a:endParaRPr lang="ru-RU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⋃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min</m:t>
                        </m:r>
                        <m:r>
                          <a:rPr lang="ru-RU" i="1">
                            <a:latin typeface="Cambria Math"/>
                          </a:rPr>
                          <m:t>⁡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𝑝𝑤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),</m:t>
                            </m:r>
                            <m:r>
                              <a:rPr lang="en-US" i="1">
                                <a:latin typeface="Cambria Math"/>
                              </a:rPr>
                              <m:t>𝑝𝑤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),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45024"/>
                <a:ext cx="8229600" cy="2620888"/>
              </a:xfrm>
              <a:blipFill rotWithShape="1">
                <a:blip r:embed="rId2"/>
                <a:stretch>
                  <a:fillRect l="-1185" t="-20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9</a:t>
            </a:fld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973856" y="1914383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512244" y="167277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7" idx="6"/>
            <a:endCxn id="20" idx="2"/>
          </p:cNvCxnSpPr>
          <p:nvPr/>
        </p:nvCxnSpPr>
        <p:spPr>
          <a:xfrm>
            <a:off x="2549920" y="2202415"/>
            <a:ext cx="962324" cy="7664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6"/>
            <a:endCxn id="19" idx="2"/>
          </p:cNvCxnSpPr>
          <p:nvPr/>
        </p:nvCxnSpPr>
        <p:spPr>
          <a:xfrm>
            <a:off x="2549920" y="2202415"/>
            <a:ext cx="978203" cy="1628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6"/>
            <a:endCxn id="11" idx="2"/>
          </p:cNvCxnSpPr>
          <p:nvPr/>
        </p:nvCxnSpPr>
        <p:spPr>
          <a:xfrm flipV="1">
            <a:off x="2549920" y="1816786"/>
            <a:ext cx="962324" cy="3856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3528123" y="2221273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512244" y="282489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112330" y="1600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214882" y="2028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220443" y="2516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 flipH="1">
            <a:off x="6372200" y="1953520"/>
            <a:ext cx="576064" cy="5760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/>
          <p:cNvCxnSpPr>
            <a:stCxn id="42" idx="6"/>
            <a:endCxn id="57" idx="2"/>
          </p:cNvCxnSpPr>
          <p:nvPr/>
        </p:nvCxnSpPr>
        <p:spPr>
          <a:xfrm flipH="1">
            <a:off x="4928215" y="2241552"/>
            <a:ext cx="1443985" cy="7273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42" idx="6"/>
            <a:endCxn id="56" idx="2"/>
          </p:cNvCxnSpPr>
          <p:nvPr/>
        </p:nvCxnSpPr>
        <p:spPr>
          <a:xfrm flipH="1">
            <a:off x="4944094" y="2241552"/>
            <a:ext cx="1428106" cy="1237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2" idx="6"/>
            <a:endCxn id="55" idx="2"/>
          </p:cNvCxnSpPr>
          <p:nvPr/>
        </p:nvCxnSpPr>
        <p:spPr>
          <a:xfrm flipH="1" flipV="1">
            <a:off x="4928215" y="1816786"/>
            <a:ext cx="1443985" cy="4247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flipH="1">
            <a:off x="5106415" y="1600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flipH="1">
            <a:off x="4992504" y="2056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flipH="1">
            <a:off x="4901364" y="2523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84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 flipH="1">
            <a:off x="4640183" y="167277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 flipH="1">
            <a:off x="4656062" y="2221273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 flipH="1">
            <a:off x="4640183" y="282489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9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10596</TotalTime>
  <Words>388</Words>
  <Application>Microsoft Office PowerPoint</Application>
  <PresentationFormat>Экран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Рекомендательные системы на основе вложенных тегов</vt:lpstr>
      <vt:lpstr>Рекомендательные системы</vt:lpstr>
      <vt:lpstr>Контентные методы</vt:lpstr>
      <vt:lpstr>Совместная фильтрация</vt:lpstr>
      <vt:lpstr>Скрытые факторы</vt:lpstr>
      <vt:lpstr>Рекомендательные системы</vt:lpstr>
      <vt:lpstr>Вложенные теги</vt:lpstr>
      <vt:lpstr>Вложенные теги</vt:lpstr>
      <vt:lpstr>Сравнение объектов</vt:lpstr>
      <vt:lpstr>Поиск объектов</vt:lpstr>
      <vt:lpstr>Количественная оценка</vt:lpstr>
      <vt:lpstr>Преимущества</vt:lpstr>
      <vt:lpstr>Прототип рекомендательной системы по методу вложенных тегов</vt:lpstr>
      <vt:lpstr>Развитие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рекомендательной системы на основе вложенных тегов в качестве абстракции над произвольным типом данных</dc:title>
  <dc:creator>Anton Chebotaev</dc:creator>
  <cp:lastModifiedBy>Anton Chebotaev</cp:lastModifiedBy>
  <cp:revision>90</cp:revision>
  <dcterms:created xsi:type="dcterms:W3CDTF">2011-04-11T19:14:05Z</dcterms:created>
  <dcterms:modified xsi:type="dcterms:W3CDTF">2011-05-31T11:14:26Z</dcterms:modified>
</cp:coreProperties>
</file>