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8"/>
  </p:notesMasterIdLst>
  <p:sldIdLst>
    <p:sldId id="256" r:id="rId2"/>
    <p:sldId id="293" r:id="rId3"/>
    <p:sldId id="286" r:id="rId4"/>
    <p:sldId id="288" r:id="rId5"/>
    <p:sldId id="289" r:id="rId6"/>
    <p:sldId id="294" r:id="rId7"/>
    <p:sldId id="290" r:id="rId8"/>
    <p:sldId id="273" r:id="rId9"/>
    <p:sldId id="291" r:id="rId10"/>
    <p:sldId id="274" r:id="rId11"/>
    <p:sldId id="277" r:id="rId12"/>
    <p:sldId id="296" r:id="rId13"/>
    <p:sldId id="295" r:id="rId14"/>
    <p:sldId id="297" r:id="rId15"/>
    <p:sldId id="278" r:id="rId16"/>
    <p:sldId id="275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DFAE727-3B92-4D59-805B-A8206D232D6B}">
          <p14:sldIdLst>
            <p14:sldId id="256"/>
            <p14:sldId id="293"/>
            <p14:sldId id="286"/>
            <p14:sldId id="288"/>
            <p14:sldId id="289"/>
            <p14:sldId id="294"/>
            <p14:sldId id="290"/>
            <p14:sldId id="273"/>
            <p14:sldId id="291"/>
            <p14:sldId id="274"/>
            <p14:sldId id="277"/>
            <p14:sldId id="296"/>
            <p14:sldId id="295"/>
            <p14:sldId id="297"/>
            <p14:sldId id="278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E0E0E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 autoAdjust="0"/>
    <p:restoredTop sz="86086" autoAdjust="0"/>
  </p:normalViewPr>
  <p:slideViewPr>
    <p:cSldViewPr>
      <p:cViewPr varScale="1">
        <p:scale>
          <a:sx n="101" d="100"/>
          <a:sy n="101" d="100"/>
        </p:scale>
        <p:origin x="-15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Лист1!$A$2:$A$4</c:f>
              <c:strCache>
                <c:ptCount val="3"/>
                <c:pt idx="0">
                  <c:v>SlopeOne</c:v>
                </c:pt>
                <c:pt idx="1">
                  <c:v>Вложенные
Теги</c:v>
                </c:pt>
                <c:pt idx="2">
                  <c:v>Netflix
Cinematch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0.9</c:v>
                </c:pt>
                <c:pt idx="1">
                  <c:v>1.25</c:v>
                </c:pt>
                <c:pt idx="2">
                  <c:v>0.95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_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SlopeOne</c:v>
                </c:pt>
                <c:pt idx="1">
                  <c:v>Вложенные
Теги</c:v>
                </c:pt>
                <c:pt idx="2">
                  <c:v>Netflix
Cinematch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4.0999999999999996</c:v>
                </c:pt>
                <c:pt idx="1">
                  <c:v>3.75</c:v>
                </c:pt>
                <c:pt idx="2">
                  <c:v>4.05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414912"/>
        <c:axId val="6802816"/>
      </c:barChart>
      <c:catAx>
        <c:axId val="51414912"/>
        <c:scaling>
          <c:orientation val="minMax"/>
        </c:scaling>
        <c:delete val="0"/>
        <c:axPos val="b"/>
        <c:majorTickMark val="out"/>
        <c:minorTickMark val="none"/>
        <c:tickLblPos val="nextTo"/>
        <c:crossAx val="6802816"/>
        <c:crosses val="autoZero"/>
        <c:auto val="1"/>
        <c:lblAlgn val="ctr"/>
        <c:lblOffset val="100"/>
        <c:noMultiLvlLbl val="0"/>
      </c:catAx>
      <c:valAx>
        <c:axId val="6802816"/>
        <c:scaling>
          <c:orientation val="minMax"/>
          <c:max val="5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51414912"/>
        <c:crosses val="autoZero"/>
        <c:crossBetween val="between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91A86-5441-47F6-8D3E-5E4E18ABE360}" type="datetimeFigureOut">
              <a:rPr lang="ru-RU" smtClean="0"/>
              <a:t>06.06.2011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BF342-61E1-4C99-A998-7256C07FB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1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—</a:t>
            </a:r>
            <a:r>
              <a:rPr lang="en-US" baseline="0" dirty="0" smtClean="0"/>
              <a:t> </a:t>
            </a:r>
            <a:r>
              <a:rPr lang="ru-RU" baseline="0" dirty="0" smtClean="0"/>
              <a:t>подписать что где</a:t>
            </a:r>
          </a:p>
          <a:p>
            <a:r>
              <a:rPr lang="ru-RU" baseline="0" dirty="0" smtClean="0"/>
              <a:t>— добавить шаги алгоритма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BF342-61E1-4C99-A998-7256C07FB8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59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BF342-61E1-4C99-A998-7256C07FB8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0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BF342-61E1-4C99-A998-7256C07FB8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347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— описать </a:t>
            </a:r>
            <a:r>
              <a:rPr lang="ru-RU" baseline="0" dirty="0" smtClean="0"/>
              <a:t>сценарий, какие проблемы он </a:t>
            </a:r>
            <a:r>
              <a:rPr lang="ru-RU" baseline="0" dirty="0" smtClean="0"/>
              <a:t>решает =</a:t>
            </a:r>
            <a:r>
              <a:rPr lang="en-US" baseline="0" dirty="0" smtClean="0"/>
              <a:t>&gt;</a:t>
            </a:r>
            <a:r>
              <a:rPr lang="ru-RU" baseline="0" dirty="0" smtClean="0"/>
              <a:t> устно</a:t>
            </a:r>
            <a:endParaRPr lang="ru-RU" dirty="0" smtClean="0"/>
          </a:p>
          <a:p>
            <a:r>
              <a:rPr lang="ru-RU" dirty="0" smtClean="0"/>
              <a:t>— комментарии к разметке,</a:t>
            </a:r>
            <a:r>
              <a:rPr lang="ru-RU" baseline="0" dirty="0" smtClean="0"/>
              <a:t> что где и </a:t>
            </a:r>
            <a:r>
              <a:rPr lang="ru-RU" baseline="0" dirty="0" smtClean="0"/>
              <a:t>зачем =</a:t>
            </a:r>
            <a:r>
              <a:rPr lang="en-US" baseline="0" dirty="0" smtClean="0"/>
              <a:t>&gt; </a:t>
            </a:r>
            <a:r>
              <a:rPr lang="ru-RU" baseline="0" dirty="0" smtClean="0"/>
              <a:t>иконки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BF342-61E1-4C99-A998-7256C07FB8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303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— описать </a:t>
            </a:r>
            <a:r>
              <a:rPr lang="ru-RU" baseline="0" dirty="0" smtClean="0"/>
              <a:t>сценарий, какие проблемы он решает</a:t>
            </a:r>
            <a:endParaRPr lang="ru-RU" dirty="0" smtClean="0"/>
          </a:p>
          <a:p>
            <a:r>
              <a:rPr lang="ru-RU" dirty="0" smtClean="0"/>
              <a:t>— комментарии к разметке,</a:t>
            </a:r>
            <a:r>
              <a:rPr lang="ru-RU" baseline="0" dirty="0" smtClean="0"/>
              <a:t> что где и зачем</a:t>
            </a:r>
          </a:p>
          <a:p>
            <a:endParaRPr lang="ru-RU" baseline="0" dirty="0" smtClean="0"/>
          </a:p>
          <a:p>
            <a:r>
              <a:rPr lang="ru-RU" baseline="0" dirty="0" smtClean="0"/>
              <a:t>— добавить еще скриншоты к другим проблемам/сценариям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BF342-61E1-4C99-A998-7256C07FB8E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303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— подумать над тем, что такое качество описания (метода или имплементации?)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BF342-61E1-4C99-A998-7256C07FB8E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161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BF342-61E1-4C99-A998-7256C07FB8E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50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CEC-8E04-4CF6-8633-56B5E0A77197}" type="datetime1">
              <a:rPr lang="ru-RU" smtClean="0"/>
              <a:t>06.06.2011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19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3A8-E35D-4200-8015-B24D615941D4}" type="datetime1">
              <a:rPr lang="ru-RU" smtClean="0"/>
              <a:t>06.06.2011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98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4C43-31A3-4172-9A99-2EC012F9BEA3}" type="datetime1">
              <a:rPr lang="ru-RU" smtClean="0"/>
              <a:t>06.06.2011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81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ED9-D49E-4859-9055-A17C4B6BBBF2}" type="datetime1">
              <a:rPr lang="ru-RU" smtClean="0"/>
              <a:t>06.06.2011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27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B91C-7E08-4301-B201-427BB408C90C}" type="datetime1">
              <a:rPr lang="ru-RU" smtClean="0"/>
              <a:t>06.06.2011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35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777C-00D6-4151-99C2-1109AF848B66}" type="datetime1">
              <a:rPr lang="ru-RU" smtClean="0"/>
              <a:t>06.06.2011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5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0615-B923-461F-B86A-44BECAFF3A68}" type="datetime1">
              <a:rPr lang="ru-RU" smtClean="0"/>
              <a:t>06.06.2011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62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EDB4-570B-4941-AB30-185299BFD713}" type="datetime1">
              <a:rPr lang="ru-RU" smtClean="0"/>
              <a:t>06.06.2011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53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6DB6-3B78-4694-8647-46252A9B37D0}" type="datetime1">
              <a:rPr lang="ru-RU" smtClean="0"/>
              <a:t>06.06.2011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05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3694-482A-4D54-A276-5C72D1324954}" type="datetime1">
              <a:rPr lang="ru-RU" smtClean="0"/>
              <a:t>06.06.2011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53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DEBC-865F-4005-AD89-C7D580DA13ED}" type="datetime1">
              <a:rPr lang="ru-RU" smtClean="0"/>
              <a:t>06.06.2011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20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A6B0-9F2F-4E6B-806E-559C2E8A8581}" type="datetime1">
              <a:rPr lang="ru-RU" smtClean="0"/>
              <a:t>06.06.2011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10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jpeg"/><Relationship Id="rId7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82911"/>
            <a:ext cx="7772400" cy="147002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Рекомендательные системы на основе вложенных тегов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88024" y="3573016"/>
            <a:ext cx="3816424" cy="1752600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Исполнил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	</a:t>
            </a:r>
            <a:r>
              <a:rPr lang="ru-RU" sz="2000" dirty="0" err="1" smtClean="0">
                <a:solidFill>
                  <a:schemeClr val="tx1"/>
                </a:solidFill>
              </a:rPr>
              <a:t>Чеботаев</a:t>
            </a:r>
            <a:r>
              <a:rPr lang="ru-RU" sz="2000" dirty="0" smtClean="0">
                <a:solidFill>
                  <a:schemeClr val="tx1"/>
                </a:solidFill>
              </a:rPr>
              <a:t> А. П.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Научный руководитель: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	</a:t>
            </a:r>
            <a:r>
              <a:rPr lang="ru-RU" sz="2000" dirty="0" err="1" smtClean="0">
                <a:solidFill>
                  <a:schemeClr val="tx1"/>
                </a:solidFill>
              </a:rPr>
              <a:t>Бухановский</a:t>
            </a:r>
            <a:r>
              <a:rPr lang="ru-RU" sz="2000" dirty="0" smtClean="0">
                <a:solidFill>
                  <a:schemeClr val="tx1"/>
                </a:solidFill>
              </a:rPr>
              <a:t> А. В., </a:t>
            </a:r>
            <a:r>
              <a:rPr lang="ru-RU" sz="2000" dirty="0" err="1" smtClean="0">
                <a:solidFill>
                  <a:schemeClr val="tx1"/>
                </a:solidFill>
              </a:rPr>
              <a:t>д.т.н</a:t>
            </a:r>
            <a:endParaRPr lang="ru-RU" sz="20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1605" y="6267986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СПб 2011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350705" y="5877272"/>
            <a:ext cx="453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Кафедра Компьютерных Технологий, </a:t>
            </a:r>
            <a:r>
              <a:rPr lang="ru-RU" dirty="0" err="1" smtClean="0"/>
              <a:t>ФИТиП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7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объектов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645024"/>
                <a:ext cx="8229600" cy="262088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ru-RU" dirty="0" smtClean="0"/>
                  <a:t>Объект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ru-RU" dirty="0" smtClean="0"/>
                  <a:t> связан с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 …,  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Вес </a:t>
                </a:r>
                <a:r>
                  <a:rPr lang="ru-RU" dirty="0" smtClean="0"/>
                  <a:t>связи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w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  <m:r>
                          <a:rPr lang="en-US" b="0" i="0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𝑜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𝑊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) </m:t>
                            </m:r>
                          </m:e>
                        </m:nary>
                      </m:den>
                    </m:f>
                  </m:oMath>
                </a14:m>
                <a:endParaRPr lang="ru-RU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⋃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min</m:t>
                        </m:r>
                        <m:r>
                          <a:rPr lang="ru-RU" i="1">
                            <a:latin typeface="Cambria Math"/>
                          </a:rPr>
                          <m:t>⁡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𝑝𝑤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),</m:t>
                            </m:r>
                            <m:r>
                              <a:rPr lang="en-US" i="1">
                                <a:latin typeface="Cambria Math"/>
                              </a:rPr>
                              <m:t>𝑝𝑤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),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645024"/>
                <a:ext cx="8229600" cy="2620888"/>
              </a:xfrm>
              <a:blipFill rotWithShape="1">
                <a:blip r:embed="rId2"/>
                <a:stretch>
                  <a:fillRect l="-1185" t="-20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10</a:t>
            </a:fld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2902162" y="14909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2902162" y="2094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902162" y="26936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 flipH="1">
            <a:off x="5148064" y="147229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 flipH="1">
            <a:off x="5148064" y="20373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475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 flipH="1">
            <a:off x="5148064" y="26690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384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1835696" y="1933951"/>
            <a:ext cx="576064" cy="576064"/>
            <a:chOff x="1973856" y="1914383"/>
            <a:chExt cx="576064" cy="576064"/>
          </a:xfrm>
        </p:grpSpPr>
        <p:sp>
          <p:nvSpPr>
            <p:cNvPr id="7" name="Овал 6"/>
            <p:cNvSpPr/>
            <p:nvPr/>
          </p:nvSpPr>
          <p:spPr>
            <a:xfrm>
              <a:off x="1973856" y="1914383"/>
              <a:ext cx="576064" cy="576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pic>
          <p:nvPicPr>
            <p:cNvPr id="27" name="Picture 5" descr="D:\Personal\Projects\Thesis\slides_icons\user_whit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8888" y="2049415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1290651" y="1822562"/>
                <a:ext cx="59471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ru-RU" sz="40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651" y="1822562"/>
                <a:ext cx="594715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Прямоугольник 31"/>
              <p:cNvSpPr/>
              <p:nvPr/>
            </p:nvSpPr>
            <p:spPr>
              <a:xfrm>
                <a:off x="7020271" y="1860270"/>
                <a:ext cx="58868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1" y="1860270"/>
                <a:ext cx="588687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3440120" y="1573273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3459163" y="2144763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3459164" y="2763269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4594229" y="1573272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4592943" y="2144763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4592942" y="2763271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Группа 17"/>
          <p:cNvGrpSpPr/>
          <p:nvPr/>
        </p:nvGrpSpPr>
        <p:grpSpPr>
          <a:xfrm>
            <a:off x="6372200" y="1916055"/>
            <a:ext cx="576064" cy="576064"/>
            <a:chOff x="6372200" y="1916055"/>
            <a:chExt cx="576064" cy="576064"/>
          </a:xfrm>
        </p:grpSpPr>
        <p:sp>
          <p:nvSpPr>
            <p:cNvPr id="43" name="Овал 42"/>
            <p:cNvSpPr/>
            <p:nvPr/>
          </p:nvSpPr>
          <p:spPr>
            <a:xfrm>
              <a:off x="6372200" y="1916055"/>
              <a:ext cx="576064" cy="57606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7" name="Picture 5" descr="D:\Personal\Projects\Thesis\slides_icons\box_whit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232" y="2061263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/>
          <p:cNvSpPr txBox="1"/>
          <p:nvPr/>
        </p:nvSpPr>
        <p:spPr>
          <a:xfrm>
            <a:off x="3509269" y="1604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57286" y="1590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28123" y="2172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57286" y="2181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18696" y="2800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59798" y="2804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3" name="Соединительная линия уступом 22"/>
          <p:cNvCxnSpPr>
            <a:stCxn id="7" idx="6"/>
          </p:cNvCxnSpPr>
          <p:nvPr/>
        </p:nvCxnSpPr>
        <p:spPr>
          <a:xfrm flipV="1">
            <a:off x="2411760" y="1789406"/>
            <a:ext cx="963898" cy="4325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7" idx="6"/>
          </p:cNvCxnSpPr>
          <p:nvPr/>
        </p:nvCxnSpPr>
        <p:spPr>
          <a:xfrm>
            <a:off x="2411760" y="2221983"/>
            <a:ext cx="963898" cy="1846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7" idx="6"/>
          </p:cNvCxnSpPr>
          <p:nvPr/>
        </p:nvCxnSpPr>
        <p:spPr>
          <a:xfrm>
            <a:off x="2411760" y="2221983"/>
            <a:ext cx="963898" cy="7749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ная линия уступом 63"/>
          <p:cNvCxnSpPr>
            <a:stCxn id="43" idx="2"/>
          </p:cNvCxnSpPr>
          <p:nvPr/>
        </p:nvCxnSpPr>
        <p:spPr>
          <a:xfrm rot="10800000">
            <a:off x="5052196" y="1775449"/>
            <a:ext cx="1320004" cy="4286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43" idx="2"/>
          </p:cNvCxnSpPr>
          <p:nvPr/>
        </p:nvCxnSpPr>
        <p:spPr>
          <a:xfrm rot="10800000" flipV="1">
            <a:off x="5052196" y="2204087"/>
            <a:ext cx="1320004" cy="152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ная линия уступом 69"/>
          <p:cNvCxnSpPr>
            <a:stCxn id="43" idx="2"/>
          </p:cNvCxnSpPr>
          <p:nvPr/>
        </p:nvCxnSpPr>
        <p:spPr>
          <a:xfrm rot="10800000" flipV="1">
            <a:off x="5052196" y="2204087"/>
            <a:ext cx="1320004" cy="7713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9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Падение точности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166361"/>
              </p:ext>
            </p:extLst>
          </p:nvPr>
        </p:nvGraphicFramePr>
        <p:xfrm>
          <a:off x="1331640" y="1600201"/>
          <a:ext cx="7355160" cy="3456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90095" y="5162145"/>
            <a:ext cx="2760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ru-RU" dirty="0" smtClean="0"/>
              <a:t>1 000 000 рейтингов</a:t>
            </a:r>
            <a:endParaRPr lang="en-US" dirty="0" smtClean="0"/>
          </a:p>
          <a:p>
            <a:pPr marL="285750" lvl="1" indent="-285750">
              <a:buFont typeface="Arial" pitchFamily="34" charset="0"/>
              <a:buChar char="•"/>
            </a:pPr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en-US" dirty="0" smtClean="0"/>
              <a:t>0</a:t>
            </a:r>
            <a:r>
              <a:rPr lang="ru-RU" dirty="0"/>
              <a:t>0</a:t>
            </a:r>
            <a:r>
              <a:rPr lang="en-US" dirty="0"/>
              <a:t>0 </a:t>
            </a:r>
            <a:r>
              <a:rPr lang="ru-RU" dirty="0"/>
              <a:t>пользователей </a:t>
            </a:r>
            <a:endParaRPr lang="en-US" dirty="0"/>
          </a:p>
          <a:p>
            <a:pPr marL="285750" lvl="1" indent="-285750">
              <a:buFont typeface="Arial" pitchFamily="34" charset="0"/>
              <a:buChar char="•"/>
            </a:pPr>
            <a:r>
              <a:rPr lang="ru-RU" dirty="0" smtClean="0"/>
              <a:t>100 000 </a:t>
            </a:r>
            <a:r>
              <a:rPr lang="ru-RU" dirty="0"/>
              <a:t>ключевых </a:t>
            </a:r>
            <a:r>
              <a:rPr lang="ru-RU" dirty="0" smtClean="0"/>
              <a:t>слов</a:t>
            </a:r>
            <a:endParaRPr lang="en-US" dirty="0" smtClean="0"/>
          </a:p>
          <a:p>
            <a:pPr marL="285750" lvl="1" indent="-285750">
              <a:buFont typeface="Arial" pitchFamily="34" charset="0"/>
              <a:buChar char="•"/>
            </a:pPr>
            <a:r>
              <a:rPr lang="ru-RU" dirty="0" smtClean="0"/>
              <a:t>3 900 </a:t>
            </a:r>
            <a:r>
              <a:rPr lang="ru-RU" dirty="0" smtClean="0"/>
              <a:t>фильмов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482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★★★★★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20704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★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★★★★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25743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★★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★★★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30783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★★★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★★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35824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★★★★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40959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★★★★★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3767077" y="5762309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10575" y="5162145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ru-RU" dirty="0" smtClean="0"/>
              <a:t>Обучение на 800 000 рейтингах 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ru-RU" dirty="0" smtClean="0"/>
              <a:t>Проверка на 200 000 рейтингах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ru-RU" dirty="0" smtClean="0"/>
              <a:t>Измерение среднеквадратичной ошибки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Прототип рекомендательной системы по методу вложенных тегов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12</a:t>
            </a:fld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6101332" y="5589240"/>
            <a:ext cx="2402902" cy="461665"/>
            <a:chOff x="4342998" y="3788024"/>
            <a:chExt cx="2402902" cy="461665"/>
          </a:xfrm>
          <a:solidFill>
            <a:srgbClr val="0070C0"/>
          </a:solidFill>
        </p:grpSpPr>
        <p:sp>
          <p:nvSpPr>
            <p:cNvPr id="12" name="TextBox 11"/>
            <p:cNvSpPr txBox="1"/>
            <p:nvPr/>
          </p:nvSpPr>
          <p:spPr>
            <a:xfrm>
              <a:off x="4342998" y="3788024"/>
              <a:ext cx="2402902" cy="461665"/>
            </a:xfrm>
            <a:prstGeom prst="rect">
              <a:avLst/>
            </a:prstGeom>
            <a:solidFill>
              <a:srgbClr val="0000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       Cassandra DB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05584" y="3834646"/>
              <a:ext cx="360000" cy="360000"/>
            </a:xfrm>
            <a:prstGeom prst="rect">
              <a:avLst/>
            </a:prstGeom>
            <a:solidFill>
              <a:srgbClr val="0000FF"/>
            </a:solidFill>
          </p:spPr>
        </p:pic>
      </p:grpSp>
      <p:grpSp>
        <p:nvGrpSpPr>
          <p:cNvPr id="18" name="Группа 17"/>
          <p:cNvGrpSpPr/>
          <p:nvPr/>
        </p:nvGrpSpPr>
        <p:grpSpPr>
          <a:xfrm>
            <a:off x="899592" y="3576169"/>
            <a:ext cx="1406475" cy="461665"/>
            <a:chOff x="1425908" y="2863685"/>
            <a:chExt cx="1406475" cy="461665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1425908" y="2863685"/>
              <a:ext cx="1406475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       Client</a:t>
              </a:r>
              <a:endParaRPr lang="ru-RU" sz="2400" b="1" dirty="0"/>
            </a:p>
          </p:txBody>
        </p:sp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66229" y="2914517"/>
              <a:ext cx="360000" cy="36000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Группа 15"/>
          <p:cNvGrpSpPr/>
          <p:nvPr/>
        </p:nvGrpSpPr>
        <p:grpSpPr>
          <a:xfrm>
            <a:off x="2555776" y="1783444"/>
            <a:ext cx="2051267" cy="461665"/>
            <a:chOff x="5819147" y="2363936"/>
            <a:chExt cx="2051267" cy="461665"/>
          </a:xfrm>
          <a:solidFill>
            <a:schemeClr val="bg2"/>
          </a:solidFill>
        </p:grpSpPr>
        <p:sp>
          <p:nvSpPr>
            <p:cNvPr id="14" name="TextBox 13"/>
            <p:cNvSpPr txBox="1"/>
            <p:nvPr/>
          </p:nvSpPr>
          <p:spPr>
            <a:xfrm>
              <a:off x="5819147" y="2363936"/>
              <a:ext cx="2051267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       </a:t>
              </a:r>
              <a:r>
                <a:rPr lang="en-US" sz="2400" b="1" dirty="0" err="1" smtClean="0"/>
                <a:t>MovieLens</a:t>
              </a:r>
              <a:endParaRPr lang="ru-RU" sz="2400" b="1" dirty="0"/>
            </a:p>
          </p:txBody>
        </p:sp>
        <p:pic>
          <p:nvPicPr>
            <p:cNvPr id="6147" name="Picture 3" descr="D:\Personal\Projects\Thesis\slides_icons\movi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1271" y="2420864"/>
              <a:ext cx="360000" cy="36000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Группа 12"/>
          <p:cNvGrpSpPr/>
          <p:nvPr/>
        </p:nvGrpSpPr>
        <p:grpSpPr>
          <a:xfrm>
            <a:off x="3226237" y="2368142"/>
            <a:ext cx="1385316" cy="461665"/>
            <a:chOff x="3870774" y="1948225"/>
            <a:chExt cx="1385316" cy="461665"/>
          </a:xfrm>
          <a:solidFill>
            <a:schemeClr val="bg2"/>
          </a:solidFill>
        </p:grpSpPr>
        <p:sp>
          <p:nvSpPr>
            <p:cNvPr id="9" name="TextBox 8"/>
            <p:cNvSpPr txBox="1"/>
            <p:nvPr/>
          </p:nvSpPr>
          <p:spPr>
            <a:xfrm>
              <a:off x="3870774" y="1948225"/>
              <a:ext cx="138531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       IMDB</a:t>
              </a:r>
              <a:endParaRPr lang="ru-RU" sz="2400" b="1" dirty="0"/>
            </a:p>
          </p:txBody>
        </p:sp>
        <p:pic>
          <p:nvPicPr>
            <p:cNvPr id="15" name="Picture 3" descr="D:\Personal\Projects\Thesis\slides_icons\movi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68" y="2004109"/>
              <a:ext cx="360000" cy="36000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Группа 18"/>
          <p:cNvGrpSpPr/>
          <p:nvPr/>
        </p:nvGrpSpPr>
        <p:grpSpPr>
          <a:xfrm>
            <a:off x="7150434" y="3578514"/>
            <a:ext cx="1243994" cy="461665"/>
            <a:chOff x="5721118" y="3643280"/>
            <a:chExt cx="1243994" cy="461665"/>
          </a:xfrm>
          <a:solidFill>
            <a:srgbClr val="00B050"/>
          </a:solidFill>
        </p:grpSpPr>
        <p:sp>
          <p:nvSpPr>
            <p:cNvPr id="25" name="TextBox 24"/>
            <p:cNvSpPr txBox="1"/>
            <p:nvPr/>
          </p:nvSpPr>
          <p:spPr>
            <a:xfrm>
              <a:off x="5721118" y="3643280"/>
              <a:ext cx="124399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       DAO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788166" y="3692159"/>
              <a:ext cx="360000" cy="36000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Группа 26"/>
          <p:cNvGrpSpPr/>
          <p:nvPr/>
        </p:nvGrpSpPr>
        <p:grpSpPr>
          <a:xfrm>
            <a:off x="4771456" y="4581128"/>
            <a:ext cx="2608856" cy="461665"/>
            <a:chOff x="4751817" y="4293096"/>
            <a:chExt cx="2608856" cy="461665"/>
          </a:xfrm>
          <a:solidFill>
            <a:srgbClr val="00B050"/>
          </a:solidFill>
        </p:grpSpPr>
        <p:sp>
          <p:nvSpPr>
            <p:cNvPr id="28" name="TextBox 27"/>
            <p:cNvSpPr txBox="1"/>
            <p:nvPr/>
          </p:nvSpPr>
          <p:spPr>
            <a:xfrm>
              <a:off x="4751817" y="4293096"/>
              <a:ext cx="260885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       Recommender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615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10475" y="4340231"/>
              <a:ext cx="360000" cy="36000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Соединительная линия уступом 20"/>
          <p:cNvCxnSpPr>
            <a:stCxn id="9" idx="3"/>
            <a:endCxn id="73" idx="1"/>
          </p:cNvCxnSpPr>
          <p:nvPr/>
        </p:nvCxnSpPr>
        <p:spPr>
          <a:xfrm flipV="1">
            <a:off x="4611553" y="2019095"/>
            <a:ext cx="2140592" cy="5798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14" idx="3"/>
            <a:endCxn id="73" idx="1"/>
          </p:cNvCxnSpPr>
          <p:nvPr/>
        </p:nvCxnSpPr>
        <p:spPr>
          <a:xfrm>
            <a:off x="4607043" y="2014277"/>
            <a:ext cx="2145102" cy="48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3214686" y="3576560"/>
            <a:ext cx="1830116" cy="461665"/>
            <a:chOff x="1425908" y="2863685"/>
            <a:chExt cx="1830116" cy="461665"/>
          </a:xfrm>
          <a:solidFill>
            <a:srgbClr val="00B050"/>
          </a:solidFill>
        </p:grpSpPr>
        <p:sp>
          <p:nvSpPr>
            <p:cNvPr id="37" name="TextBox 36"/>
            <p:cNvSpPr txBox="1"/>
            <p:nvPr/>
          </p:nvSpPr>
          <p:spPr>
            <a:xfrm>
              <a:off x="1425908" y="2863685"/>
              <a:ext cx="183011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       Frontend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85083" y="2914517"/>
              <a:ext cx="360000" cy="36000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Соединительная линия уступом 29"/>
          <p:cNvCxnSpPr>
            <a:stCxn id="37" idx="3"/>
            <a:endCxn id="25" idx="1"/>
          </p:cNvCxnSpPr>
          <p:nvPr/>
        </p:nvCxnSpPr>
        <p:spPr>
          <a:xfrm>
            <a:off x="5044802" y="3807393"/>
            <a:ext cx="2105632" cy="1954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37" idx="3"/>
            <a:endCxn id="28" idx="0"/>
          </p:cNvCxnSpPr>
          <p:nvPr/>
        </p:nvCxnSpPr>
        <p:spPr>
          <a:xfrm>
            <a:off x="5044802" y="3807393"/>
            <a:ext cx="1031082" cy="77373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25" idx="2"/>
          </p:cNvCxnSpPr>
          <p:nvPr/>
        </p:nvCxnSpPr>
        <p:spPr>
          <a:xfrm>
            <a:off x="7772431" y="4040179"/>
            <a:ext cx="1" cy="154485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7" idx="3"/>
            <a:endCxn id="37" idx="1"/>
          </p:cNvCxnSpPr>
          <p:nvPr/>
        </p:nvCxnSpPr>
        <p:spPr>
          <a:xfrm>
            <a:off x="2306067" y="3807002"/>
            <a:ext cx="908619" cy="3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Группа 66"/>
          <p:cNvGrpSpPr/>
          <p:nvPr/>
        </p:nvGrpSpPr>
        <p:grpSpPr>
          <a:xfrm>
            <a:off x="3203848" y="5585029"/>
            <a:ext cx="1894108" cy="461665"/>
            <a:chOff x="1416481" y="2863685"/>
            <a:chExt cx="1894108" cy="461665"/>
          </a:xfrm>
          <a:solidFill>
            <a:srgbClr val="0000FF"/>
          </a:solidFill>
        </p:grpSpPr>
        <p:sp>
          <p:nvSpPr>
            <p:cNvPr id="68" name="TextBox 67"/>
            <p:cNvSpPr txBox="1"/>
            <p:nvPr/>
          </p:nvSpPr>
          <p:spPr>
            <a:xfrm>
              <a:off x="1416481" y="2863685"/>
              <a:ext cx="189410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       Vaadin UI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69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66229" y="2914517"/>
              <a:ext cx="360000" cy="36000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Прямая со стрелкой 69"/>
          <p:cNvCxnSpPr>
            <a:stCxn id="37" idx="2"/>
          </p:cNvCxnSpPr>
          <p:nvPr/>
        </p:nvCxnSpPr>
        <p:spPr>
          <a:xfrm>
            <a:off x="4129744" y="4038225"/>
            <a:ext cx="21158" cy="14790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Группа 71"/>
          <p:cNvGrpSpPr/>
          <p:nvPr/>
        </p:nvGrpSpPr>
        <p:grpSpPr>
          <a:xfrm>
            <a:off x="6752145" y="1788262"/>
            <a:ext cx="1651863" cy="461665"/>
            <a:chOff x="5517184" y="3643280"/>
            <a:chExt cx="1651863" cy="461665"/>
          </a:xfrm>
          <a:solidFill>
            <a:srgbClr val="00B050"/>
          </a:solidFill>
        </p:grpSpPr>
        <p:sp>
          <p:nvSpPr>
            <p:cNvPr id="73" name="TextBox 72"/>
            <p:cNvSpPr txBox="1"/>
            <p:nvPr/>
          </p:nvSpPr>
          <p:spPr>
            <a:xfrm>
              <a:off x="5517184" y="3643280"/>
              <a:ext cx="165186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       Crawler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74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603636" y="3692159"/>
              <a:ext cx="360000" cy="36000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5" name="Прямая со стрелкой 84"/>
          <p:cNvCxnSpPr>
            <a:stCxn id="25" idx="0"/>
          </p:cNvCxnSpPr>
          <p:nvPr/>
        </p:nvCxnSpPr>
        <p:spPr>
          <a:xfrm flipV="1">
            <a:off x="7772431" y="2249927"/>
            <a:ext cx="2" cy="132858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" y="1434909"/>
            <a:ext cx="7794377" cy="406226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Прототип рекомендательной системы по методу вложенных тегов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13</a:t>
            </a:fld>
            <a:endParaRPr lang="ru-RU"/>
          </a:p>
        </p:txBody>
      </p:sp>
      <p:cxnSp>
        <p:nvCxnSpPr>
          <p:cNvPr id="38" name="Прямая со стрелкой 37"/>
          <p:cNvCxnSpPr/>
          <p:nvPr/>
        </p:nvCxnSpPr>
        <p:spPr>
          <a:xfrm flipV="1">
            <a:off x="3898192" y="4437114"/>
            <a:ext cx="0" cy="115212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52400">
              <a:schemeClr val="bg1">
                <a:alpha val="8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V="1">
            <a:off x="3071832" y="4437114"/>
            <a:ext cx="0" cy="115212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52400">
              <a:schemeClr val="bg1">
                <a:alpha val="8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6" name="Соединительная линия уступом 7175"/>
          <p:cNvCxnSpPr/>
          <p:nvPr/>
        </p:nvCxnSpPr>
        <p:spPr>
          <a:xfrm rot="16200000" flipV="1">
            <a:off x="5144323" y="3145759"/>
            <a:ext cx="3662979" cy="1223984"/>
          </a:xfrm>
          <a:prstGeom prst="bentConnector3">
            <a:avLst>
              <a:gd name="adj1" fmla="val 99927"/>
            </a:avLst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52400">
              <a:schemeClr val="bg1">
                <a:alpha val="8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6516216" y="3579408"/>
            <a:ext cx="0" cy="2009832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52400">
              <a:schemeClr val="bg1">
                <a:alpha val="8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Соединительная линия уступом 84"/>
          <p:cNvCxnSpPr/>
          <p:nvPr/>
        </p:nvCxnSpPr>
        <p:spPr>
          <a:xfrm rot="5400000" flipH="1" flipV="1">
            <a:off x="-180527" y="3645027"/>
            <a:ext cx="3312369" cy="576063"/>
          </a:xfrm>
          <a:prstGeom prst="bentConnector3">
            <a:avLst>
              <a:gd name="adj1" fmla="val 99804"/>
            </a:avLst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52400">
              <a:schemeClr val="bg1">
                <a:alpha val="8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flipV="1">
            <a:off x="2399807" y="3717032"/>
            <a:ext cx="0" cy="1872208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52400">
              <a:schemeClr val="bg1">
                <a:alpha val="8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/>
        </p:nvGrpSpPr>
        <p:grpSpPr>
          <a:xfrm>
            <a:off x="3610160" y="5682713"/>
            <a:ext cx="576064" cy="576064"/>
            <a:chOff x="6372200" y="1916055"/>
            <a:chExt cx="576064" cy="576064"/>
          </a:xfrm>
        </p:grpSpPr>
        <p:sp>
          <p:nvSpPr>
            <p:cNvPr id="12" name="Овал 11"/>
            <p:cNvSpPr/>
            <p:nvPr/>
          </p:nvSpPr>
          <p:spPr>
            <a:xfrm>
              <a:off x="6372200" y="1916055"/>
              <a:ext cx="576064" cy="57606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D:\Personal\Projects\Thesis\slides_icons\box_whit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232" y="2061263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2859678" y="5770591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Группа 17"/>
          <p:cNvGrpSpPr/>
          <p:nvPr/>
        </p:nvGrpSpPr>
        <p:grpSpPr>
          <a:xfrm>
            <a:off x="7299545" y="5682713"/>
            <a:ext cx="576064" cy="576064"/>
            <a:chOff x="6876641" y="2507268"/>
            <a:chExt cx="576064" cy="576064"/>
          </a:xfrm>
        </p:grpSpPr>
        <p:sp>
          <p:nvSpPr>
            <p:cNvPr id="19" name="Овал 18"/>
            <p:cNvSpPr/>
            <p:nvPr/>
          </p:nvSpPr>
          <p:spPr>
            <a:xfrm>
              <a:off x="6876641" y="2507268"/>
              <a:ext cx="576064" cy="5760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" name="Picture 2" descr="D:\Personal\Projects\Thesis\slides_icons\user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1898" y="2636911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2187605" y="5770591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Группа 29"/>
          <p:cNvGrpSpPr/>
          <p:nvPr/>
        </p:nvGrpSpPr>
        <p:grpSpPr>
          <a:xfrm>
            <a:off x="899592" y="5682713"/>
            <a:ext cx="576064" cy="576064"/>
            <a:chOff x="3847727" y="2278314"/>
            <a:chExt cx="576064" cy="576064"/>
          </a:xfrm>
        </p:grpSpPr>
        <p:sp>
          <p:nvSpPr>
            <p:cNvPr id="31" name="Овал 30"/>
            <p:cNvSpPr/>
            <p:nvPr/>
          </p:nvSpPr>
          <p:spPr>
            <a:xfrm>
              <a:off x="3847727" y="2278314"/>
              <a:ext cx="576064" cy="576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pic>
          <p:nvPicPr>
            <p:cNvPr id="32" name="Picture 5" descr="D:\Personal\Projects\Thesis\slides_icons\user_whit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2759" y="2413346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Группа 65"/>
          <p:cNvGrpSpPr/>
          <p:nvPr/>
        </p:nvGrpSpPr>
        <p:grpSpPr>
          <a:xfrm>
            <a:off x="6228184" y="5682713"/>
            <a:ext cx="576064" cy="576064"/>
            <a:chOff x="5777148" y="2507268"/>
            <a:chExt cx="576064" cy="576064"/>
          </a:xfrm>
        </p:grpSpPr>
        <p:sp>
          <p:nvSpPr>
            <p:cNvPr id="67" name="Овал 66"/>
            <p:cNvSpPr/>
            <p:nvPr/>
          </p:nvSpPr>
          <p:spPr>
            <a:xfrm>
              <a:off x="5777148" y="2507268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8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780" y="26429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Прямая соединительная линия 68"/>
          <p:cNvCxnSpPr/>
          <p:nvPr/>
        </p:nvCxnSpPr>
        <p:spPr>
          <a:xfrm>
            <a:off x="5113764" y="5602199"/>
            <a:ext cx="0" cy="6377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2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08" y="2741047"/>
            <a:ext cx="7694802" cy="358104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Прототип рекомендательной системы по методу вложенных тегов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14</a:t>
            </a:fld>
            <a:endParaRPr lang="ru-RU"/>
          </a:p>
        </p:txBody>
      </p:sp>
      <p:cxnSp>
        <p:nvCxnSpPr>
          <p:cNvPr id="60" name="Прямая со стрелкой 59"/>
          <p:cNvCxnSpPr/>
          <p:nvPr/>
        </p:nvCxnSpPr>
        <p:spPr>
          <a:xfrm>
            <a:off x="1901062" y="2391796"/>
            <a:ext cx="0" cy="68400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14300">
              <a:schemeClr val="bg1">
                <a:alpha val="5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Группа 29"/>
          <p:cNvGrpSpPr/>
          <p:nvPr/>
        </p:nvGrpSpPr>
        <p:grpSpPr>
          <a:xfrm>
            <a:off x="1620195" y="1719696"/>
            <a:ext cx="576064" cy="576064"/>
            <a:chOff x="3847727" y="2278314"/>
            <a:chExt cx="576064" cy="576064"/>
          </a:xfrm>
        </p:grpSpPr>
        <p:sp>
          <p:nvSpPr>
            <p:cNvPr id="31" name="Овал 30"/>
            <p:cNvSpPr/>
            <p:nvPr/>
          </p:nvSpPr>
          <p:spPr>
            <a:xfrm>
              <a:off x="3847727" y="2278314"/>
              <a:ext cx="576064" cy="576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pic>
          <p:nvPicPr>
            <p:cNvPr id="32" name="Picture 5" descr="D:\Personal\Projects\Thesis\slides_icons\user_whit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2759" y="2413346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Прямая соединительная линия 68"/>
          <p:cNvCxnSpPr/>
          <p:nvPr/>
        </p:nvCxnSpPr>
        <p:spPr>
          <a:xfrm>
            <a:off x="5076056" y="5724750"/>
            <a:ext cx="0" cy="6377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/>
        </p:nvGrpSpPr>
        <p:grpSpPr>
          <a:xfrm>
            <a:off x="2645853" y="1731698"/>
            <a:ext cx="576064" cy="576064"/>
            <a:chOff x="6372200" y="1916055"/>
            <a:chExt cx="576064" cy="576064"/>
          </a:xfrm>
        </p:grpSpPr>
        <p:sp>
          <p:nvSpPr>
            <p:cNvPr id="12" name="Овал 11"/>
            <p:cNvSpPr/>
            <p:nvPr/>
          </p:nvSpPr>
          <p:spPr>
            <a:xfrm>
              <a:off x="6372200" y="1916055"/>
              <a:ext cx="576064" cy="57606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D:\Personal\Projects\Thesis\slides_icons\box_whit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232" y="2061263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Прямая со стрелкой 42"/>
          <p:cNvCxnSpPr/>
          <p:nvPr/>
        </p:nvCxnSpPr>
        <p:spPr>
          <a:xfrm>
            <a:off x="2931001" y="2403798"/>
            <a:ext cx="0" cy="68400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14300">
              <a:schemeClr val="bg1">
                <a:alpha val="5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3703643" y="1807574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Прямая со стрелкой 43"/>
          <p:cNvCxnSpPr/>
          <p:nvPr/>
        </p:nvCxnSpPr>
        <p:spPr>
          <a:xfrm>
            <a:off x="3915797" y="2403798"/>
            <a:ext cx="0" cy="68400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14300">
              <a:schemeClr val="bg1">
                <a:alpha val="5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4520584" y="1807573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Прямая со стрелкой 44"/>
          <p:cNvCxnSpPr/>
          <p:nvPr/>
        </p:nvCxnSpPr>
        <p:spPr>
          <a:xfrm>
            <a:off x="4732738" y="2403798"/>
            <a:ext cx="0" cy="68400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14300">
              <a:schemeClr val="bg1">
                <a:alpha val="5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898017" y="4351342"/>
            <a:ext cx="361615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880718" y="5121168"/>
            <a:ext cx="361615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864973" y="5892336"/>
            <a:ext cx="361615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Группа 45"/>
          <p:cNvGrpSpPr/>
          <p:nvPr/>
        </p:nvGrpSpPr>
        <p:grpSpPr>
          <a:xfrm>
            <a:off x="467544" y="4171342"/>
            <a:ext cx="360000" cy="360000"/>
            <a:chOff x="5777148" y="2507268"/>
            <a:chExt cx="576064" cy="576064"/>
          </a:xfrm>
        </p:grpSpPr>
        <p:sp>
          <p:nvSpPr>
            <p:cNvPr id="47" name="Овал 46"/>
            <p:cNvSpPr/>
            <p:nvPr/>
          </p:nvSpPr>
          <p:spPr>
            <a:xfrm>
              <a:off x="5777148" y="2507268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8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780" y="26429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Группа 48"/>
          <p:cNvGrpSpPr/>
          <p:nvPr/>
        </p:nvGrpSpPr>
        <p:grpSpPr>
          <a:xfrm>
            <a:off x="467544" y="4941168"/>
            <a:ext cx="360000" cy="360000"/>
            <a:chOff x="5777148" y="2507268"/>
            <a:chExt cx="576064" cy="576064"/>
          </a:xfrm>
        </p:grpSpPr>
        <p:sp>
          <p:nvSpPr>
            <p:cNvPr id="50" name="Овал 49"/>
            <p:cNvSpPr/>
            <p:nvPr/>
          </p:nvSpPr>
          <p:spPr>
            <a:xfrm>
              <a:off x="5777148" y="2507268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1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780" y="26429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Группа 51"/>
          <p:cNvGrpSpPr/>
          <p:nvPr/>
        </p:nvGrpSpPr>
        <p:grpSpPr>
          <a:xfrm>
            <a:off x="467544" y="5733256"/>
            <a:ext cx="360000" cy="360000"/>
            <a:chOff x="5777148" y="2507268"/>
            <a:chExt cx="576064" cy="576064"/>
          </a:xfrm>
        </p:grpSpPr>
        <p:sp>
          <p:nvSpPr>
            <p:cNvPr id="53" name="Овал 52"/>
            <p:cNvSpPr/>
            <p:nvPr/>
          </p:nvSpPr>
          <p:spPr>
            <a:xfrm>
              <a:off x="5777148" y="2507268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4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780" y="26429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32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</a:t>
            </a:r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</a:t>
            </a:r>
            <a:r>
              <a:rPr lang="ru-RU" dirty="0" smtClean="0"/>
              <a:t>сравнения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Алгоритмы </a:t>
            </a:r>
            <a:r>
              <a:rPr lang="ru-RU" dirty="0" smtClean="0"/>
              <a:t>поиска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Качество </a:t>
            </a:r>
            <a:r>
              <a:rPr lang="ru-RU" dirty="0" smtClean="0"/>
              <a:t>описания объектов</a:t>
            </a:r>
            <a:endParaRPr lang="ru-RU" dirty="0" smtClean="0"/>
          </a:p>
          <a:p>
            <a:pPr lvl="1"/>
            <a:r>
              <a:rPr lang="ru-RU" dirty="0" smtClean="0"/>
              <a:t>Анализ рецензий фильмов</a:t>
            </a:r>
            <a:endParaRPr lang="ru-RU" dirty="0" smtClean="0"/>
          </a:p>
          <a:p>
            <a:pPr lvl="1"/>
            <a:r>
              <a:rPr lang="ru-RU" dirty="0" smtClean="0"/>
              <a:t>Фильтрация пользовательских данных</a:t>
            </a:r>
            <a:endParaRPr lang="ru-RU" dirty="0" smtClean="0"/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1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Обоснование рекомендаций</a:t>
            </a:r>
            <a:br>
              <a:rPr lang="ru-RU" dirty="0" smtClean="0"/>
            </a:br>
            <a:endParaRPr lang="ru-RU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Поиск с учетом состояния пользователя</a:t>
            </a:r>
            <a:br>
              <a:rPr lang="ru-RU" dirty="0" smtClean="0"/>
            </a:br>
            <a:endParaRPr lang="ru-RU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Требует меньше ресурсов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>
                  <a:buClr>
                    <a:srgbClr val="C00000"/>
                  </a:buClr>
                  <a:buFont typeface="Wingdings 2" pitchFamily="18" charset="2"/>
                  <a:buChar char="O"/>
                </a:pPr>
                <a:r>
                  <a:rPr lang="ru-RU" dirty="0" smtClean="0"/>
                  <a:t>Качество зависит от собранных данных</a:t>
                </a:r>
                <a:br>
                  <a:rPr lang="ru-RU" dirty="0" smtClean="0"/>
                </a:br>
                <a:endParaRPr lang="en-US" dirty="0" smtClean="0"/>
              </a:p>
              <a:p>
                <a:pPr>
                  <a:buClr>
                    <a:srgbClr val="C00000"/>
                  </a:buClr>
                  <a:buFont typeface="Wingdings 2" pitchFamily="18" charset="2"/>
                  <a:buChar char="O"/>
                </a:pPr>
                <a:r>
                  <a:rPr lang="ru-RU" dirty="0" smtClean="0"/>
                  <a:t>Точное </a:t>
                </a:r>
                <a:r>
                  <a:rPr lang="ru-RU" dirty="0" smtClean="0"/>
                  <a:t>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 smtClean="0"/>
                  <a:t> ниже 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l="-1810" t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Рекомендательные системы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2924944"/>
            <a:ext cx="4040188" cy="639762"/>
          </a:xfrm>
        </p:spPr>
        <p:txBody>
          <a:bodyPr/>
          <a:lstStyle/>
          <a:p>
            <a:r>
              <a:rPr lang="ru-RU" dirty="0" smtClean="0"/>
              <a:t>Современные РС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3564706"/>
            <a:ext cx="4040188" cy="2766293"/>
          </a:xfrm>
        </p:spPr>
        <p:txBody>
          <a:bodyPr/>
          <a:lstStyle/>
          <a:p>
            <a:r>
              <a:rPr lang="ru-RU" dirty="0" smtClean="0"/>
              <a:t>Упорядочивание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2924944"/>
            <a:ext cx="4041775" cy="639762"/>
          </a:xfrm>
        </p:spPr>
        <p:txBody>
          <a:bodyPr/>
          <a:lstStyle/>
          <a:p>
            <a:r>
              <a:rPr lang="ru-RU" dirty="0" smtClean="0"/>
              <a:t>Направления развития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3564706"/>
            <a:ext cx="4041775" cy="2766293"/>
          </a:xfrm>
        </p:spPr>
        <p:txBody>
          <a:bodyPr/>
          <a:lstStyle/>
          <a:p>
            <a:r>
              <a:rPr lang="ru-RU" dirty="0"/>
              <a:t>Обоснование</a:t>
            </a:r>
          </a:p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 txBox="1">
                <a:spLocks/>
              </p:cNvSpPr>
              <p:nvPr/>
            </p:nvSpPr>
            <p:spPr>
              <a:xfrm>
                <a:off x="457200" y="1600201"/>
                <a:ext cx="8229600" cy="13247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пользователи,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объекты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  <a:ea typeface="Cambria Math"/>
                      </a:rPr>
                      <m:t>u</m:t>
                    </m:r>
                    <m:r>
                      <a:rPr lang="en-US" smtClean="0">
                        <a:latin typeface="Cambria Math"/>
                        <a:ea typeface="Cambria Math"/>
                      </a:rPr>
                      <m:t> :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→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«полезности»</a:t>
                </a:r>
                <a:endParaRPr lang="en-US" dirty="0" smtClean="0"/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8" name="Объект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1"/>
                <a:ext cx="8229600" cy="1324744"/>
              </a:xfrm>
              <a:prstGeom prst="rect">
                <a:avLst/>
              </a:prstGeom>
              <a:blipFill rotWithShape="1">
                <a:blip r:embed="rId4"/>
                <a:stretch>
                  <a:fillRect t="-41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6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Контентные методы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3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5580112" y="1821276"/>
            <a:ext cx="2952328" cy="2471820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 2" pitchFamily="18" charset="2"/>
              <a:buChar char="O"/>
            </a:pPr>
            <a:r>
              <a:rPr lang="ru-RU" sz="2000" dirty="0" smtClean="0"/>
              <a:t>Ограниченность </a:t>
            </a:r>
            <a:r>
              <a:rPr lang="ru-RU" sz="2000" dirty="0" smtClean="0"/>
              <a:t>анализа</a:t>
            </a:r>
            <a:br>
              <a:rPr lang="ru-RU" sz="2000" dirty="0" smtClean="0"/>
            </a:br>
            <a:endParaRPr lang="ru-RU" sz="2000" dirty="0" smtClean="0"/>
          </a:p>
          <a:p>
            <a:pPr>
              <a:buClr>
                <a:srgbClr val="C00000"/>
              </a:buClr>
              <a:buFont typeface="Wingdings 2" pitchFamily="18" charset="2"/>
              <a:buChar char="O"/>
            </a:pPr>
            <a:r>
              <a:rPr lang="ru-RU" sz="2000" dirty="0" smtClean="0"/>
              <a:t>Фиксированная предметная </a:t>
            </a:r>
            <a:r>
              <a:rPr lang="ru-RU" sz="2000" dirty="0" smtClean="0"/>
              <a:t>область</a:t>
            </a:r>
            <a:br>
              <a:rPr lang="ru-RU" sz="2000" dirty="0" smtClean="0"/>
            </a:br>
            <a:endParaRPr lang="ru-RU" sz="2000" dirty="0" smtClean="0"/>
          </a:p>
          <a:p>
            <a:pPr>
              <a:buClr>
                <a:srgbClr val="C00000"/>
              </a:buClr>
              <a:buFont typeface="Wingdings 2" pitchFamily="18" charset="2"/>
              <a:buChar char="O"/>
            </a:pPr>
            <a:r>
              <a:rPr lang="ru-RU" sz="2000" dirty="0" smtClean="0"/>
              <a:t>Узкие рекомендации</a:t>
            </a:r>
            <a:endParaRPr lang="ru-RU" sz="2000" dirty="0"/>
          </a:p>
        </p:txBody>
      </p:sp>
      <p:sp>
        <p:nvSpPr>
          <p:cNvPr id="9" name="Овал 8"/>
          <p:cNvSpPr/>
          <p:nvPr/>
        </p:nvSpPr>
        <p:spPr>
          <a:xfrm>
            <a:off x="1672307" y="1635986"/>
            <a:ext cx="576064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899398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672307" y="387260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2483574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stCxn id="9" idx="4"/>
            <a:endCxn id="10" idx="0"/>
          </p:cNvCxnSpPr>
          <p:nvPr/>
        </p:nvCxnSpPr>
        <p:spPr>
          <a:xfrm flipH="1">
            <a:off x="1187430" y="2212050"/>
            <a:ext cx="772909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4"/>
            <a:endCxn id="11" idx="0"/>
          </p:cNvCxnSpPr>
          <p:nvPr/>
        </p:nvCxnSpPr>
        <p:spPr>
          <a:xfrm>
            <a:off x="1960339" y="2212050"/>
            <a:ext cx="0" cy="16605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4"/>
            <a:endCxn id="14" idx="0"/>
          </p:cNvCxnSpPr>
          <p:nvPr/>
        </p:nvCxnSpPr>
        <p:spPr>
          <a:xfrm>
            <a:off x="1960339" y="2212050"/>
            <a:ext cx="811267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4" idx="6"/>
            <a:endCxn id="51" idx="2"/>
          </p:cNvCxnSpPr>
          <p:nvPr/>
        </p:nvCxnSpPr>
        <p:spPr>
          <a:xfrm>
            <a:off x="3059638" y="4156266"/>
            <a:ext cx="108012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139758" y="3868234"/>
            <a:ext cx="576064" cy="576064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Прямая со стрелкой 51"/>
          <p:cNvCxnSpPr/>
          <p:nvPr/>
        </p:nvCxnSpPr>
        <p:spPr>
          <a:xfrm flipH="1" flipV="1">
            <a:off x="2483574" y="2212050"/>
            <a:ext cx="1507216" cy="1480122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6" descr="http://3.bp.blogspot.com/_5XZlCQk2o_Y/SZBe_3mJwdI/AAAAAAAAC2c/V3j1nDTw1b8/s320/Pandora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412" y="5301208"/>
            <a:ext cx="833750" cy="8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://www.3dnews.ru/_imgdata/img/2010/11/17/602088/amaz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92419"/>
            <a:ext cx="1459883" cy="125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D:\Personal\Projects\Thesis\slides_icons\bo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390" y="40088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D:\Personal\Projects\Thesis\slides_icons\box_whi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30" y="4007636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D:\Personal\Projects\Thesis\slides_icons\box_whi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39" y="4008836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D:\Personal\Projects\Thesis\slides_icons\box_whi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606" y="4008836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Personal\Projects\Thesis\slides_icons\user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39" y="174401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Совместная фильтрация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4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5436096" y="1814090"/>
            <a:ext cx="3096344" cy="3199086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 2" pitchFamily="18" charset="2"/>
              <a:buChar char="O"/>
            </a:pPr>
            <a:r>
              <a:rPr lang="ru-RU" sz="2000" dirty="0" smtClean="0"/>
              <a:t>Новый объект/пользователь</a:t>
            </a:r>
            <a:br>
              <a:rPr lang="ru-RU" sz="2000" dirty="0" smtClean="0"/>
            </a:br>
            <a:endParaRPr lang="ru-RU" sz="2000" dirty="0" smtClean="0"/>
          </a:p>
          <a:p>
            <a:pPr>
              <a:buClr>
                <a:srgbClr val="C00000"/>
              </a:buClr>
              <a:buFont typeface="Wingdings 2" pitchFamily="18" charset="2"/>
              <a:buChar char="O"/>
            </a:pPr>
            <a:r>
              <a:rPr lang="ru-RU" sz="2000" dirty="0" smtClean="0"/>
              <a:t>Избирательность </a:t>
            </a:r>
            <a:r>
              <a:rPr lang="ru-RU" sz="2000" dirty="0" smtClean="0"/>
              <a:t>внимания</a:t>
            </a:r>
            <a:br>
              <a:rPr lang="ru-RU" sz="2000" dirty="0" smtClean="0"/>
            </a:br>
            <a:endParaRPr lang="ru-RU" sz="2000" dirty="0" smtClean="0"/>
          </a:p>
          <a:p>
            <a:pPr>
              <a:buClr>
                <a:srgbClr val="C00000"/>
              </a:buClr>
              <a:buFont typeface="Wingdings 2" pitchFamily="18" charset="2"/>
              <a:buChar char="O"/>
            </a:pPr>
            <a:r>
              <a:rPr lang="ru-RU" sz="2000" dirty="0" smtClean="0"/>
              <a:t>Ресурсоемкость</a:t>
            </a:r>
            <a:endParaRPr lang="ru-RU" sz="2000" dirty="0" smtClean="0"/>
          </a:p>
        </p:txBody>
      </p:sp>
      <p:sp>
        <p:nvSpPr>
          <p:cNvPr id="9" name="Овал 8"/>
          <p:cNvSpPr/>
          <p:nvPr/>
        </p:nvSpPr>
        <p:spPr>
          <a:xfrm>
            <a:off x="1672307" y="1635986"/>
            <a:ext cx="576064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899398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672307" y="387260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2483574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stCxn id="9" idx="4"/>
            <a:endCxn id="10" idx="0"/>
          </p:cNvCxnSpPr>
          <p:nvPr/>
        </p:nvCxnSpPr>
        <p:spPr>
          <a:xfrm flipH="1">
            <a:off x="1187430" y="2212050"/>
            <a:ext cx="772909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4"/>
            <a:endCxn id="11" idx="0"/>
          </p:cNvCxnSpPr>
          <p:nvPr/>
        </p:nvCxnSpPr>
        <p:spPr>
          <a:xfrm>
            <a:off x="1960339" y="2212050"/>
            <a:ext cx="0" cy="16605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4"/>
            <a:endCxn id="14" idx="0"/>
          </p:cNvCxnSpPr>
          <p:nvPr/>
        </p:nvCxnSpPr>
        <p:spPr>
          <a:xfrm>
            <a:off x="1960339" y="2212050"/>
            <a:ext cx="811267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2394281" y="2212052"/>
            <a:ext cx="1457639" cy="1432972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3989722" y="1655360"/>
            <a:ext cx="576064" cy="57606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3671804" y="3896979"/>
            <a:ext cx="576064" cy="5760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4427984" y="3868234"/>
            <a:ext cx="576064" cy="5760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6" idx="4"/>
            <a:endCxn id="27" idx="0"/>
          </p:cNvCxnSpPr>
          <p:nvPr/>
        </p:nvCxnSpPr>
        <p:spPr>
          <a:xfrm flipH="1">
            <a:off x="3959836" y="2231424"/>
            <a:ext cx="317918" cy="16655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4"/>
            <a:endCxn id="28" idx="0"/>
          </p:cNvCxnSpPr>
          <p:nvPr/>
        </p:nvCxnSpPr>
        <p:spPr>
          <a:xfrm>
            <a:off x="4277754" y="2231424"/>
            <a:ext cx="438262" cy="16368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2771606" y="2179130"/>
            <a:ext cx="1656378" cy="160991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http://www.stationportal.com/Images/Log/last_fm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682343"/>
            <a:ext cx="1329552" cy="4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http://www.daemonsmovies.com/wp-content/uploads/2010/12/Netflix-Logo-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521437"/>
            <a:ext cx="1401817" cy="78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pictures.imhonet.ru/images/logo_m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702" y="5661248"/>
            <a:ext cx="931455" cy="43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Personal\Projects\Thesis\slides_icons\user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754" y="1753018"/>
            <a:ext cx="342000" cy="3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Personal\Projects\Thesis\slides_icons\bo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172" y="40100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D:\Personal\Projects\Thesis\slides_icons\box_whit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606" y="4008836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D:\Personal\Projects\Thesis\slides_icons\bo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436" y="40326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 descr="D:\Personal\Projects\Thesis\slides_icons\box_whit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39" y="4008836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5" descr="D:\Personal\Projects\Thesis\slides_icons\box_whit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30" y="4010036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D:\Personal\Projects\Thesis\slides_icons\user_whi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39" y="174401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Прямая со стрелкой 44"/>
          <p:cNvCxnSpPr>
            <a:stCxn id="9" idx="6"/>
            <a:endCxn id="26" idx="2"/>
          </p:cNvCxnSpPr>
          <p:nvPr/>
        </p:nvCxnSpPr>
        <p:spPr>
          <a:xfrm>
            <a:off x="2248371" y="1924018"/>
            <a:ext cx="1741351" cy="19374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8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Скрытые факторы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5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156176" y="1505243"/>
            <a:ext cx="2520280" cy="3199086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 2" pitchFamily="18" charset="2"/>
              <a:buChar char="O"/>
            </a:pPr>
            <a:r>
              <a:rPr lang="ru-RU" sz="2000" dirty="0" smtClean="0"/>
              <a:t>Ресурсоемкость</a:t>
            </a:r>
            <a:br>
              <a:rPr lang="ru-RU" sz="2000" dirty="0" smtClean="0"/>
            </a:br>
            <a:endParaRPr lang="ru-RU" sz="2000" dirty="0" smtClean="0"/>
          </a:p>
          <a:p>
            <a:pPr>
              <a:buClr>
                <a:srgbClr val="C00000"/>
              </a:buClr>
              <a:buFont typeface="Wingdings 2" pitchFamily="18" charset="2"/>
              <a:buChar char="O"/>
            </a:pPr>
            <a:r>
              <a:rPr lang="ru-RU" sz="2000" dirty="0" smtClean="0"/>
              <a:t>Невозможность </a:t>
            </a:r>
            <a:r>
              <a:rPr lang="ru-RU" sz="2000" dirty="0" smtClean="0"/>
              <a:t>обоснования</a:t>
            </a:r>
            <a:br>
              <a:rPr lang="ru-RU" sz="2000" dirty="0" smtClean="0"/>
            </a:br>
            <a:endParaRPr lang="ru-RU" sz="2000" dirty="0" smtClean="0"/>
          </a:p>
          <a:p>
            <a:pPr>
              <a:buClr>
                <a:srgbClr val="C00000"/>
              </a:buClr>
              <a:buFont typeface="Wingdings 2" pitchFamily="18" charset="2"/>
              <a:buChar char="O"/>
            </a:pPr>
            <a:r>
              <a:rPr lang="ru-RU" sz="2000" dirty="0" smtClean="0"/>
              <a:t>Ручной подбор </a:t>
            </a:r>
            <a:r>
              <a:rPr lang="ru-RU" sz="2000" dirty="0" smtClean="0"/>
              <a:t>параметров</a:t>
            </a:r>
          </a:p>
        </p:txBody>
      </p:sp>
      <p:sp>
        <p:nvSpPr>
          <p:cNvPr id="9" name="Овал 8"/>
          <p:cNvSpPr/>
          <p:nvPr/>
        </p:nvSpPr>
        <p:spPr>
          <a:xfrm>
            <a:off x="1456283" y="1635986"/>
            <a:ext cx="576064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83374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456283" y="387260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2267550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stCxn id="9" idx="4"/>
            <a:endCxn id="10" idx="0"/>
          </p:cNvCxnSpPr>
          <p:nvPr/>
        </p:nvCxnSpPr>
        <p:spPr>
          <a:xfrm flipH="1">
            <a:off x="971406" y="2212050"/>
            <a:ext cx="772909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4"/>
            <a:endCxn id="11" idx="0"/>
          </p:cNvCxnSpPr>
          <p:nvPr/>
        </p:nvCxnSpPr>
        <p:spPr>
          <a:xfrm>
            <a:off x="1744315" y="2212050"/>
            <a:ext cx="0" cy="16605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4"/>
            <a:endCxn id="14" idx="0"/>
          </p:cNvCxnSpPr>
          <p:nvPr/>
        </p:nvCxnSpPr>
        <p:spPr>
          <a:xfrm>
            <a:off x="1744315" y="2212050"/>
            <a:ext cx="811267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2349469" y="2636912"/>
            <a:ext cx="1214419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Стрелка вверх 155"/>
          <p:cNvSpPr/>
          <p:nvPr/>
        </p:nvSpPr>
        <p:spPr>
          <a:xfrm>
            <a:off x="5065832" y="1635986"/>
            <a:ext cx="432048" cy="2948914"/>
          </a:xfrm>
          <a:prstGeom prst="upArrow">
            <a:avLst>
              <a:gd name="adj1" fmla="val 50000"/>
              <a:gd name="adj2" fmla="val 796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8" name="Группа 157"/>
          <p:cNvGrpSpPr/>
          <p:nvPr/>
        </p:nvGrpSpPr>
        <p:grpSpPr>
          <a:xfrm>
            <a:off x="6732240" y="5508932"/>
            <a:ext cx="1401817" cy="800388"/>
            <a:chOff x="5724128" y="5371962"/>
            <a:chExt cx="1401817" cy="800388"/>
          </a:xfrm>
        </p:grpSpPr>
        <p:pic>
          <p:nvPicPr>
            <p:cNvPr id="155" name="Picture 8" descr="http://www.daemonsmovies.com/wp-content/uploads/2010/12/Netflix-Logo-JP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5371962"/>
              <a:ext cx="1401817" cy="787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7" name="TextBox 156"/>
            <p:cNvSpPr txBox="1"/>
            <p:nvPr/>
          </p:nvSpPr>
          <p:spPr>
            <a:xfrm>
              <a:off x="6128199" y="5833796"/>
              <a:ext cx="938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prize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1" name="Picture 5" descr="D:\Personal\Projects\Thesis\slides_icons\user_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15" y="174401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Группа 11"/>
          <p:cNvGrpSpPr/>
          <p:nvPr/>
        </p:nvGrpSpPr>
        <p:grpSpPr>
          <a:xfrm>
            <a:off x="819025" y="4448668"/>
            <a:ext cx="304762" cy="444059"/>
            <a:chOff x="2575692" y="5458814"/>
            <a:chExt cx="304762" cy="444059"/>
          </a:xfrm>
        </p:grpSpPr>
        <p:cxnSp>
          <p:nvCxnSpPr>
            <p:cNvPr id="106" name="Прямая соединительная линия 105"/>
            <p:cNvCxnSpPr/>
            <p:nvPr/>
          </p:nvCxnSpPr>
          <p:spPr>
            <a:xfrm>
              <a:off x="2728073" y="5458814"/>
              <a:ext cx="0" cy="274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098" name="Picture 2" descr="D:\Personal\Projects\Thesis\slides_icons\chart_ba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75692" y="5598111"/>
              <a:ext cx="304762" cy="304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Группа 106"/>
          <p:cNvGrpSpPr/>
          <p:nvPr/>
        </p:nvGrpSpPr>
        <p:grpSpPr>
          <a:xfrm>
            <a:off x="1591934" y="4448668"/>
            <a:ext cx="304762" cy="444059"/>
            <a:chOff x="2575692" y="5458814"/>
            <a:chExt cx="304762" cy="444059"/>
          </a:xfrm>
        </p:grpSpPr>
        <p:cxnSp>
          <p:nvCxnSpPr>
            <p:cNvPr id="108" name="Прямая соединительная линия 107"/>
            <p:cNvCxnSpPr/>
            <p:nvPr/>
          </p:nvCxnSpPr>
          <p:spPr>
            <a:xfrm>
              <a:off x="2728073" y="5458814"/>
              <a:ext cx="0" cy="274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9" name="Picture 2" descr="D:\Personal\Projects\Thesis\slides_icons\chart_ba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75692" y="5598111"/>
              <a:ext cx="304762" cy="304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" name="Группа 109"/>
          <p:cNvGrpSpPr/>
          <p:nvPr/>
        </p:nvGrpSpPr>
        <p:grpSpPr>
          <a:xfrm>
            <a:off x="2403201" y="4448668"/>
            <a:ext cx="304762" cy="444059"/>
            <a:chOff x="2575692" y="5458814"/>
            <a:chExt cx="304762" cy="444059"/>
          </a:xfrm>
        </p:grpSpPr>
        <p:cxnSp>
          <p:nvCxnSpPr>
            <p:cNvPr id="111" name="Прямая соединительная линия 110"/>
            <p:cNvCxnSpPr/>
            <p:nvPr/>
          </p:nvCxnSpPr>
          <p:spPr>
            <a:xfrm>
              <a:off x="2728073" y="5458814"/>
              <a:ext cx="0" cy="274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2" name="Picture 2" descr="D:\Personal\Projects\Thesis\slides_icons\chart_ba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75692" y="5598111"/>
              <a:ext cx="304762" cy="304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Группа 112"/>
          <p:cNvGrpSpPr/>
          <p:nvPr/>
        </p:nvGrpSpPr>
        <p:grpSpPr>
          <a:xfrm>
            <a:off x="2047343" y="1771637"/>
            <a:ext cx="440413" cy="304762"/>
            <a:chOff x="3572253" y="5508932"/>
            <a:chExt cx="440413" cy="304762"/>
          </a:xfrm>
        </p:grpSpPr>
        <p:cxnSp>
          <p:nvCxnSpPr>
            <p:cNvPr id="114" name="Прямая соединительная линия 113"/>
            <p:cNvCxnSpPr/>
            <p:nvPr/>
          </p:nvCxnSpPr>
          <p:spPr>
            <a:xfrm>
              <a:off x="3572253" y="5661313"/>
              <a:ext cx="28803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9" name="Picture 2" descr="D:\Personal\Projects\Thesis\slides_icons\chart_ba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07904" y="5508932"/>
              <a:ext cx="304762" cy="304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Группа 14"/>
          <p:cNvGrpSpPr/>
          <p:nvPr/>
        </p:nvGrpSpPr>
        <p:grpSpPr>
          <a:xfrm>
            <a:off x="3707904" y="2361100"/>
            <a:ext cx="1042285" cy="576064"/>
            <a:chOff x="3707904" y="2361100"/>
            <a:chExt cx="1042285" cy="576064"/>
          </a:xfrm>
        </p:grpSpPr>
        <p:sp>
          <p:nvSpPr>
            <p:cNvPr id="129" name="Овал 128"/>
            <p:cNvSpPr/>
            <p:nvPr/>
          </p:nvSpPr>
          <p:spPr>
            <a:xfrm>
              <a:off x="3707904" y="2361100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60" name="Группа 159"/>
            <p:cNvGrpSpPr/>
            <p:nvPr/>
          </p:nvGrpSpPr>
          <p:grpSpPr>
            <a:xfrm>
              <a:off x="4309776" y="2484531"/>
              <a:ext cx="440413" cy="304762"/>
              <a:chOff x="3572253" y="5508932"/>
              <a:chExt cx="440413" cy="304762"/>
            </a:xfrm>
          </p:grpSpPr>
          <p:cxnSp>
            <p:nvCxnSpPr>
              <p:cNvPr id="161" name="Прямая соединительная линия 160"/>
              <p:cNvCxnSpPr/>
              <p:nvPr/>
            </p:nvCxnSpPr>
            <p:spPr>
              <a:xfrm>
                <a:off x="3572253" y="5661313"/>
                <a:ext cx="28803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2" name="Picture 2" descr="D:\Personal\Projects\Thesis\slides_icons\chart_ba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07904" y="5508932"/>
                <a:ext cx="304762" cy="30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3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536" y="2496732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4" name="Picture 5" descr="D:\Personal\Projects\Thesis\slides_icons\box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08836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5" descr="D:\Personal\Projects\Thesis\slides_icons\box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93" y="4008836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5" descr="D:\Personal\Projects\Thesis\slides_icons\box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10036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8" name="Группа 167"/>
          <p:cNvGrpSpPr/>
          <p:nvPr/>
        </p:nvGrpSpPr>
        <p:grpSpPr>
          <a:xfrm>
            <a:off x="3707923" y="3212976"/>
            <a:ext cx="1042285" cy="576064"/>
            <a:chOff x="3707904" y="2361100"/>
            <a:chExt cx="1042285" cy="576064"/>
          </a:xfrm>
        </p:grpSpPr>
        <p:sp>
          <p:nvSpPr>
            <p:cNvPr id="169" name="Овал 168"/>
            <p:cNvSpPr/>
            <p:nvPr/>
          </p:nvSpPr>
          <p:spPr>
            <a:xfrm>
              <a:off x="3707904" y="2361100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70" name="Группа 169"/>
            <p:cNvGrpSpPr/>
            <p:nvPr/>
          </p:nvGrpSpPr>
          <p:grpSpPr>
            <a:xfrm>
              <a:off x="4309776" y="2484531"/>
              <a:ext cx="440413" cy="304762"/>
              <a:chOff x="3572253" y="5508932"/>
              <a:chExt cx="440413" cy="304762"/>
            </a:xfrm>
          </p:grpSpPr>
          <p:cxnSp>
            <p:nvCxnSpPr>
              <p:cNvPr id="172" name="Прямая соединительная линия 171"/>
              <p:cNvCxnSpPr/>
              <p:nvPr/>
            </p:nvCxnSpPr>
            <p:spPr>
              <a:xfrm>
                <a:off x="3572253" y="5661313"/>
                <a:ext cx="28803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73" name="Picture 2" descr="D:\Personal\Projects\Thesis\slides_icons\chart_ba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07904" y="5508932"/>
                <a:ext cx="304762" cy="30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1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536" y="2496732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4" name="Группа 173"/>
          <p:cNvGrpSpPr/>
          <p:nvPr/>
        </p:nvGrpSpPr>
        <p:grpSpPr>
          <a:xfrm>
            <a:off x="3707923" y="1635986"/>
            <a:ext cx="1042285" cy="576064"/>
            <a:chOff x="3707904" y="2361100"/>
            <a:chExt cx="1042285" cy="576064"/>
          </a:xfrm>
        </p:grpSpPr>
        <p:sp>
          <p:nvSpPr>
            <p:cNvPr id="175" name="Овал 174"/>
            <p:cNvSpPr/>
            <p:nvPr/>
          </p:nvSpPr>
          <p:spPr>
            <a:xfrm>
              <a:off x="3707904" y="2361100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76" name="Группа 175"/>
            <p:cNvGrpSpPr/>
            <p:nvPr/>
          </p:nvGrpSpPr>
          <p:grpSpPr>
            <a:xfrm>
              <a:off x="4309776" y="2484531"/>
              <a:ext cx="440413" cy="304762"/>
              <a:chOff x="3572253" y="5508932"/>
              <a:chExt cx="440413" cy="304762"/>
            </a:xfrm>
          </p:grpSpPr>
          <p:cxnSp>
            <p:nvCxnSpPr>
              <p:cNvPr id="178" name="Прямая соединительная линия 177"/>
              <p:cNvCxnSpPr/>
              <p:nvPr/>
            </p:nvCxnSpPr>
            <p:spPr>
              <a:xfrm>
                <a:off x="3572253" y="5661313"/>
                <a:ext cx="28803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79" name="Picture 2" descr="D:\Personal\Projects\Thesis\slides_icons\chart_ba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07904" y="5508932"/>
                <a:ext cx="304762" cy="30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7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536" y="2496732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0" name="Группа 179"/>
          <p:cNvGrpSpPr/>
          <p:nvPr/>
        </p:nvGrpSpPr>
        <p:grpSpPr>
          <a:xfrm>
            <a:off x="3707904" y="4008836"/>
            <a:ext cx="1042285" cy="576064"/>
            <a:chOff x="3707904" y="2361100"/>
            <a:chExt cx="1042285" cy="576064"/>
          </a:xfrm>
        </p:grpSpPr>
        <p:sp>
          <p:nvSpPr>
            <p:cNvPr id="181" name="Овал 180"/>
            <p:cNvSpPr/>
            <p:nvPr/>
          </p:nvSpPr>
          <p:spPr>
            <a:xfrm>
              <a:off x="3707904" y="2361100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82" name="Группа 181"/>
            <p:cNvGrpSpPr/>
            <p:nvPr/>
          </p:nvGrpSpPr>
          <p:grpSpPr>
            <a:xfrm>
              <a:off x="4309776" y="2484531"/>
              <a:ext cx="440413" cy="304762"/>
              <a:chOff x="3572253" y="5508932"/>
              <a:chExt cx="440413" cy="304762"/>
            </a:xfrm>
          </p:grpSpPr>
          <p:cxnSp>
            <p:nvCxnSpPr>
              <p:cNvPr id="184" name="Прямая соединительная линия 183"/>
              <p:cNvCxnSpPr/>
              <p:nvPr/>
            </p:nvCxnSpPr>
            <p:spPr>
              <a:xfrm>
                <a:off x="3572253" y="5661313"/>
                <a:ext cx="28803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85" name="Picture 2" descr="D:\Personal\Projects\Thesis\slides_icons\chart_ba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07904" y="5508932"/>
                <a:ext cx="304762" cy="30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83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536" y="2496732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783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Рекомендательные системы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6</a:t>
            </a:fld>
            <a:endParaRPr lang="ru-RU"/>
          </a:p>
        </p:txBody>
      </p:sp>
      <p:sp>
        <p:nvSpPr>
          <p:cNvPr id="38" name="Объект 37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11" name="Соединительная линия уступом 10"/>
          <p:cNvCxnSpPr/>
          <p:nvPr/>
        </p:nvCxnSpPr>
        <p:spPr>
          <a:xfrm flipV="1">
            <a:off x="1126034" y="4871015"/>
            <a:ext cx="1942686" cy="7182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/>
          <p:nvPr/>
        </p:nvCxnSpPr>
        <p:spPr>
          <a:xfrm flipV="1">
            <a:off x="2300363" y="4152790"/>
            <a:ext cx="1942686" cy="7182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/>
          <p:nvPr/>
        </p:nvCxnSpPr>
        <p:spPr>
          <a:xfrm flipV="1">
            <a:off x="3430235" y="3439591"/>
            <a:ext cx="1942686" cy="7182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/>
          <p:nvPr/>
        </p:nvCxnSpPr>
        <p:spPr>
          <a:xfrm flipV="1">
            <a:off x="4560106" y="2721366"/>
            <a:ext cx="3958910" cy="718226"/>
          </a:xfrm>
          <a:prstGeom prst="bentConnector3">
            <a:avLst>
              <a:gd name="adj1" fmla="val 2949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0235" y="4327236"/>
            <a:ext cx="300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Сравнение, упорядочивание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885264" y="2887266"/>
            <a:ext cx="250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Уточнение, фильтрация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300363" y="5045461"/>
                <a:ext cx="22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Предсказание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363" y="5045461"/>
                <a:ext cx="226966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145"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4560106" y="359694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Обоснование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840351" y="2783020"/>
            <a:ext cx="576064" cy="57606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369929" y="4223870"/>
            <a:ext cx="576064" cy="5760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50636" y="3159709"/>
                <a:ext cx="26150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 smtClean="0"/>
                  <a:t>Современные РС</a:t>
                </a:r>
              </a:p>
              <a:p>
                <a:r>
                  <a:rPr lang="ru-RU" i="1" dirty="0"/>
                  <a:t>точное</a:t>
                </a:r>
                <a:r>
                  <a:rPr lang="ru-RU" dirty="0"/>
                  <a:t>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" y="3159709"/>
                <a:ext cx="2615075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098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435918" y="1395255"/>
                <a:ext cx="33296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 smtClean="0"/>
                  <a:t>Вложенные теги</a:t>
                </a:r>
              </a:p>
              <a:p>
                <a:r>
                  <a:rPr lang="ru-RU" i="1" dirty="0"/>
                  <a:t>приближенное</a:t>
                </a:r>
                <a:r>
                  <a:rPr lang="ru-RU" dirty="0"/>
                  <a:t>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18" y="1395255"/>
                <a:ext cx="3329629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648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Прямая соединительная линия 40"/>
          <p:cNvCxnSpPr/>
          <p:nvPr/>
        </p:nvCxnSpPr>
        <p:spPr>
          <a:xfrm>
            <a:off x="428333" y="3806040"/>
            <a:ext cx="24874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1475656" y="3806040"/>
            <a:ext cx="903307" cy="4178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2555776" y="2041586"/>
            <a:ext cx="30963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3904313" y="2043323"/>
            <a:ext cx="942295" cy="7405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D:\Personal\Projects\Thesis\slides_icons\image_text_whi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690" y="289669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Personal\Projects\Thesis\slides_icons\list_num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568" y="432723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2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Группа 47"/>
          <p:cNvGrpSpPr/>
          <p:nvPr/>
        </p:nvGrpSpPr>
        <p:grpSpPr>
          <a:xfrm>
            <a:off x="630414" y="3535580"/>
            <a:ext cx="3259214" cy="2448000"/>
            <a:chOff x="611560" y="3474083"/>
            <a:chExt cx="3259214" cy="2448000"/>
          </a:xfrm>
          <a:solidFill>
            <a:srgbClr val="E0E0E0"/>
          </a:solidFill>
        </p:grpSpPr>
        <p:sp>
          <p:nvSpPr>
            <p:cNvPr id="47" name="Скругленный прямоугольник 46"/>
            <p:cNvSpPr/>
            <p:nvPr/>
          </p:nvSpPr>
          <p:spPr>
            <a:xfrm>
              <a:off x="611560" y="4836749"/>
              <a:ext cx="3259214" cy="1084607"/>
            </a:xfrm>
            <a:prstGeom prst="roundRect">
              <a:avLst>
                <a:gd name="adj" fmla="val 392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Скругленный прямоугольник 118"/>
            <p:cNvSpPr/>
            <p:nvPr/>
          </p:nvSpPr>
          <p:spPr>
            <a:xfrm rot="5400000">
              <a:off x="2016773" y="4068083"/>
              <a:ext cx="2448000" cy="1260000"/>
            </a:xfrm>
            <a:prstGeom prst="roundRect">
              <a:avLst>
                <a:gd name="adj" fmla="val 392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теги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7</a:t>
            </a:fld>
            <a:endParaRPr lang="ru-RU"/>
          </a:p>
        </p:txBody>
      </p:sp>
      <p:cxnSp>
        <p:nvCxnSpPr>
          <p:cNvPr id="16" name="Прямая со стрелкой 15"/>
          <p:cNvCxnSpPr>
            <a:stCxn id="9" idx="4"/>
            <a:endCxn id="10" idx="0"/>
          </p:cNvCxnSpPr>
          <p:nvPr/>
        </p:nvCxnSpPr>
        <p:spPr>
          <a:xfrm flipH="1">
            <a:off x="1403648" y="2212050"/>
            <a:ext cx="1132755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4"/>
            <a:endCxn id="103" idx="0"/>
          </p:cNvCxnSpPr>
          <p:nvPr/>
        </p:nvCxnSpPr>
        <p:spPr>
          <a:xfrm flipH="1">
            <a:off x="2195736" y="2212050"/>
            <a:ext cx="340667" cy="16618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4"/>
          </p:cNvCxnSpPr>
          <p:nvPr/>
        </p:nvCxnSpPr>
        <p:spPr>
          <a:xfrm>
            <a:off x="2536403" y="2212050"/>
            <a:ext cx="451421" cy="16527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4283968" y="1988840"/>
            <a:ext cx="1656183" cy="648072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10" idx="4"/>
          </p:cNvCxnSpPr>
          <p:nvPr/>
        </p:nvCxnSpPr>
        <p:spPr>
          <a:xfrm flipH="1">
            <a:off x="1115616" y="4444298"/>
            <a:ext cx="288032" cy="7849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103" idx="4"/>
          </p:cNvCxnSpPr>
          <p:nvPr/>
        </p:nvCxnSpPr>
        <p:spPr>
          <a:xfrm>
            <a:off x="2195736" y="4449939"/>
            <a:ext cx="19373" cy="7792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10" idx="4"/>
          </p:cNvCxnSpPr>
          <p:nvPr/>
        </p:nvCxnSpPr>
        <p:spPr>
          <a:xfrm>
            <a:off x="1403648" y="4444298"/>
            <a:ext cx="288032" cy="7849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11" idx="4"/>
          </p:cNvCxnSpPr>
          <p:nvPr/>
        </p:nvCxnSpPr>
        <p:spPr>
          <a:xfrm flipH="1">
            <a:off x="6137204" y="3083332"/>
            <a:ext cx="288016" cy="7815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111" idx="4"/>
          </p:cNvCxnSpPr>
          <p:nvPr/>
        </p:nvCxnSpPr>
        <p:spPr>
          <a:xfrm>
            <a:off x="6425220" y="3083332"/>
            <a:ext cx="288032" cy="7815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160" idx="4"/>
          </p:cNvCxnSpPr>
          <p:nvPr/>
        </p:nvCxnSpPr>
        <p:spPr>
          <a:xfrm>
            <a:off x="7524713" y="3083332"/>
            <a:ext cx="19373" cy="7815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Прямая со стрелкой 160"/>
          <p:cNvCxnSpPr/>
          <p:nvPr/>
        </p:nvCxnSpPr>
        <p:spPr>
          <a:xfrm>
            <a:off x="4168233" y="4107964"/>
            <a:ext cx="1600751" cy="0"/>
          </a:xfrm>
          <a:prstGeom prst="straightConnector1">
            <a:avLst/>
          </a:prstGeom>
          <a:ln w="19050"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/>
          <p:nvPr/>
        </p:nvCxnSpPr>
        <p:spPr>
          <a:xfrm flipH="1" flipV="1">
            <a:off x="5453112" y="1859196"/>
            <a:ext cx="1656183" cy="648072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9" idx="4"/>
          </p:cNvCxnSpPr>
          <p:nvPr/>
        </p:nvCxnSpPr>
        <p:spPr>
          <a:xfrm>
            <a:off x="2536403" y="2212050"/>
            <a:ext cx="1027485" cy="16527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Группа 26"/>
          <p:cNvGrpSpPr/>
          <p:nvPr/>
        </p:nvGrpSpPr>
        <p:grpSpPr>
          <a:xfrm>
            <a:off x="6137188" y="2507268"/>
            <a:ext cx="576064" cy="576064"/>
            <a:chOff x="5777148" y="2507268"/>
            <a:chExt cx="576064" cy="576064"/>
          </a:xfrm>
        </p:grpSpPr>
        <p:sp>
          <p:nvSpPr>
            <p:cNvPr id="111" name="Овал 110"/>
            <p:cNvSpPr/>
            <p:nvPr/>
          </p:nvSpPr>
          <p:spPr>
            <a:xfrm>
              <a:off x="5777148" y="2507268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8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780" y="26429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Группа 27"/>
          <p:cNvGrpSpPr/>
          <p:nvPr/>
        </p:nvGrpSpPr>
        <p:grpSpPr>
          <a:xfrm>
            <a:off x="7236681" y="2507268"/>
            <a:ext cx="576064" cy="576064"/>
            <a:chOff x="6876641" y="2507268"/>
            <a:chExt cx="576064" cy="576064"/>
          </a:xfrm>
        </p:grpSpPr>
        <p:sp>
          <p:nvSpPr>
            <p:cNvPr id="160" name="Овал 159"/>
            <p:cNvSpPr/>
            <p:nvPr/>
          </p:nvSpPr>
          <p:spPr>
            <a:xfrm>
              <a:off x="6876641" y="2507268"/>
              <a:ext cx="576064" cy="5760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5" name="Picture 2" descr="D:\Personal\Projects\Thesis\slides_icons\us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1898" y="2636911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Группа 25"/>
          <p:cNvGrpSpPr/>
          <p:nvPr/>
        </p:nvGrpSpPr>
        <p:grpSpPr>
          <a:xfrm>
            <a:off x="1115616" y="3868234"/>
            <a:ext cx="576064" cy="576064"/>
            <a:chOff x="1115616" y="3868234"/>
            <a:chExt cx="576064" cy="576064"/>
          </a:xfrm>
        </p:grpSpPr>
        <p:sp>
          <p:nvSpPr>
            <p:cNvPr id="10" name="Овал 9"/>
            <p:cNvSpPr/>
            <p:nvPr/>
          </p:nvSpPr>
          <p:spPr>
            <a:xfrm>
              <a:off x="1115616" y="3868234"/>
              <a:ext cx="576064" cy="57606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9" name="Picture 5" descr="D:\Personal\Projects\Thesis\slides_icons\box_whit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648" y="4003018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Группа 23"/>
          <p:cNvGrpSpPr/>
          <p:nvPr/>
        </p:nvGrpSpPr>
        <p:grpSpPr>
          <a:xfrm>
            <a:off x="2248371" y="1635986"/>
            <a:ext cx="576064" cy="576064"/>
            <a:chOff x="2248371" y="1635986"/>
            <a:chExt cx="576064" cy="576064"/>
          </a:xfrm>
        </p:grpSpPr>
        <p:sp>
          <p:nvSpPr>
            <p:cNvPr id="9" name="Овал 8"/>
            <p:cNvSpPr/>
            <p:nvPr/>
          </p:nvSpPr>
          <p:spPr>
            <a:xfrm>
              <a:off x="2248371" y="1635986"/>
              <a:ext cx="576064" cy="576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1" name="Picture 5" descr="D:\Personal\Projects\Thesis\slides_icons\user_whit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6403" y="174401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Группа 24"/>
          <p:cNvGrpSpPr/>
          <p:nvPr/>
        </p:nvGrpSpPr>
        <p:grpSpPr>
          <a:xfrm>
            <a:off x="1907704" y="3873875"/>
            <a:ext cx="576064" cy="576064"/>
            <a:chOff x="1907704" y="3873875"/>
            <a:chExt cx="576064" cy="576064"/>
          </a:xfrm>
        </p:grpSpPr>
        <p:sp>
          <p:nvSpPr>
            <p:cNvPr id="103" name="Овал 102"/>
            <p:cNvSpPr/>
            <p:nvPr/>
          </p:nvSpPr>
          <p:spPr>
            <a:xfrm>
              <a:off x="1907704" y="3873875"/>
              <a:ext cx="576064" cy="576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4" name="Picture 5" descr="D:\Personal\Projects\Thesis\slides_icons\user_whit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3682" y="3999480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1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7331672" y="3916207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6491670" y="3916207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5931888" y="3916207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3342308" y="3916207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2776555" y="3916207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903461" y="5281741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1476694" y="5281741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2005881" y="5282778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Группа 65"/>
          <p:cNvGrpSpPr/>
          <p:nvPr/>
        </p:nvGrpSpPr>
        <p:grpSpPr>
          <a:xfrm>
            <a:off x="4572203" y="5426265"/>
            <a:ext cx="1912703" cy="584775"/>
            <a:chOff x="4572203" y="5426265"/>
            <a:chExt cx="1912703" cy="584775"/>
          </a:xfrm>
        </p:grpSpPr>
        <p:sp>
          <p:nvSpPr>
            <p:cNvPr id="129" name="Прямоугольник 128"/>
            <p:cNvSpPr/>
            <p:nvPr/>
          </p:nvSpPr>
          <p:spPr>
            <a:xfrm>
              <a:off x="4572203" y="5426265"/>
              <a:ext cx="19127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/>
              <a:r>
                <a:rPr lang="en-US" sz="3200" b="1" i="1" dirty="0" smtClean="0">
                  <a:latin typeface="Cambria Math" pitchFamily="18" charset="0"/>
                  <a:ea typeface="Cambria Math" pitchFamily="18" charset="0"/>
                </a:rPr>
                <a:t>u</a:t>
              </a:r>
              <a:r>
                <a:rPr lang="en-US" sz="3200" b="1" dirty="0" smtClean="0">
                  <a:latin typeface="Cambria Math" pitchFamily="18" charset="0"/>
                  <a:ea typeface="Cambria Math" pitchFamily="18" charset="0"/>
                </a:rPr>
                <a:t>(      ,      </a:t>
              </a:r>
              <a:r>
                <a:rPr lang="ru-RU" sz="3200" b="1" dirty="0" smtClean="0">
                  <a:latin typeface="Cambria Math" pitchFamily="18" charset="0"/>
                  <a:ea typeface="Cambria Math" pitchFamily="18" charset="0"/>
                </a:rPr>
                <a:t>)</a:t>
              </a:r>
              <a:endParaRPr lang="en-US" sz="3200" b="1" dirty="0">
                <a:latin typeface="Cambria Math" pitchFamily="18" charset="0"/>
                <a:ea typeface="Cambria Math" pitchFamily="18" charset="0"/>
              </a:endParaRPr>
            </a:p>
          </p:txBody>
        </p:sp>
        <p:grpSp>
          <p:nvGrpSpPr>
            <p:cNvPr id="85" name="Группа 84"/>
            <p:cNvGrpSpPr/>
            <p:nvPr/>
          </p:nvGrpSpPr>
          <p:grpSpPr>
            <a:xfrm>
              <a:off x="5138015" y="5589240"/>
              <a:ext cx="360000" cy="360000"/>
              <a:chOff x="5561317" y="5009197"/>
              <a:chExt cx="576064" cy="576064"/>
            </a:xfrm>
          </p:grpSpPr>
          <p:sp>
            <p:nvSpPr>
              <p:cNvPr id="86" name="Овал 85"/>
              <p:cNvSpPr/>
              <p:nvPr/>
            </p:nvSpPr>
            <p:spPr>
              <a:xfrm>
                <a:off x="5561317" y="5009197"/>
                <a:ext cx="576064" cy="57606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87" name="Picture 5" descr="D:\Personal\Projects\Thesis\slides_icons\user_white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9349" y="5117229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4" name="Группа 63"/>
            <p:cNvGrpSpPr/>
            <p:nvPr/>
          </p:nvGrpSpPr>
          <p:grpSpPr>
            <a:xfrm>
              <a:off x="5768984" y="5589240"/>
              <a:ext cx="360000" cy="360000"/>
              <a:chOff x="6173212" y="5588882"/>
              <a:chExt cx="324000" cy="324000"/>
            </a:xfrm>
          </p:grpSpPr>
          <p:sp>
            <p:nvSpPr>
              <p:cNvPr id="92" name="Овал 91"/>
              <p:cNvSpPr/>
              <p:nvPr/>
            </p:nvSpPr>
            <p:spPr>
              <a:xfrm>
                <a:off x="6173212" y="5588882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93" name="Picture 2" descr="D:\Personal\Projects\Thesis\slides_icons\use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9286" y="5661798"/>
                <a:ext cx="172106" cy="172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94" name="Прямая со стрелкой 93"/>
          <p:cNvCxnSpPr/>
          <p:nvPr/>
        </p:nvCxnSpPr>
        <p:spPr>
          <a:xfrm>
            <a:off x="2997876" y="4309018"/>
            <a:ext cx="19373" cy="8848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2805094" y="5272314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Прямая со стрелкой 96"/>
          <p:cNvCxnSpPr/>
          <p:nvPr/>
        </p:nvCxnSpPr>
        <p:spPr>
          <a:xfrm>
            <a:off x="3017249" y="4309018"/>
            <a:ext cx="534638" cy="875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8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3339733" y="5274223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Группа 64"/>
          <p:cNvGrpSpPr/>
          <p:nvPr/>
        </p:nvGrpSpPr>
        <p:grpSpPr>
          <a:xfrm>
            <a:off x="6588223" y="5436513"/>
            <a:ext cx="1912703" cy="584775"/>
            <a:chOff x="4568298" y="6011040"/>
            <a:chExt cx="1912703" cy="584775"/>
          </a:xfrm>
        </p:grpSpPr>
        <p:sp>
          <p:nvSpPr>
            <p:cNvPr id="127" name="Прямоугольник 126"/>
            <p:cNvSpPr/>
            <p:nvPr/>
          </p:nvSpPr>
          <p:spPr>
            <a:xfrm>
              <a:off x="4568298" y="6011040"/>
              <a:ext cx="19127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/>
              <a:r>
                <a:rPr lang="en-US" sz="3200" b="1" i="1" dirty="0" smtClean="0">
                  <a:latin typeface="Cambria Math" pitchFamily="18" charset="0"/>
                  <a:ea typeface="Cambria Math" pitchFamily="18" charset="0"/>
                </a:rPr>
                <a:t>u</a:t>
              </a:r>
              <a:r>
                <a:rPr lang="en-US" sz="3200" b="1" dirty="0" smtClean="0">
                  <a:latin typeface="Cambria Math" pitchFamily="18" charset="0"/>
                  <a:ea typeface="Cambria Math" pitchFamily="18" charset="0"/>
                </a:rPr>
                <a:t>(      ,      </a:t>
              </a:r>
              <a:r>
                <a:rPr lang="ru-RU" sz="3200" b="1" dirty="0" smtClean="0">
                  <a:latin typeface="Cambria Math" pitchFamily="18" charset="0"/>
                  <a:ea typeface="Cambria Math" pitchFamily="18" charset="0"/>
                </a:rPr>
                <a:t>)</a:t>
              </a:r>
              <a:endParaRPr lang="en-US" sz="3200" b="1" dirty="0">
                <a:latin typeface="Cambria Math" pitchFamily="18" charset="0"/>
                <a:ea typeface="Cambria Math" pitchFamily="18" charset="0"/>
              </a:endParaRPr>
            </a:p>
          </p:txBody>
        </p:sp>
        <p:grpSp>
          <p:nvGrpSpPr>
            <p:cNvPr id="108" name="Группа 107"/>
            <p:cNvGrpSpPr/>
            <p:nvPr/>
          </p:nvGrpSpPr>
          <p:grpSpPr>
            <a:xfrm>
              <a:off x="5117606" y="6148883"/>
              <a:ext cx="360000" cy="360000"/>
              <a:chOff x="5561317" y="5009197"/>
              <a:chExt cx="576064" cy="576064"/>
            </a:xfrm>
          </p:grpSpPr>
          <p:sp>
            <p:nvSpPr>
              <p:cNvPr id="109" name="Овал 108"/>
              <p:cNvSpPr/>
              <p:nvPr/>
            </p:nvSpPr>
            <p:spPr>
              <a:xfrm>
                <a:off x="5561317" y="5009197"/>
                <a:ext cx="576064" cy="57606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10" name="Picture 5" descr="D:\Personal\Projects\Thesis\slides_icons\user_white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9349" y="5117229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8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5770364" y="61871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Группа 68"/>
          <p:cNvGrpSpPr/>
          <p:nvPr/>
        </p:nvGrpSpPr>
        <p:grpSpPr>
          <a:xfrm>
            <a:off x="4568298" y="4752551"/>
            <a:ext cx="1912703" cy="584775"/>
            <a:chOff x="4568298" y="4800317"/>
            <a:chExt cx="1912703" cy="584775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4568298" y="4800317"/>
              <a:ext cx="19127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/>
              <a:r>
                <a:rPr lang="en-US" sz="3200" b="1" i="1" dirty="0" smtClean="0">
                  <a:latin typeface="Cambria Math" pitchFamily="18" charset="0"/>
                  <a:ea typeface="Cambria Math" pitchFamily="18" charset="0"/>
                </a:rPr>
                <a:t>u</a:t>
              </a:r>
              <a:r>
                <a:rPr lang="en-US" sz="3200" b="1" dirty="0" smtClean="0">
                  <a:latin typeface="Cambria Math" pitchFamily="18" charset="0"/>
                  <a:ea typeface="Cambria Math" pitchFamily="18" charset="0"/>
                </a:rPr>
                <a:t>(      </a:t>
              </a:r>
              <a:r>
                <a:rPr lang="en-US" sz="3200" dirty="0" smtClean="0">
                  <a:latin typeface="Cambria Math" pitchFamily="18" charset="0"/>
                  <a:ea typeface="Cambria Math" pitchFamily="18" charset="0"/>
                </a:rPr>
                <a:t>,      </a:t>
              </a:r>
              <a:r>
                <a:rPr lang="ru-RU" sz="3200" dirty="0" smtClean="0">
                  <a:latin typeface="Cambria Math" pitchFamily="18" charset="0"/>
                  <a:ea typeface="Cambria Math" pitchFamily="18" charset="0"/>
                </a:rPr>
                <a:t>)</a:t>
              </a:r>
              <a:endParaRPr lang="en-US" sz="3200" dirty="0">
                <a:latin typeface="Cambria Math" pitchFamily="18" charset="0"/>
                <a:ea typeface="Cambria Math" pitchFamily="18" charset="0"/>
              </a:endParaRPr>
            </a:p>
          </p:txBody>
        </p:sp>
        <p:grpSp>
          <p:nvGrpSpPr>
            <p:cNvPr id="79" name="Группа 78"/>
            <p:cNvGrpSpPr/>
            <p:nvPr/>
          </p:nvGrpSpPr>
          <p:grpSpPr>
            <a:xfrm>
              <a:off x="5786984" y="4976254"/>
              <a:ext cx="324000" cy="324000"/>
              <a:chOff x="5777146" y="2507270"/>
              <a:chExt cx="576064" cy="576064"/>
            </a:xfrm>
          </p:grpSpPr>
          <p:sp>
            <p:nvSpPr>
              <p:cNvPr id="80" name="Овал 79"/>
              <p:cNvSpPr/>
              <p:nvPr/>
            </p:nvSpPr>
            <p:spPr>
              <a:xfrm>
                <a:off x="5777146" y="2507270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83" name="Picture 4" descr="D:\Personal\Projects\Thesis\slides_icons\box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2781" y="2642899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3" name="Группа 122"/>
            <p:cNvGrpSpPr/>
            <p:nvPr/>
          </p:nvGrpSpPr>
          <p:grpSpPr>
            <a:xfrm>
              <a:off x="5142396" y="4958254"/>
              <a:ext cx="360000" cy="360000"/>
              <a:chOff x="5561317" y="5009197"/>
              <a:chExt cx="576064" cy="576064"/>
            </a:xfrm>
          </p:grpSpPr>
          <p:sp>
            <p:nvSpPr>
              <p:cNvPr id="124" name="Овал 123"/>
              <p:cNvSpPr/>
              <p:nvPr/>
            </p:nvSpPr>
            <p:spPr>
              <a:xfrm>
                <a:off x="5561317" y="5009197"/>
                <a:ext cx="576064" cy="57606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25" name="Picture 5" descr="D:\Personal\Projects\Thesis\slides_icons\user_white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9349" y="5117229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0" name="Группа 69"/>
          <p:cNvGrpSpPr/>
          <p:nvPr/>
        </p:nvGrpSpPr>
        <p:grpSpPr>
          <a:xfrm>
            <a:off x="6588224" y="4749386"/>
            <a:ext cx="1912703" cy="584775"/>
            <a:chOff x="6588224" y="4797152"/>
            <a:chExt cx="1912703" cy="584775"/>
          </a:xfrm>
        </p:grpSpPr>
        <p:sp>
          <p:nvSpPr>
            <p:cNvPr id="133" name="Прямоугольник 132"/>
            <p:cNvSpPr/>
            <p:nvPr/>
          </p:nvSpPr>
          <p:spPr>
            <a:xfrm>
              <a:off x="6588224" y="4797152"/>
              <a:ext cx="19127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/>
              <a:r>
                <a:rPr lang="en-US" sz="3200" b="1" i="1" dirty="0" smtClean="0">
                  <a:latin typeface="Cambria Math" pitchFamily="18" charset="0"/>
                  <a:ea typeface="Cambria Math" pitchFamily="18" charset="0"/>
                </a:rPr>
                <a:t>u</a:t>
              </a:r>
              <a:r>
                <a:rPr lang="en-US" sz="3200" b="1" dirty="0" smtClean="0">
                  <a:latin typeface="Cambria Math" pitchFamily="18" charset="0"/>
                  <a:ea typeface="Cambria Math" pitchFamily="18" charset="0"/>
                </a:rPr>
                <a:t>(      ,      </a:t>
              </a:r>
              <a:r>
                <a:rPr lang="ru-RU" sz="3200" b="1" dirty="0" smtClean="0">
                  <a:latin typeface="Cambria Math" pitchFamily="18" charset="0"/>
                  <a:ea typeface="Cambria Math" pitchFamily="18" charset="0"/>
                </a:rPr>
                <a:t>)</a:t>
              </a:r>
              <a:endParaRPr lang="en-US" sz="3200" b="1" dirty="0">
                <a:latin typeface="Cambria Math" pitchFamily="18" charset="0"/>
                <a:ea typeface="Cambria Math" pitchFamily="18" charset="0"/>
              </a:endParaRPr>
            </a:p>
          </p:txBody>
        </p:sp>
        <p:grpSp>
          <p:nvGrpSpPr>
            <p:cNvPr id="134" name="Группа 133"/>
            <p:cNvGrpSpPr/>
            <p:nvPr/>
          </p:nvGrpSpPr>
          <p:grpSpPr>
            <a:xfrm>
              <a:off x="7137898" y="4958254"/>
              <a:ext cx="360000" cy="360000"/>
              <a:chOff x="1115616" y="3868234"/>
              <a:chExt cx="576064" cy="576064"/>
            </a:xfrm>
          </p:grpSpPr>
          <p:sp>
            <p:nvSpPr>
              <p:cNvPr id="135" name="Овал 134"/>
              <p:cNvSpPr/>
              <p:nvPr/>
            </p:nvSpPr>
            <p:spPr>
              <a:xfrm>
                <a:off x="1115616" y="3868234"/>
                <a:ext cx="576064" cy="57606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36" name="Picture 5" descr="D:\Personal\Projects\Thesis\slides_icons\box_whit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0648" y="4003018"/>
                <a:ext cx="306000" cy="30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7" name="Группа 136"/>
            <p:cNvGrpSpPr/>
            <p:nvPr/>
          </p:nvGrpSpPr>
          <p:grpSpPr>
            <a:xfrm>
              <a:off x="7808289" y="4976099"/>
              <a:ext cx="324000" cy="324000"/>
              <a:chOff x="5777148" y="2507268"/>
              <a:chExt cx="576064" cy="576064"/>
            </a:xfrm>
          </p:grpSpPr>
          <p:sp>
            <p:nvSpPr>
              <p:cNvPr id="138" name="Овал 137"/>
              <p:cNvSpPr/>
              <p:nvPr/>
            </p:nvSpPr>
            <p:spPr>
              <a:xfrm>
                <a:off x="5777148" y="2507268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39" name="Picture 4" descr="D:\Personal\Projects\Thesis\slides_icons\box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2780" y="26429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3" name="TextBox 72"/>
          <p:cNvSpPr txBox="1"/>
          <p:nvPr/>
        </p:nvSpPr>
        <p:spPr>
          <a:xfrm>
            <a:off x="4482361" y="367093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поиск</a:t>
            </a:r>
            <a:endParaRPr lang="ru-RU" sz="2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174252" y="4028601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сравнение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800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теги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8</a:t>
            </a:fld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2542" y="1548081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>
                <a:solidFill>
                  <a:srgbClr val="00B050"/>
                </a:solidFill>
              </a:rPr>
              <a:t>Анна</a:t>
            </a:r>
            <a:endParaRPr lang="ru-RU" sz="2000" b="1" u="sng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2064" y="3350272"/>
            <a:ext cx="85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>
                <a:solidFill>
                  <a:srgbClr val="00B050"/>
                </a:solidFill>
              </a:rPr>
              <a:t>Борис</a:t>
            </a:r>
            <a:endParaRPr lang="ru-RU" sz="2000" b="1" u="sng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418" y="335699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>
                <a:solidFill>
                  <a:srgbClr val="C00000"/>
                </a:solidFill>
              </a:rPr>
              <a:t>1984</a:t>
            </a:r>
            <a:endParaRPr lang="ru-RU" sz="2000" b="1" u="sng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907" y="4221088"/>
            <a:ext cx="1485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/>
              <a:t>Антиутопия</a:t>
            </a:r>
            <a:endParaRPr lang="ru-RU" sz="2000" b="1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1134470" y="4941167"/>
            <a:ext cx="208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>
                <a:solidFill>
                  <a:srgbClr val="C00000"/>
                </a:solidFill>
              </a:rPr>
              <a:t>Улитка на склоне</a:t>
            </a:r>
            <a:endParaRPr lang="ru-RU" sz="2000" b="1" u="sng" dirty="0">
              <a:solidFill>
                <a:srgbClr val="C00000"/>
              </a:solidFill>
            </a:endParaRPr>
          </a:p>
        </p:txBody>
      </p:sp>
      <p:cxnSp>
        <p:nvCxnSpPr>
          <p:cNvPr id="9" name="Прямая со стрелкой 8"/>
          <p:cNvCxnSpPr>
            <a:stCxn id="6" idx="2"/>
            <a:endCxn id="23" idx="0"/>
          </p:cNvCxnSpPr>
          <p:nvPr/>
        </p:nvCxnSpPr>
        <p:spPr>
          <a:xfrm flipH="1">
            <a:off x="975438" y="1948191"/>
            <a:ext cx="1189963" cy="1408799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2"/>
            <a:endCxn id="22" idx="0"/>
          </p:cNvCxnSpPr>
          <p:nvPr/>
        </p:nvCxnSpPr>
        <p:spPr>
          <a:xfrm>
            <a:off x="2165401" y="1948191"/>
            <a:ext cx="13222" cy="1402081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23" idx="2"/>
          </p:cNvCxnSpPr>
          <p:nvPr/>
        </p:nvCxnSpPr>
        <p:spPr>
          <a:xfrm>
            <a:off x="975438" y="3757100"/>
            <a:ext cx="0" cy="463988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22" idx="2"/>
            <a:endCxn id="32" idx="0"/>
          </p:cNvCxnSpPr>
          <p:nvPr/>
        </p:nvCxnSpPr>
        <p:spPr>
          <a:xfrm flipH="1">
            <a:off x="2178346" y="3750382"/>
            <a:ext cx="277" cy="1190785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87824" y="3330302"/>
            <a:ext cx="1462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/>
              <a:t>Фантастика</a:t>
            </a:r>
            <a:endParaRPr lang="ru-RU" sz="2000" b="1" u="sng" dirty="0"/>
          </a:p>
        </p:txBody>
      </p:sp>
      <p:cxnSp>
        <p:nvCxnSpPr>
          <p:cNvPr id="21" name="Прямая со стрелкой 20"/>
          <p:cNvCxnSpPr>
            <a:stCxn id="6" idx="2"/>
            <a:endCxn id="38" idx="0"/>
          </p:cNvCxnSpPr>
          <p:nvPr/>
        </p:nvCxnSpPr>
        <p:spPr>
          <a:xfrm>
            <a:off x="2165401" y="1948191"/>
            <a:ext cx="1553521" cy="1382111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39593" y="1628800"/>
            <a:ext cx="2188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>
                <a:solidFill>
                  <a:srgbClr val="C00000"/>
                </a:solidFill>
              </a:rPr>
              <a:t>Град Обреченный</a:t>
            </a:r>
            <a:endParaRPr lang="ru-RU" sz="2000" b="1" u="sng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99827" y="3330301"/>
            <a:ext cx="1437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/>
              <a:t>Стругацкие</a:t>
            </a:r>
            <a:endParaRPr lang="ru-RU" sz="2000" b="1" u="sng" dirty="0"/>
          </a:p>
        </p:txBody>
      </p:sp>
      <p:sp>
        <p:nvSpPr>
          <p:cNvPr id="53" name="TextBox 52"/>
          <p:cNvSpPr txBox="1"/>
          <p:nvPr/>
        </p:nvSpPr>
        <p:spPr>
          <a:xfrm>
            <a:off x="7431555" y="3336481"/>
            <a:ext cx="1462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/>
              <a:t>Фантастика</a:t>
            </a:r>
            <a:endParaRPr lang="ru-RU" sz="2000" b="1" u="sng" dirty="0"/>
          </a:p>
        </p:txBody>
      </p:sp>
      <p:sp>
        <p:nvSpPr>
          <p:cNvPr id="55" name="TextBox 54"/>
          <p:cNvSpPr txBox="1"/>
          <p:nvPr/>
        </p:nvSpPr>
        <p:spPr>
          <a:xfrm>
            <a:off x="6295382" y="4342367"/>
            <a:ext cx="1485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/>
              <a:t>Антиутопия</a:t>
            </a:r>
            <a:endParaRPr lang="ru-RU" sz="2000" b="1" u="sng" dirty="0"/>
          </a:p>
        </p:txBody>
      </p:sp>
      <p:sp>
        <p:nvSpPr>
          <p:cNvPr id="58" name="TextBox 57"/>
          <p:cNvSpPr txBox="1"/>
          <p:nvPr/>
        </p:nvSpPr>
        <p:spPr>
          <a:xfrm>
            <a:off x="1465087" y="5949280"/>
            <a:ext cx="1437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/>
              <a:t>Стругацкие</a:t>
            </a:r>
            <a:endParaRPr lang="ru-RU" sz="2000" b="1" u="sng" dirty="0"/>
          </a:p>
        </p:txBody>
      </p:sp>
      <p:cxnSp>
        <p:nvCxnSpPr>
          <p:cNvPr id="59" name="Прямая со стрелкой 58"/>
          <p:cNvCxnSpPr>
            <a:stCxn id="32" idx="2"/>
            <a:endCxn id="58" idx="0"/>
          </p:cNvCxnSpPr>
          <p:nvPr/>
        </p:nvCxnSpPr>
        <p:spPr>
          <a:xfrm>
            <a:off x="2178346" y="5341277"/>
            <a:ext cx="5560" cy="608003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43" idx="2"/>
            <a:endCxn id="44" idx="0"/>
          </p:cNvCxnSpPr>
          <p:nvPr/>
        </p:nvCxnSpPr>
        <p:spPr>
          <a:xfrm flipH="1">
            <a:off x="6018646" y="2028910"/>
            <a:ext cx="1015414" cy="1301391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43" idx="2"/>
            <a:endCxn id="53" idx="0"/>
          </p:cNvCxnSpPr>
          <p:nvPr/>
        </p:nvCxnSpPr>
        <p:spPr>
          <a:xfrm>
            <a:off x="7034060" y="2028910"/>
            <a:ext cx="1128593" cy="1307571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43" idx="2"/>
            <a:endCxn id="55" idx="0"/>
          </p:cNvCxnSpPr>
          <p:nvPr/>
        </p:nvCxnSpPr>
        <p:spPr>
          <a:xfrm>
            <a:off x="7034060" y="2028910"/>
            <a:ext cx="4218" cy="2313457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>
            <a:off x="4067944" y="4376552"/>
            <a:ext cx="1296144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3731804" y="1859632"/>
            <a:ext cx="156027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1306235" y="6065268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:\Personal\Projects\Thesis\slides_icons\user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77" y="342757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D:\Personal\Projects\Thesis\slides_icons\box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33" y="3447751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306720" y="4347783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Personal\Projects\Thesis\slides_icons\user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389" y="1623973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5159407" y="345540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6146253" y="445885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7277700" y="3464831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2847707" y="343832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D:\Personal\Projects\Thesis\slides_icons\box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79" y="1719662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D:\Personal\Projects\Thesis\slides_icons\box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89" y="503061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5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объектов</a:t>
            </a:r>
            <a:endParaRPr lang="ru-RU" dirty="0"/>
          </a:p>
        </p:txBody>
      </p:sp>
      <p:sp>
        <p:nvSpPr>
          <p:cNvPr id="60" name="Объект 59"/>
          <p:cNvSpPr>
            <a:spLocks noGrp="1"/>
          </p:cNvSpPr>
          <p:nvPr>
            <p:ph idx="1"/>
          </p:nvPr>
        </p:nvSpPr>
        <p:spPr>
          <a:xfrm>
            <a:off x="611560" y="1628800"/>
            <a:ext cx="4200446" cy="12952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Поиск компонент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Поиск их родителей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Сравнение</a:t>
            </a: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9</a:t>
            </a:fld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76" name="Прямая со стрелкой 75"/>
          <p:cNvCxnSpPr>
            <a:stCxn id="72" idx="4"/>
            <a:endCxn id="119" idx="0"/>
          </p:cNvCxnSpPr>
          <p:nvPr/>
        </p:nvCxnSpPr>
        <p:spPr>
          <a:xfrm>
            <a:off x="5940152" y="2564904"/>
            <a:ext cx="394204" cy="81045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72" idx="4"/>
            <a:endCxn id="89" idx="0"/>
          </p:cNvCxnSpPr>
          <p:nvPr/>
        </p:nvCxnSpPr>
        <p:spPr>
          <a:xfrm flipH="1">
            <a:off x="5652120" y="2564904"/>
            <a:ext cx="288032" cy="81092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87" idx="4"/>
            <a:endCxn id="114" idx="0"/>
          </p:cNvCxnSpPr>
          <p:nvPr/>
        </p:nvCxnSpPr>
        <p:spPr>
          <a:xfrm flipH="1">
            <a:off x="5826941" y="2585804"/>
            <a:ext cx="1553371" cy="240647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87" idx="4"/>
            <a:endCxn id="119" idx="0"/>
          </p:cNvCxnSpPr>
          <p:nvPr/>
        </p:nvCxnSpPr>
        <p:spPr>
          <a:xfrm flipH="1">
            <a:off x="6334356" y="2585804"/>
            <a:ext cx="1045956" cy="78955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88" idx="4"/>
            <a:endCxn id="106" idx="0"/>
          </p:cNvCxnSpPr>
          <p:nvPr/>
        </p:nvCxnSpPr>
        <p:spPr>
          <a:xfrm>
            <a:off x="8244408" y="2585804"/>
            <a:ext cx="124062" cy="127119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7" idx="4"/>
            <a:endCxn id="109" idx="0"/>
          </p:cNvCxnSpPr>
          <p:nvPr/>
        </p:nvCxnSpPr>
        <p:spPr>
          <a:xfrm>
            <a:off x="7380312" y="2585804"/>
            <a:ext cx="492055" cy="12826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9" idx="4"/>
            <a:endCxn id="104" idx="0"/>
          </p:cNvCxnSpPr>
          <p:nvPr/>
        </p:nvCxnSpPr>
        <p:spPr>
          <a:xfrm>
            <a:off x="5652120" y="3951894"/>
            <a:ext cx="1038917" cy="104037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9" idx="4"/>
            <a:endCxn id="114" idx="0"/>
          </p:cNvCxnSpPr>
          <p:nvPr/>
        </p:nvCxnSpPr>
        <p:spPr>
          <a:xfrm>
            <a:off x="5652120" y="3951894"/>
            <a:ext cx="174821" cy="10403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>
            <a:stCxn id="88" idx="4"/>
            <a:endCxn id="104" idx="0"/>
          </p:cNvCxnSpPr>
          <p:nvPr/>
        </p:nvCxnSpPr>
        <p:spPr>
          <a:xfrm flipH="1">
            <a:off x="6691037" y="2585804"/>
            <a:ext cx="1553371" cy="240646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Группа 37"/>
          <p:cNvGrpSpPr/>
          <p:nvPr/>
        </p:nvGrpSpPr>
        <p:grpSpPr>
          <a:xfrm>
            <a:off x="5652120" y="1988840"/>
            <a:ext cx="576064" cy="576064"/>
            <a:chOff x="5172101" y="2009740"/>
            <a:chExt cx="576064" cy="576064"/>
          </a:xfrm>
        </p:grpSpPr>
        <p:sp>
          <p:nvSpPr>
            <p:cNvPr id="72" name="Овал 71"/>
            <p:cNvSpPr/>
            <p:nvPr/>
          </p:nvSpPr>
          <p:spPr>
            <a:xfrm>
              <a:off x="5172101" y="2009740"/>
              <a:ext cx="576064" cy="576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0" name="Picture 5" descr="D:\Personal\Projects\Thesis\slides_icons\user_whit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133" y="210401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" name="Группа 120"/>
          <p:cNvGrpSpPr/>
          <p:nvPr/>
        </p:nvGrpSpPr>
        <p:grpSpPr>
          <a:xfrm>
            <a:off x="7092280" y="2009740"/>
            <a:ext cx="576064" cy="576064"/>
            <a:chOff x="6948264" y="2009740"/>
            <a:chExt cx="576064" cy="576064"/>
          </a:xfrm>
        </p:grpSpPr>
        <p:sp>
          <p:nvSpPr>
            <p:cNvPr id="87" name="Овал 86"/>
            <p:cNvSpPr/>
            <p:nvPr/>
          </p:nvSpPr>
          <p:spPr>
            <a:xfrm>
              <a:off x="6948264" y="2009740"/>
              <a:ext cx="576064" cy="5760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5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3896" y="21316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" name="Группа 121"/>
          <p:cNvGrpSpPr/>
          <p:nvPr/>
        </p:nvGrpSpPr>
        <p:grpSpPr>
          <a:xfrm>
            <a:off x="7956376" y="2009740"/>
            <a:ext cx="576064" cy="576064"/>
            <a:chOff x="7884368" y="2009740"/>
            <a:chExt cx="576064" cy="576064"/>
          </a:xfrm>
        </p:grpSpPr>
        <p:sp>
          <p:nvSpPr>
            <p:cNvPr id="88" name="Овал 87"/>
            <p:cNvSpPr/>
            <p:nvPr/>
          </p:nvSpPr>
          <p:spPr>
            <a:xfrm>
              <a:off x="7884368" y="2009740"/>
              <a:ext cx="576064" cy="5760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7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0000" y="2145372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3" name="Группа 122"/>
          <p:cNvGrpSpPr/>
          <p:nvPr/>
        </p:nvGrpSpPr>
        <p:grpSpPr>
          <a:xfrm>
            <a:off x="832889" y="3114014"/>
            <a:ext cx="3339239" cy="2043178"/>
            <a:chOff x="843454" y="2010076"/>
            <a:chExt cx="3339239" cy="2043178"/>
          </a:xfrm>
        </p:grpSpPr>
        <p:cxnSp>
          <p:nvCxnSpPr>
            <p:cNvPr id="30" name="Прямая со стрелкой 29"/>
            <p:cNvCxnSpPr>
              <a:stCxn id="27" idx="4"/>
            </p:cNvCxnSpPr>
            <p:nvPr/>
          </p:nvCxnSpPr>
          <p:spPr>
            <a:xfrm>
              <a:off x="1487640" y="2586140"/>
              <a:ext cx="513742" cy="9703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27" idx="4"/>
            </p:cNvCxnSpPr>
            <p:nvPr/>
          </p:nvCxnSpPr>
          <p:spPr>
            <a:xfrm>
              <a:off x="1487640" y="2586140"/>
              <a:ext cx="0" cy="9703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27" idx="4"/>
            </p:cNvCxnSpPr>
            <p:nvPr/>
          </p:nvCxnSpPr>
          <p:spPr>
            <a:xfrm flipH="1">
              <a:off x="1055608" y="2586140"/>
              <a:ext cx="432032" cy="9703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47" idx="4"/>
            </p:cNvCxnSpPr>
            <p:nvPr/>
          </p:nvCxnSpPr>
          <p:spPr>
            <a:xfrm flipH="1">
              <a:off x="2814541" y="2586140"/>
              <a:ext cx="288032" cy="98320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47" idx="4"/>
            </p:cNvCxnSpPr>
            <p:nvPr/>
          </p:nvCxnSpPr>
          <p:spPr>
            <a:xfrm flipH="1">
              <a:off x="1487640" y="2586140"/>
              <a:ext cx="1614933" cy="970335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>
              <a:stCxn id="62" idx="4"/>
            </p:cNvCxnSpPr>
            <p:nvPr/>
          </p:nvCxnSpPr>
          <p:spPr>
            <a:xfrm>
              <a:off x="3894661" y="2586140"/>
              <a:ext cx="0" cy="98320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stCxn id="47" idx="4"/>
            </p:cNvCxnSpPr>
            <p:nvPr/>
          </p:nvCxnSpPr>
          <p:spPr>
            <a:xfrm>
              <a:off x="3102573" y="2586140"/>
              <a:ext cx="288016" cy="98320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>
              <a:stCxn id="62" idx="4"/>
            </p:cNvCxnSpPr>
            <p:nvPr/>
          </p:nvCxnSpPr>
          <p:spPr>
            <a:xfrm flipH="1">
              <a:off x="2001382" y="2586140"/>
              <a:ext cx="1893279" cy="970335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Группа 38"/>
            <p:cNvGrpSpPr/>
            <p:nvPr/>
          </p:nvGrpSpPr>
          <p:grpSpPr>
            <a:xfrm>
              <a:off x="1199608" y="2010076"/>
              <a:ext cx="576064" cy="576064"/>
              <a:chOff x="802936" y="2010076"/>
              <a:chExt cx="576064" cy="576064"/>
            </a:xfrm>
          </p:grpSpPr>
          <p:sp>
            <p:nvSpPr>
              <p:cNvPr id="27" name="Овал 26"/>
              <p:cNvSpPr/>
              <p:nvPr/>
            </p:nvSpPr>
            <p:spPr>
              <a:xfrm>
                <a:off x="802936" y="2010076"/>
                <a:ext cx="576064" cy="57606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69" name="Picture 5" descr="D:\Personal\Projects\Thesis\slides_icons\user_whit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0968" y="2104018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Группа 39"/>
            <p:cNvGrpSpPr/>
            <p:nvPr/>
          </p:nvGrpSpPr>
          <p:grpSpPr>
            <a:xfrm>
              <a:off x="2814541" y="2010076"/>
              <a:ext cx="576064" cy="576064"/>
              <a:chOff x="2417869" y="2010076"/>
              <a:chExt cx="576064" cy="576064"/>
            </a:xfrm>
          </p:grpSpPr>
          <p:sp>
            <p:nvSpPr>
              <p:cNvPr id="47" name="Овал 46"/>
              <p:cNvSpPr/>
              <p:nvPr/>
            </p:nvSpPr>
            <p:spPr>
              <a:xfrm>
                <a:off x="2417869" y="2010076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71" name="Picture 4" descr="D:\Personal\Projects\Thesis\slides_icons\box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3501" y="2131618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Группа 40"/>
            <p:cNvGrpSpPr/>
            <p:nvPr/>
          </p:nvGrpSpPr>
          <p:grpSpPr>
            <a:xfrm>
              <a:off x="3606629" y="2010076"/>
              <a:ext cx="576064" cy="576064"/>
              <a:chOff x="3209957" y="2010076"/>
              <a:chExt cx="576064" cy="576064"/>
            </a:xfrm>
          </p:grpSpPr>
          <p:sp>
            <p:nvSpPr>
              <p:cNvPr id="62" name="Овал 61"/>
              <p:cNvSpPr/>
              <p:nvPr/>
            </p:nvSpPr>
            <p:spPr>
              <a:xfrm>
                <a:off x="3209957" y="2010076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74" name="Picture 4" descr="D:\Personal\Projects\Thesis\slides_icons\box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5589" y="2131618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9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843454" y="3628942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1275486" y="3628943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1808659" y="3628944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2590387" y="3628944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178435" y="3628945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70507" y="3616072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Группа 60"/>
          <p:cNvGrpSpPr/>
          <p:nvPr/>
        </p:nvGrpSpPr>
        <p:grpSpPr>
          <a:xfrm>
            <a:off x="6403005" y="4992272"/>
            <a:ext cx="576064" cy="576064"/>
            <a:chOff x="5412637" y="5457222"/>
            <a:chExt cx="576064" cy="576064"/>
          </a:xfrm>
        </p:grpSpPr>
        <p:sp>
          <p:nvSpPr>
            <p:cNvPr id="104" name="Овал 103"/>
            <p:cNvSpPr/>
            <p:nvPr/>
          </p:nvSpPr>
          <p:spPr>
            <a:xfrm>
              <a:off x="5412637" y="545722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0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5488514" y="5521101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Группа 22"/>
          <p:cNvGrpSpPr/>
          <p:nvPr/>
        </p:nvGrpSpPr>
        <p:grpSpPr>
          <a:xfrm>
            <a:off x="5364088" y="3375830"/>
            <a:ext cx="576064" cy="576064"/>
            <a:chOff x="4774386" y="3216974"/>
            <a:chExt cx="576064" cy="576064"/>
          </a:xfrm>
        </p:grpSpPr>
        <p:sp>
          <p:nvSpPr>
            <p:cNvPr id="89" name="Овал 88"/>
            <p:cNvSpPr/>
            <p:nvPr/>
          </p:nvSpPr>
          <p:spPr>
            <a:xfrm>
              <a:off x="4774386" y="3216974"/>
              <a:ext cx="576064" cy="57606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3" name="Picture 5" descr="D:\Personal\Projects\Thesis\slides_icons\box_whit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9418" y="3362182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Группа 104"/>
          <p:cNvGrpSpPr/>
          <p:nvPr/>
        </p:nvGrpSpPr>
        <p:grpSpPr>
          <a:xfrm>
            <a:off x="8080438" y="3856996"/>
            <a:ext cx="576064" cy="576064"/>
            <a:chOff x="5412637" y="5457222"/>
            <a:chExt cx="576064" cy="576064"/>
          </a:xfrm>
        </p:grpSpPr>
        <p:sp>
          <p:nvSpPr>
            <p:cNvPr id="106" name="Овал 105"/>
            <p:cNvSpPr/>
            <p:nvPr/>
          </p:nvSpPr>
          <p:spPr>
            <a:xfrm>
              <a:off x="5412637" y="545722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7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5488514" y="5521101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Группа 107"/>
          <p:cNvGrpSpPr/>
          <p:nvPr/>
        </p:nvGrpSpPr>
        <p:grpSpPr>
          <a:xfrm>
            <a:off x="7584335" y="3868497"/>
            <a:ext cx="576064" cy="576064"/>
            <a:chOff x="5412637" y="5457222"/>
            <a:chExt cx="576064" cy="576064"/>
          </a:xfrm>
        </p:grpSpPr>
        <p:sp>
          <p:nvSpPr>
            <p:cNvPr id="109" name="Овал 108"/>
            <p:cNvSpPr/>
            <p:nvPr/>
          </p:nvSpPr>
          <p:spPr>
            <a:xfrm>
              <a:off x="5412637" y="545722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0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5488514" y="5521101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Группа 112"/>
          <p:cNvGrpSpPr/>
          <p:nvPr/>
        </p:nvGrpSpPr>
        <p:grpSpPr>
          <a:xfrm>
            <a:off x="5538909" y="4992276"/>
            <a:ext cx="576064" cy="576064"/>
            <a:chOff x="5412637" y="5457222"/>
            <a:chExt cx="576064" cy="576064"/>
          </a:xfrm>
        </p:grpSpPr>
        <p:sp>
          <p:nvSpPr>
            <p:cNvPr id="114" name="Овал 113"/>
            <p:cNvSpPr/>
            <p:nvPr/>
          </p:nvSpPr>
          <p:spPr>
            <a:xfrm>
              <a:off x="5412637" y="545722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5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5488514" y="5521101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" name="Группа 117"/>
          <p:cNvGrpSpPr/>
          <p:nvPr/>
        </p:nvGrpSpPr>
        <p:grpSpPr>
          <a:xfrm>
            <a:off x="6046324" y="3375363"/>
            <a:ext cx="576064" cy="576064"/>
            <a:chOff x="5412637" y="5457222"/>
            <a:chExt cx="576064" cy="576064"/>
          </a:xfrm>
        </p:grpSpPr>
        <p:sp>
          <p:nvSpPr>
            <p:cNvPr id="119" name="Овал 118"/>
            <p:cNvSpPr/>
            <p:nvPr/>
          </p:nvSpPr>
          <p:spPr>
            <a:xfrm>
              <a:off x="5412637" y="545722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0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5488514" y="5521101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782902" y="5477857"/>
                <a:ext cx="37360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Время работы поиска —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 smtClean="0"/>
                  <a:t>Сравнение —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/>
                  </a:rPr>
                  <a:t/>
                </a:r>
                <a:br>
                  <a:rPr lang="en-US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ru-RU" dirty="0" smtClean="0"/>
                  <a:t> — среднее количество компонент</a:t>
                </a:r>
                <a:endParaRPr lang="ru-RU" dirty="0"/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02" y="5477857"/>
                <a:ext cx="3736087" cy="923330"/>
              </a:xfrm>
              <a:prstGeom prst="rect">
                <a:avLst/>
              </a:prstGeom>
              <a:blipFill rotWithShape="1">
                <a:blip r:embed="rId7"/>
                <a:stretch>
                  <a:fillRect l="-1305" t="-3311" r="-979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Прямая соединительная линия 126"/>
          <p:cNvCxnSpPr/>
          <p:nvPr/>
        </p:nvCxnSpPr>
        <p:spPr>
          <a:xfrm>
            <a:off x="4932040" y="1772816"/>
            <a:ext cx="0" cy="43924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5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16171</TotalTime>
  <Words>383</Words>
  <Application>Microsoft Office PowerPoint</Application>
  <PresentationFormat>Экран (4:3)</PresentationFormat>
  <Paragraphs>150</Paragraphs>
  <Slides>16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Рекомендательные системы на основе вложенных тегов</vt:lpstr>
      <vt:lpstr>Рекомендательные системы</vt:lpstr>
      <vt:lpstr>Контентные методы</vt:lpstr>
      <vt:lpstr>Совместная фильтрация</vt:lpstr>
      <vt:lpstr>Скрытые факторы</vt:lpstr>
      <vt:lpstr>Рекомендательные системы</vt:lpstr>
      <vt:lpstr>Вложенные теги</vt:lpstr>
      <vt:lpstr>Вложенные теги</vt:lpstr>
      <vt:lpstr>Поиск объектов</vt:lpstr>
      <vt:lpstr>Сравнение объектов</vt:lpstr>
      <vt:lpstr>Падение точности</vt:lpstr>
      <vt:lpstr>Прототип рекомендательной системы по методу вложенных тегов</vt:lpstr>
      <vt:lpstr>Прототип рекомендательной системы по методу вложенных тегов</vt:lpstr>
      <vt:lpstr>Прототип рекомендательной системы по методу вложенных тегов</vt:lpstr>
      <vt:lpstr>Развитие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рекомендательной системы на основе вложенных тегов в качестве абстракции над произвольным типом данных</dc:title>
  <dc:creator>Anton Chebotaev</dc:creator>
  <cp:lastModifiedBy>Anton Chebotaev</cp:lastModifiedBy>
  <cp:revision>147</cp:revision>
  <dcterms:created xsi:type="dcterms:W3CDTF">2011-04-11T19:14:05Z</dcterms:created>
  <dcterms:modified xsi:type="dcterms:W3CDTF">2011-06-06T21:46:24Z</dcterms:modified>
</cp:coreProperties>
</file>