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6"/>
  </p:notesMasterIdLst>
  <p:sldIdLst>
    <p:sldId id="256" r:id="rId2"/>
    <p:sldId id="280" r:id="rId3"/>
    <p:sldId id="269" r:id="rId4"/>
    <p:sldId id="281" r:id="rId5"/>
    <p:sldId id="271" r:id="rId6"/>
    <p:sldId id="272" r:id="rId7"/>
    <p:sldId id="283" r:id="rId8"/>
    <p:sldId id="273" r:id="rId9"/>
    <p:sldId id="274" r:id="rId10"/>
    <p:sldId id="276" r:id="rId11"/>
    <p:sldId id="277" r:id="rId12"/>
    <p:sldId id="282" r:id="rId13"/>
    <p:sldId id="275" r:id="rId14"/>
    <p:sldId id="27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DFAE727-3B92-4D59-805B-A8206D232D6B}">
          <p14:sldIdLst>
            <p14:sldId id="256"/>
            <p14:sldId id="280"/>
            <p14:sldId id="269"/>
            <p14:sldId id="281"/>
            <p14:sldId id="271"/>
            <p14:sldId id="272"/>
            <p14:sldId id="283"/>
            <p14:sldId id="273"/>
            <p14:sldId id="274"/>
            <p14:sldId id="276"/>
            <p14:sldId id="277"/>
            <p14:sldId id="282"/>
            <p14:sldId id="275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35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204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Лист1!$A$2:$A$5</c:f>
              <c:strCache>
                <c:ptCount val="4"/>
                <c:pt idx="0">
                  <c:v>SlopeOne</c:v>
                </c:pt>
                <c:pt idx="1">
                  <c:v>InformationItems</c:v>
                </c:pt>
                <c:pt idx="2">
                  <c:v>Netflix
Winner</c:v>
                </c:pt>
                <c:pt idx="3">
                  <c:v>Random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0.9</c:v>
                </c:pt>
                <c:pt idx="1">
                  <c:v>1.25</c:v>
                </c:pt>
                <c:pt idx="2">
                  <c:v>0.88</c:v>
                </c:pt>
                <c:pt idx="3">
                  <c:v>2.5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_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SlopeOne</c:v>
                </c:pt>
                <c:pt idx="1">
                  <c:v>InformationItems</c:v>
                </c:pt>
                <c:pt idx="2">
                  <c:v>Netflix
Winner</c:v>
                </c:pt>
                <c:pt idx="3">
                  <c:v>Random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4.0999999999999996</c:v>
                </c:pt>
                <c:pt idx="1">
                  <c:v>3.75</c:v>
                </c:pt>
                <c:pt idx="2">
                  <c:v>4.12</c:v>
                </c:pt>
                <c:pt idx="3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6494336"/>
        <c:axId val="35164160"/>
      </c:barChart>
      <c:catAx>
        <c:axId val="116494336"/>
        <c:scaling>
          <c:orientation val="minMax"/>
        </c:scaling>
        <c:delete val="0"/>
        <c:axPos val="b"/>
        <c:majorTickMark val="out"/>
        <c:minorTickMark val="none"/>
        <c:tickLblPos val="nextTo"/>
        <c:crossAx val="35164160"/>
        <c:crosses val="autoZero"/>
        <c:auto val="1"/>
        <c:lblAlgn val="ctr"/>
        <c:lblOffset val="100"/>
        <c:noMultiLvlLbl val="0"/>
      </c:catAx>
      <c:valAx>
        <c:axId val="35164160"/>
        <c:scaling>
          <c:orientation val="minMax"/>
          <c:max val="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6494336"/>
        <c:crosses val="autoZero"/>
        <c:crossBetween val="between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91A86-5441-47F6-8D3E-5E4E18ABE360}" type="datetimeFigureOut">
              <a:rPr lang="ru-RU" smtClean="0"/>
              <a:t>04.05.2011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BF342-61E1-4C99-A998-7256C07FB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01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CCEC-8E04-4CF6-8633-56B5E0A77197}" type="datetime1">
              <a:rPr lang="ru-RU" smtClean="0"/>
              <a:t>04.05.2011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19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3A8-E35D-4200-8015-B24D615941D4}" type="datetime1">
              <a:rPr lang="ru-RU" smtClean="0"/>
              <a:t>04.05.2011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98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4C43-31A3-4172-9A99-2EC012F9BEA3}" type="datetime1">
              <a:rPr lang="ru-RU" smtClean="0"/>
              <a:t>04.05.2011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81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ED9-D49E-4859-9055-A17C4B6BBBF2}" type="datetime1">
              <a:rPr lang="ru-RU" smtClean="0"/>
              <a:t>04.05.2011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27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B91C-7E08-4301-B201-427BB408C90C}" type="datetime1">
              <a:rPr lang="ru-RU" smtClean="0"/>
              <a:t>04.05.2011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35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777C-00D6-4151-99C2-1109AF848B66}" type="datetime1">
              <a:rPr lang="ru-RU" smtClean="0"/>
              <a:t>04.05.2011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5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0615-B923-461F-B86A-44BECAFF3A68}" type="datetime1">
              <a:rPr lang="ru-RU" smtClean="0"/>
              <a:t>04.05.2011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62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EDB4-570B-4941-AB30-185299BFD713}" type="datetime1">
              <a:rPr lang="ru-RU" smtClean="0"/>
              <a:t>04.05.2011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53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6DB6-3B78-4694-8647-46252A9B37D0}" type="datetime1">
              <a:rPr lang="ru-RU" smtClean="0"/>
              <a:t>04.05.2011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05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3694-482A-4D54-A276-5C72D1324954}" type="datetime1">
              <a:rPr lang="ru-RU" smtClean="0"/>
              <a:t>04.05.2011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53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DEBC-865F-4005-AD89-C7D580DA13ED}" type="datetime1">
              <a:rPr lang="ru-RU" smtClean="0"/>
              <a:t>04.05.2011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20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DA6B0-9F2F-4E6B-806E-559C2E8A8581}" type="datetime1">
              <a:rPr lang="ru-RU" smtClean="0"/>
              <a:t>04.05.2011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10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Рекомендательные системы на основе вложенных тегов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ru-RU" dirty="0" smtClean="0"/>
          </a:p>
          <a:p>
            <a:r>
              <a:rPr lang="ru-RU" dirty="0" smtClean="0"/>
              <a:t>Антон </a:t>
            </a:r>
            <a:r>
              <a:rPr lang="ru-RU" dirty="0" err="1" smtClean="0"/>
              <a:t>Чеботаев</a:t>
            </a:r>
            <a:endParaRPr lang="ru-RU" dirty="0" smtClean="0"/>
          </a:p>
          <a:p>
            <a:r>
              <a:rPr lang="ru-RU" dirty="0" smtClean="0"/>
              <a:t>СПбГУ ИТМО, </a:t>
            </a:r>
            <a:r>
              <a:rPr lang="ru-RU" dirty="0" err="1" smtClean="0"/>
              <a:t>ИТиП</a:t>
            </a:r>
            <a:r>
              <a:rPr lang="ru-RU" dirty="0" smtClean="0"/>
              <a:t>, КТ</a:t>
            </a:r>
          </a:p>
          <a:p>
            <a:r>
              <a:rPr lang="ru-RU" dirty="0" smtClean="0"/>
              <a:t>Научный руководитель:</a:t>
            </a:r>
          </a:p>
          <a:p>
            <a:r>
              <a:rPr lang="ru-RU" dirty="0" err="1" smtClean="0"/>
              <a:t>Бухановский</a:t>
            </a:r>
            <a:r>
              <a:rPr lang="ru-RU" dirty="0" smtClean="0"/>
              <a:t> А.В., </a:t>
            </a:r>
            <a:r>
              <a:rPr lang="ru-RU" dirty="0" err="1" smtClean="0"/>
              <a:t>д.т.н</a:t>
            </a:r>
            <a:r>
              <a:rPr lang="ru-RU" dirty="0" smtClean="0"/>
              <a:t>, проф. каф. ИС СПбГУ ИТМО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6196662"/>
            <a:ext cx="83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2011 г.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7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Качество рекомендаций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</a:t>
            </a:r>
            <a:r>
              <a:rPr lang="en-US" dirty="0" err="1" smtClean="0"/>
              <a:t>MovieLens</a:t>
            </a:r>
            <a:endParaRPr lang="ru-RU" dirty="0" smtClean="0"/>
          </a:p>
          <a:p>
            <a:pPr lvl="1"/>
            <a:r>
              <a:rPr lang="ru-RU" dirty="0" smtClean="0"/>
              <a:t>1 000 000 рейтингов</a:t>
            </a:r>
            <a:endParaRPr lang="en-US" dirty="0" smtClean="0"/>
          </a:p>
          <a:p>
            <a:pPr lvl="1"/>
            <a:r>
              <a:rPr lang="en-US" dirty="0" smtClean="0"/>
              <a:t>6</a:t>
            </a:r>
            <a:r>
              <a:rPr lang="ru-RU" dirty="0" smtClean="0"/>
              <a:t> </a:t>
            </a:r>
            <a:r>
              <a:rPr lang="en-US" dirty="0" smtClean="0"/>
              <a:t>0</a:t>
            </a:r>
            <a:r>
              <a:rPr lang="ru-RU" dirty="0" smtClean="0"/>
              <a:t>0</a:t>
            </a:r>
            <a:r>
              <a:rPr lang="en-US" dirty="0" smtClean="0"/>
              <a:t>0 </a:t>
            </a:r>
            <a:r>
              <a:rPr lang="ru-RU" dirty="0" smtClean="0"/>
              <a:t>пользователей</a:t>
            </a:r>
          </a:p>
          <a:p>
            <a:pPr lvl="1"/>
            <a:r>
              <a:rPr lang="ru-RU" dirty="0" smtClean="0"/>
              <a:t>100 000 ключевых слов</a:t>
            </a:r>
          </a:p>
          <a:p>
            <a:pPr lvl="1"/>
            <a:r>
              <a:rPr lang="ru-RU" dirty="0" smtClean="0"/>
              <a:t>3 900 фильмов</a:t>
            </a:r>
            <a:endParaRPr lang="en-US" dirty="0"/>
          </a:p>
          <a:p>
            <a:r>
              <a:rPr lang="ru-RU" dirty="0" smtClean="0"/>
              <a:t>Методика</a:t>
            </a:r>
          </a:p>
          <a:p>
            <a:pPr lvl="1"/>
            <a:r>
              <a:rPr lang="ru-RU" dirty="0" smtClean="0"/>
              <a:t>Обучающий набор: 80%, проверочный: 20%</a:t>
            </a:r>
          </a:p>
          <a:p>
            <a:pPr lvl="1"/>
            <a:r>
              <a:rPr lang="ru-RU" dirty="0" smtClean="0"/>
              <a:t>Измерение средней квадратичной ошибки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4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Качество рекомендаций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292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3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Прототип рекомендательной системы по методу вложенных тегов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12</a:t>
            </a:fld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28192"/>
            <a:ext cx="8350665" cy="4709120"/>
          </a:xfrm>
        </p:spPr>
      </p:pic>
    </p:spTree>
    <p:extLst>
      <p:ext uri="{BB962C8B-B14F-4D97-AF65-F5344CB8AC3E}">
        <p14:creationId xmlns:p14="http://schemas.microsoft.com/office/powerpoint/2010/main" val="42005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ru-RU" dirty="0" smtClean="0"/>
              <a:t> Единый формат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 Адаптивность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 Не требователен к ресурсам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 Быстрое время пересчета</a:t>
            </a:r>
          </a:p>
          <a:p>
            <a:pPr>
              <a:buFont typeface="Wingdings" pitchFamily="2" charset="2"/>
              <a:buChar char="ü"/>
            </a:pPr>
            <a:r>
              <a:rPr lang="ru-RU" dirty="0"/>
              <a:t> </a:t>
            </a:r>
            <a:r>
              <a:rPr lang="ru-RU" dirty="0" smtClean="0"/>
              <a:t>Возможность группировки и уточнения рекомендаций</a:t>
            </a:r>
          </a:p>
          <a:p>
            <a:pPr>
              <a:buFont typeface="Wingdings" pitchFamily="2" charset="2"/>
              <a:buChar char="ü"/>
            </a:pPr>
            <a:r>
              <a:rPr lang="ru-RU" dirty="0"/>
              <a:t> </a:t>
            </a:r>
            <a:r>
              <a:rPr lang="ru-RU" dirty="0" smtClean="0"/>
              <a:t>Возможность обоснования рекомендаций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8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Такой подход способен давать адекватные рекомендации</a:t>
            </a:r>
          </a:p>
          <a:p>
            <a:r>
              <a:rPr lang="ru-RU" dirty="0" smtClean="0"/>
              <a:t>Необходимо больше тегов для более качественных рекомендаций</a:t>
            </a:r>
          </a:p>
          <a:p>
            <a:pPr lvl="1"/>
            <a:r>
              <a:rPr lang="en-US" dirty="0" smtClean="0"/>
              <a:t>IMDB</a:t>
            </a:r>
          </a:p>
          <a:p>
            <a:pPr lvl="1"/>
            <a:r>
              <a:rPr lang="ru-RU" dirty="0" smtClean="0"/>
              <a:t>Анализ текстов</a:t>
            </a:r>
          </a:p>
          <a:p>
            <a:r>
              <a:rPr lang="ru-RU" dirty="0" smtClean="0"/>
              <a:t>Необходима фильтрация существующих тегов</a:t>
            </a:r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15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множество пользователей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объектов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u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 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функция «полезности»</a:t>
                </a:r>
                <a:endParaRPr lang="en-US" dirty="0" smtClean="0"/>
              </a:p>
              <a:p>
                <a:endParaRPr lang="ru-RU" dirty="0" smtClean="0"/>
              </a:p>
              <a:p>
                <a:r>
                  <a:rPr lang="ru-RU" dirty="0" smtClean="0"/>
                  <a:t>Основная задача рекомендательной системы —</a:t>
                </a:r>
                <a:r>
                  <a:rPr lang="ru-RU" dirty="0" smtClean="0"/>
                  <a:t>предсказать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Рекомендательные системы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58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7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8147249" cy="4525963"/>
              </a:xfrm>
            </p:spPr>
            <p:txBody>
              <a:bodyPr/>
              <a:lstStyle/>
              <a:p>
                <a:r>
                  <a:rPr lang="ru-RU" dirty="0" smtClean="0"/>
                  <a:t>Вывод 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делается исходя из известных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baseline="-25000" dirty="0" smtClean="0"/>
                  <a:t> </a:t>
                </a:r>
                <a:r>
                  <a:rPr lang="ru-RU" dirty="0" smtClean="0"/>
                  <a:t>– оцененные ранее объекты</a:t>
                </a:r>
              </a:p>
              <a:p>
                <a:r>
                  <a:rPr lang="ru-RU" dirty="0" smtClean="0"/>
                  <a:t>Проблемы</a:t>
                </a:r>
                <a:endParaRPr lang="ru-RU" dirty="0" smtClean="0"/>
              </a:p>
              <a:p>
                <a:pPr lvl="1">
                  <a:buFont typeface="Wingdings 2" pitchFamily="18" charset="2"/>
                  <a:buChar char=""/>
                </a:pPr>
                <a:r>
                  <a:rPr lang="ru-RU" sz="2400" dirty="0" smtClean="0"/>
                  <a:t>Ограниченность анализа содержимого</a:t>
                </a:r>
                <a:endParaRPr lang="ru-RU" sz="2400" dirty="0"/>
              </a:p>
              <a:p>
                <a:pPr lvl="1">
                  <a:buFont typeface="Wingdings 2" pitchFamily="18" charset="2"/>
                  <a:buChar char=""/>
                </a:pPr>
                <a:r>
                  <a:rPr lang="ru-RU" sz="2400" dirty="0" smtClean="0"/>
                  <a:t>Узкие рекомендации</a:t>
                </a:r>
                <a:endParaRPr lang="ru-RU" sz="2400" dirty="0"/>
              </a:p>
              <a:p>
                <a:pPr lvl="1">
                  <a:buFont typeface="Wingdings 2" pitchFamily="18" charset="2"/>
                  <a:buChar char=""/>
                </a:pPr>
                <a:r>
                  <a:rPr lang="ru-RU" sz="2400" dirty="0" smtClean="0"/>
                  <a:t>Фиксированная предметная область</a:t>
                </a:r>
                <a:endParaRPr lang="ru-RU" sz="2400" dirty="0"/>
              </a:p>
            </p:txBody>
          </p:sp>
        </mc:Choice>
        <mc:Fallback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8147249" cy="4525963"/>
              </a:xfrm>
              <a:blipFill rotWithShape="1">
                <a:blip r:embed="rId2"/>
                <a:stretch>
                  <a:fillRect l="-1647"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Контентные </a:t>
            </a:r>
            <a:r>
              <a:rPr lang="ru-RU" dirty="0" smtClean="0"/>
              <a:t>метод</a:t>
            </a:r>
            <a:r>
              <a:rPr lang="ru-RU" dirty="0"/>
              <a:t>ы</a:t>
            </a:r>
            <a:endParaRPr lang="ru-RU" dirty="0"/>
          </a:p>
        </p:txBody>
      </p:sp>
      <p:pic>
        <p:nvPicPr>
          <p:cNvPr id="2054" name="Picture 6" descr="http://3.bp.blogspot.com/_5XZlCQk2o_Y/SZBe_3mJwdI/AAAAAAAAC2c/V3j1nDTw1b8/s320/Pandora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412" y="5301208"/>
            <a:ext cx="833750" cy="8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3</a:t>
            </a:fld>
            <a:endParaRPr lang="ru-RU" dirty="0"/>
          </a:p>
        </p:txBody>
      </p:sp>
      <p:pic>
        <p:nvPicPr>
          <p:cNvPr id="1026" name="Picture 2" descr="http://www.3dnews.ru/_imgdata/img/2010/11/17/602088/amaz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092419"/>
            <a:ext cx="1459883" cy="125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2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Вывод 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делается исходя из известных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,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baseline="-25000" dirty="0" smtClean="0"/>
                  <a:t> </a:t>
                </a:r>
                <a:r>
                  <a:rPr lang="ru-RU" dirty="0"/>
                  <a:t>– </a:t>
                </a:r>
                <a:r>
                  <a:rPr lang="ru-RU" dirty="0" smtClean="0"/>
                  <a:t>похожие пользователи</a:t>
                </a:r>
              </a:p>
              <a:p>
                <a:r>
                  <a:rPr lang="ru-RU" dirty="0" smtClean="0"/>
                  <a:t>Проблемы</a:t>
                </a:r>
                <a:endParaRPr lang="ru-RU" dirty="0" smtClean="0"/>
              </a:p>
              <a:p>
                <a:pPr lvl="1">
                  <a:buFont typeface="Wingdings 2" pitchFamily="18" charset="2"/>
                  <a:buChar char=""/>
                </a:pPr>
                <a:r>
                  <a:rPr lang="ru-RU" sz="2400" dirty="0" smtClean="0"/>
                  <a:t>Новый объект/пользователь</a:t>
                </a:r>
                <a:endParaRPr lang="ru-RU" sz="2400" dirty="0"/>
              </a:p>
              <a:p>
                <a:pPr lvl="1">
                  <a:buFont typeface="Wingdings 2" pitchFamily="18" charset="2"/>
                  <a:buChar char=""/>
                </a:pPr>
                <a:r>
                  <a:rPr lang="ru-RU" sz="2400" dirty="0" smtClean="0"/>
                  <a:t>Изменчивость профиля</a:t>
                </a:r>
                <a:endParaRPr lang="ru-RU" sz="2400" dirty="0"/>
              </a:p>
              <a:p>
                <a:pPr lvl="1">
                  <a:buFont typeface="Wingdings 2" pitchFamily="18" charset="2"/>
                  <a:buChar char=""/>
                </a:pPr>
                <a:r>
                  <a:rPr lang="ru-RU" sz="2400" dirty="0"/>
                  <a:t>Избирательность внимания</a:t>
                </a:r>
              </a:p>
              <a:p>
                <a:pPr lvl="1">
                  <a:buFont typeface="Wingdings 2" pitchFamily="18" charset="2"/>
                  <a:buChar char=""/>
                </a:pPr>
                <a:r>
                  <a:rPr lang="ru-RU" sz="2400" dirty="0" smtClean="0"/>
                  <a:t>Ресурсоемкость</a:t>
                </a:r>
                <a:endParaRPr lang="ru-RU" sz="24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с</a:t>
            </a:r>
            <a:r>
              <a:rPr lang="ru-RU" dirty="0" smtClean="0"/>
              <a:t>овместной фильтрации</a:t>
            </a:r>
            <a:endParaRPr lang="ru-RU" dirty="0"/>
          </a:p>
        </p:txBody>
      </p:sp>
      <p:pic>
        <p:nvPicPr>
          <p:cNvPr id="2050" name="Picture 2" descr="http://www.stationportal.com/Images/Log/last_fm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682343"/>
            <a:ext cx="1329552" cy="41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daemonsmovies.com/wp-content/uploads/2010/12/Netflix-Logo-JP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521437"/>
            <a:ext cx="1401817" cy="78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pictures.imhonet.ru/images/logo_mai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702" y="5661248"/>
            <a:ext cx="931455" cy="43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72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 стрелкой 3"/>
          <p:cNvCxnSpPr/>
          <p:nvPr/>
        </p:nvCxnSpPr>
        <p:spPr>
          <a:xfrm>
            <a:off x="1046130" y="4365104"/>
            <a:ext cx="69102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4283968" y="2060848"/>
            <a:ext cx="0" cy="3996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</a:t>
            </a:r>
            <a:r>
              <a:rPr lang="ru-RU" dirty="0" smtClean="0"/>
              <a:t>крытых факторов</a:t>
            </a:r>
            <a:endParaRPr lang="ru-RU" dirty="0"/>
          </a:p>
        </p:txBody>
      </p:sp>
      <p:sp>
        <p:nvSpPr>
          <p:cNvPr id="20" name="Номер слайда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5</a:t>
            </a:fld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6964965" y="4005064"/>
            <a:ext cx="104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мужской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4199" y="4035959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женский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1628800"/>
            <a:ext cx="122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сказочный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07904" y="6011996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серьезный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7603862" y="3127639"/>
            <a:ext cx="170674" cy="1706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755576" y="1979548"/>
            <a:ext cx="106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Красотка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98631" y="2610254"/>
            <a:ext cx="170674" cy="1706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267744" y="3582308"/>
            <a:ext cx="170674" cy="170674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2016061" y="321297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00FF"/>
                </a:solidFill>
              </a:rPr>
              <a:t>Анна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83968" y="2204864"/>
            <a:ext cx="18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Властелин </a:t>
            </a:r>
            <a:r>
              <a:rPr lang="ru-RU" dirty="0" smtClean="0"/>
              <a:t>Колец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6804248" y="2771636"/>
            <a:ext cx="1794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Храброе Сердце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34819" y="468285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00FF"/>
                </a:solidFill>
              </a:rPr>
              <a:t>Борис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1166892" y="2368742"/>
            <a:ext cx="170674" cy="1706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1734698" y="5305317"/>
            <a:ext cx="170674" cy="1706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79608" y="4914241"/>
            <a:ext cx="288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Гордость и Предубеждение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6940710" y="5013176"/>
            <a:ext cx="170674" cy="1706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5877216" y="4653136"/>
            <a:ext cx="2286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Криминальное Чтиво</a:t>
            </a:r>
            <a:endParaRPr lang="ru-RU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5914278" y="5738725"/>
            <a:ext cx="2249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День Независимости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899014" y="3212976"/>
            <a:ext cx="86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00FF"/>
                </a:solidFill>
              </a:rPr>
              <a:t>Сергей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6228183" y="3583807"/>
            <a:ext cx="170674" cy="170674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5123403" y="5013176"/>
            <a:ext cx="170674" cy="170674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6948264" y="6093296"/>
            <a:ext cx="170674" cy="1706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13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скрытых факторов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ru-RU" dirty="0" smtClean="0"/>
                  <a:t> факторов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о</a:t>
                </a:r>
                <a:r>
                  <a:rPr lang="ru-RU" dirty="0" smtClean="0"/>
                  <a:t>бъекта </a:t>
                </a:r>
                <a:r>
                  <a:rPr lang="ru-RU" dirty="0" smtClean="0"/>
                  <a:t>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p>
                    </m:sSup>
                  </m:oMath>
                </a14:m>
                <a:endParaRPr lang="ru-RU" dirty="0" smtClean="0"/>
              </a:p>
              <a:p>
                <a:pPr lvl="1"/>
                <a:r>
                  <a:rPr lang="ru-RU" dirty="0" smtClean="0"/>
                  <a:t>п</a:t>
                </a:r>
                <a:r>
                  <a:rPr lang="ru-RU" dirty="0" smtClean="0"/>
                  <a:t>ользователя </a:t>
                </a:r>
                <a:r>
                  <a:rPr lang="ru-RU" dirty="0" smtClean="0"/>
                  <a:t>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ru-RU" dirty="0" smtClean="0"/>
                  <a:t>Предполагаемая </a:t>
                </a:r>
                <a:r>
                  <a:rPr lang="ru-RU" dirty="0" smtClean="0"/>
                  <a:t>оценка 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𝑢𝑖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ru-RU" dirty="0" smtClean="0"/>
                  <a:t>Сингулярное разложение матрицы оценок позволяет получить </a:t>
                </a:r>
                <a:r>
                  <a:rPr lang="ru-RU" dirty="0" smtClean="0"/>
                  <a:t>значения факторов для пользователей и объектов</a:t>
                </a:r>
                <a:endParaRPr lang="ru-RU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41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скрытых факторов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Сингулярное разложение матрицы ресурсоемко</a:t>
            </a:r>
          </a:p>
          <a:p>
            <a:r>
              <a:rPr lang="ru-RU" dirty="0" smtClean="0"/>
              <a:t>Необходимость экспериментального подбора настроечных параметров</a:t>
            </a:r>
          </a:p>
          <a:p>
            <a:r>
              <a:rPr lang="ru-RU" dirty="0" smtClean="0"/>
              <a:t>Необходимость регулярного пересчета</a:t>
            </a:r>
          </a:p>
          <a:p>
            <a:r>
              <a:rPr lang="ru-RU" dirty="0" smtClean="0"/>
              <a:t>Невозможность явного обоснования рекомендаций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57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вложенных тегов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4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Скрытые факторы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→</a:t>
            </a:r>
            <a:r>
              <a:rPr lang="ru-RU" dirty="0" smtClean="0"/>
              <a:t> Явные </a:t>
            </a:r>
            <a:r>
              <a:rPr lang="ru-RU" dirty="0" smtClean="0"/>
              <a:t>факторы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→</a:t>
            </a:r>
            <a:r>
              <a:rPr lang="ru-RU" dirty="0" smtClean="0"/>
              <a:t> взвешенные связи между объектами</a:t>
            </a:r>
          </a:p>
          <a:p>
            <a:r>
              <a:rPr lang="ru-RU" dirty="0" smtClean="0"/>
              <a:t>Разнородные объекты сравнимы</a:t>
            </a:r>
            <a:endParaRPr lang="ru-RU" dirty="0" smtClean="0"/>
          </a:p>
          <a:p>
            <a:r>
              <a:rPr lang="ru-RU" dirty="0" smtClean="0"/>
              <a:t>Пользовательская оценка создает новые связи</a:t>
            </a:r>
            <a:endParaRPr lang="ru-RU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8</a:t>
            </a:fld>
            <a:endParaRPr lang="ru-RU"/>
          </a:p>
        </p:txBody>
      </p:sp>
      <p:sp>
        <p:nvSpPr>
          <p:cNvPr id="15" name="Скругленный прямоугольник 4"/>
          <p:cNvSpPr/>
          <p:nvPr/>
        </p:nvSpPr>
        <p:spPr>
          <a:xfrm>
            <a:off x="3537944" y="5589240"/>
            <a:ext cx="1250080" cy="42967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0" u="sng" kern="1200" dirty="0" smtClean="0"/>
              <a:t>Фантастика</a:t>
            </a:r>
            <a:endParaRPr lang="ru-RU" sz="1600" b="0" u="sng" kern="1200" dirty="0"/>
          </a:p>
        </p:txBody>
      </p:sp>
      <p:sp>
        <p:nvSpPr>
          <p:cNvPr id="18" name="Скругленный прямоугольник 4"/>
          <p:cNvSpPr/>
          <p:nvPr/>
        </p:nvSpPr>
        <p:spPr>
          <a:xfrm>
            <a:off x="6516216" y="5589240"/>
            <a:ext cx="1440160" cy="42967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0" u="sng" kern="1200" dirty="0" smtClean="0"/>
              <a:t>Антиутопия</a:t>
            </a:r>
            <a:endParaRPr lang="ru-RU" sz="1600" b="0" u="sng" kern="1200" dirty="0"/>
          </a:p>
        </p:txBody>
      </p:sp>
      <p:sp>
        <p:nvSpPr>
          <p:cNvPr id="24" name="Скругленный прямоугольник 4"/>
          <p:cNvSpPr/>
          <p:nvPr/>
        </p:nvSpPr>
        <p:spPr>
          <a:xfrm>
            <a:off x="1331640" y="5607126"/>
            <a:ext cx="1512168" cy="42967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0" u="sng" kern="1200" dirty="0" err="1" smtClean="0"/>
              <a:t>Олдос</a:t>
            </a:r>
            <a:r>
              <a:rPr lang="ru-RU" sz="1600" b="0" u="sng" kern="1200" dirty="0" smtClean="0"/>
              <a:t> Хаксли</a:t>
            </a:r>
            <a:endParaRPr lang="ru-RU" sz="1600" b="0" u="sng" kern="1200" dirty="0" smtClean="0"/>
          </a:p>
        </p:txBody>
      </p:sp>
      <p:sp>
        <p:nvSpPr>
          <p:cNvPr id="25" name="Скругленный прямоугольник 4"/>
          <p:cNvSpPr/>
          <p:nvPr/>
        </p:nvSpPr>
        <p:spPr>
          <a:xfrm>
            <a:off x="3319376" y="4166414"/>
            <a:ext cx="2810048" cy="55717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0" u="sng" kern="1200" dirty="0" smtClean="0"/>
              <a:t>Дивный </a:t>
            </a:r>
            <a:r>
              <a:rPr lang="ru-RU" sz="1600" b="0" u="sng" kern="1200" dirty="0" smtClean="0"/>
              <a:t>новый </a:t>
            </a:r>
            <a:r>
              <a:rPr lang="ru-RU" sz="1600" b="0" u="sng" kern="1200" dirty="0" smtClean="0"/>
              <a:t>мир</a:t>
            </a:r>
            <a:endParaRPr lang="ru-RU" sz="1600" b="0" u="sng" kern="1200" dirty="0"/>
          </a:p>
        </p:txBody>
      </p:sp>
      <p:sp>
        <p:nvSpPr>
          <p:cNvPr id="26" name="Скругленный прямоугольник 4"/>
          <p:cNvSpPr/>
          <p:nvPr/>
        </p:nvSpPr>
        <p:spPr>
          <a:xfrm>
            <a:off x="5061052" y="5589240"/>
            <a:ext cx="1152128" cy="42967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u="sng" kern="1200" dirty="0" smtClean="0"/>
              <a:t>Книга</a:t>
            </a:r>
            <a:endParaRPr lang="ru-RU" sz="1600" b="0" u="sng" kern="1200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2339752" y="4653136"/>
            <a:ext cx="1800200" cy="9539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15" idx="0"/>
          </p:cNvCxnSpPr>
          <p:nvPr/>
        </p:nvCxnSpPr>
        <p:spPr>
          <a:xfrm flipH="1">
            <a:off x="4162984" y="4653136"/>
            <a:ext cx="383364" cy="9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4932040" y="4644590"/>
            <a:ext cx="576064" cy="9446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5436096" y="4644590"/>
            <a:ext cx="1512168" cy="9625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55776" y="503598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17</a:t>
            </a:r>
            <a:endParaRPr lang="ru-RU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40838" y="503598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23</a:t>
            </a:r>
            <a:endParaRPr lang="ru-RU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305424" y="503598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23</a:t>
            </a:r>
            <a:endParaRPr lang="ru-RU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442942" y="503598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23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495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объектов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dirty="0" smtClean="0"/>
                  <a:t>Объект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ru-RU" dirty="0" smtClean="0"/>
                  <a:t> связан с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 …,  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ru-RU" dirty="0" smtClean="0"/>
                  <a:t>Вес связи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ru-RU" dirty="0" smtClean="0"/>
                  <a:t>Относительный вес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w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a</m:t>
                        </m:r>
                        <m:r>
                          <a:rPr lang="en-US" b="0" i="0" dirty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o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𝑊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) 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r>
                  <a:rPr lang="ru-RU" dirty="0" smtClean="0"/>
                  <a:t>Метрика «похожести»</a:t>
                </a:r>
                <a:endParaRPr lang="ru-RU" dirty="0">
                  <a:latin typeface="Cambria Math"/>
                </a:endParaRPr>
              </a:p>
              <a:p>
                <a:pPr marL="0" indent="0">
                  <a:buNone/>
                </a:pPr>
                <a:endParaRPr lang="ru-RU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⋃</m:t>
                          </m:r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⁡</m:t>
                          </m:r>
                          <m:d>
                            <m:d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𝑝𝑤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),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 rotWithShape="1">
                <a:blip r:embed="rId2"/>
                <a:stretch>
                  <a:fillRect l="-1481" t="-7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92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2790</TotalTime>
  <Words>538</Words>
  <Application>Microsoft Office PowerPoint</Application>
  <PresentationFormat>Экран (4:3)</PresentationFormat>
  <Paragraphs>109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Рекомендательные системы на основе вложенных тегов</vt:lpstr>
      <vt:lpstr>Рекомендательные системы</vt:lpstr>
      <vt:lpstr>Контентные методы</vt:lpstr>
      <vt:lpstr>Методы совместной фильтрации</vt:lpstr>
      <vt:lpstr>Метод скрытых факторов</vt:lpstr>
      <vt:lpstr>Метод скрытых факторов</vt:lpstr>
      <vt:lpstr>Метод скрытых факторов</vt:lpstr>
      <vt:lpstr>Метод вложенных тегов</vt:lpstr>
      <vt:lpstr>Сравнение объектов</vt:lpstr>
      <vt:lpstr>Качество рекомендаций</vt:lpstr>
      <vt:lpstr>Качество рекомендаций</vt:lpstr>
      <vt:lpstr>Прототип рекомендательной системы по методу вложенных тегов</vt:lpstr>
      <vt:lpstr>Преимущества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рекомендательной системы на основе вложенных тегов в качестве абстракции над произвольным типом данных</dc:title>
  <dc:creator>Anton Chebotaev</dc:creator>
  <cp:lastModifiedBy>Anton Chebotaev</cp:lastModifiedBy>
  <cp:revision>60</cp:revision>
  <dcterms:created xsi:type="dcterms:W3CDTF">2011-04-11T19:14:05Z</dcterms:created>
  <dcterms:modified xsi:type="dcterms:W3CDTF">2011-05-04T21:03:32Z</dcterms:modified>
</cp:coreProperties>
</file>