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sldIdLst>
    <p:sldId id="256" r:id="rId2"/>
    <p:sldId id="280" r:id="rId3"/>
    <p:sldId id="269" r:id="rId4"/>
    <p:sldId id="281" r:id="rId5"/>
    <p:sldId id="271" r:id="rId6"/>
    <p:sldId id="272" r:id="rId7"/>
    <p:sldId id="283" r:id="rId8"/>
    <p:sldId id="273" r:id="rId9"/>
    <p:sldId id="274" r:id="rId10"/>
    <p:sldId id="277" r:id="rId11"/>
    <p:sldId id="275" r:id="rId12"/>
    <p:sldId id="282" r:id="rId13"/>
    <p:sldId id="27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80"/>
            <p14:sldId id="269"/>
            <p14:sldId id="281"/>
            <p14:sldId id="271"/>
            <p14:sldId id="272"/>
            <p14:sldId id="283"/>
            <p14:sldId id="273"/>
            <p14:sldId id="274"/>
            <p14:sldId id="277"/>
            <p14:sldId id="275"/>
            <p14:sldId id="282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8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0.9</c:v>
                </c:pt>
                <c:pt idx="1">
                  <c:v>1.25</c:v>
                </c:pt>
                <c:pt idx="2">
                  <c:v>0.88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3.75</c:v>
                </c:pt>
                <c:pt idx="2">
                  <c:v>4.12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133376"/>
        <c:axId val="172627840"/>
      </c:barChart>
      <c:catAx>
        <c:axId val="170133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72627840"/>
        <c:crosses val="autoZero"/>
        <c:auto val="1"/>
        <c:lblAlgn val="ctr"/>
        <c:lblOffset val="100"/>
        <c:noMultiLvlLbl val="0"/>
      </c:catAx>
      <c:valAx>
        <c:axId val="172627840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133376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05.05.2011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05.05.2011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05.05.2011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05.05.2011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05.05.2011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05.05.2011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05.05.2011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573016"/>
            <a:ext cx="3816424" cy="175260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Исполнил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Чеботаев</a:t>
            </a:r>
            <a:r>
              <a:rPr lang="ru-RU" sz="2000" dirty="0" smtClean="0">
                <a:solidFill>
                  <a:schemeClr val="tx1"/>
                </a:solidFill>
              </a:rPr>
              <a:t> А. П.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Бухановский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А</a:t>
            </a:r>
            <a:r>
              <a:rPr lang="ru-RU" sz="2000" dirty="0" smtClean="0">
                <a:solidFill>
                  <a:schemeClr val="tx1"/>
                </a:solidFill>
              </a:rPr>
              <a:t>. В</a:t>
            </a:r>
            <a:r>
              <a:rPr lang="ru-RU" sz="2000" dirty="0" smtClean="0">
                <a:solidFill>
                  <a:schemeClr val="tx1"/>
                </a:solidFill>
              </a:rPr>
              <a:t>., </a:t>
            </a:r>
            <a:r>
              <a:rPr lang="ru-RU" sz="2000" dirty="0" err="1" smtClean="0">
                <a:solidFill>
                  <a:schemeClr val="tx1"/>
                </a:solidFill>
              </a:rPr>
              <a:t>д.т.н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605" y="62679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СПб 2011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50705" y="5877272"/>
            <a:ext cx="45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Кафедра Компьютерных Технологий, </a:t>
            </a:r>
            <a:r>
              <a:rPr lang="ru-RU" dirty="0" err="1" smtClean="0"/>
              <a:t>ФИТиП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Количественная оценка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11609"/>
              </p:ext>
            </p:extLst>
          </p:nvPr>
        </p:nvGraphicFramePr>
        <p:xfrm>
          <a:off x="457200" y="1600201"/>
          <a:ext cx="8229600" cy="4061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5805264"/>
            <a:ext cx="84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ru-RU" dirty="0" smtClean="0"/>
              <a:t>1000000 рейтингов     </a:t>
            </a:r>
            <a:r>
              <a:rPr lang="en-US" dirty="0" smtClean="0"/>
              <a:t>60</a:t>
            </a:r>
            <a:r>
              <a:rPr lang="ru-RU" dirty="0"/>
              <a:t>0</a:t>
            </a:r>
            <a:r>
              <a:rPr lang="en-US" dirty="0"/>
              <a:t>0 </a:t>
            </a:r>
            <a:r>
              <a:rPr lang="ru-RU" dirty="0"/>
              <a:t>пользователей </a:t>
            </a:r>
            <a:r>
              <a:rPr lang="ru-RU" dirty="0" smtClean="0"/>
              <a:t>    100000 </a:t>
            </a:r>
            <a:r>
              <a:rPr lang="ru-RU" dirty="0"/>
              <a:t>ключевых </a:t>
            </a:r>
            <a:r>
              <a:rPr lang="ru-RU" dirty="0" smtClean="0"/>
              <a:t>слов    3900 фильмов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Возможность </a:t>
            </a:r>
            <a:r>
              <a:rPr lang="ru-RU" dirty="0"/>
              <a:t>обоснования рекомендаций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Возможность </a:t>
            </a:r>
            <a:r>
              <a:rPr lang="ru-RU" dirty="0" smtClean="0"/>
              <a:t>группировки и уточнения рекомендаций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Единый </a:t>
            </a:r>
            <a:r>
              <a:rPr lang="ru-RU" dirty="0"/>
              <a:t>формат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Адаптивность</a:t>
            </a:r>
            <a:endParaRPr lang="ru-RU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Не </a:t>
            </a:r>
            <a:r>
              <a:rPr lang="ru-RU" dirty="0"/>
              <a:t>требователен к ресурсам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Быстрое </a:t>
            </a:r>
            <a:r>
              <a:rPr lang="ru-RU" dirty="0"/>
              <a:t>время </a:t>
            </a:r>
            <a:r>
              <a:rPr lang="ru-RU" dirty="0" smtClean="0"/>
              <a:t>пересчета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8192"/>
            <a:ext cx="8350665" cy="4709120"/>
          </a:xfrm>
        </p:spPr>
      </p:pic>
    </p:spTree>
    <p:extLst>
      <p:ext uri="{BB962C8B-B14F-4D97-AF65-F5344CB8AC3E}">
        <p14:creationId xmlns:p14="http://schemas.microsoft.com/office/powerpoint/2010/main" val="4200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Такой подход способен давать адекватные рекомендации</a:t>
            </a:r>
          </a:p>
          <a:p>
            <a:r>
              <a:rPr lang="ru-RU" dirty="0" smtClean="0"/>
              <a:t>Необходимо больше тегов для более качественных рекомендаций</a:t>
            </a:r>
          </a:p>
          <a:p>
            <a:pPr lvl="1"/>
            <a:r>
              <a:rPr lang="en-US" dirty="0" smtClean="0"/>
              <a:t>IMDB</a:t>
            </a:r>
          </a:p>
          <a:p>
            <a:pPr lvl="1"/>
            <a:r>
              <a:rPr lang="ru-RU" dirty="0" smtClean="0"/>
              <a:t>Анализ текстов</a:t>
            </a:r>
          </a:p>
          <a:p>
            <a:r>
              <a:rPr lang="ru-RU" dirty="0" smtClean="0"/>
              <a:t>Необходима фильтрация существующих тегов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множество пользователей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объектов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«полезности»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Основная задача рекомендательной системы —предсказать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5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</p:spPr>
            <p:txBody>
              <a:bodyPr/>
              <a:lstStyle/>
              <a:p>
                <a:r>
                  <a:rPr lang="ru-RU" dirty="0" smtClean="0"/>
                  <a:t>Вывод 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делается исходя из известных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aseline="-25000" dirty="0" smtClean="0"/>
                  <a:t> </a:t>
                </a:r>
                <a:r>
                  <a:rPr lang="ru-RU" dirty="0" smtClean="0"/>
                  <a:t>– оцененные ранее объекты</a:t>
                </a:r>
              </a:p>
              <a:p>
                <a:r>
                  <a:rPr lang="ru-RU" dirty="0" smtClean="0"/>
                  <a:t>Проблемы</a:t>
                </a:r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Ограниченность анализа содержимого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Узкие рекомендации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Фиксированная предметная область</a:t>
                </a:r>
                <a:endParaRPr lang="ru-RU" sz="2400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  <a:blipFill rotWithShape="1">
                <a:blip r:embed="rId2"/>
                <a:stretch>
                  <a:fillRect l="-1647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метод</a:t>
            </a:r>
            <a:r>
              <a:rPr lang="ru-RU" dirty="0"/>
              <a:t>ы</a:t>
            </a:r>
          </a:p>
        </p:txBody>
      </p:sp>
      <p:pic>
        <p:nvPicPr>
          <p:cNvPr id="2054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2" y="5301208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92419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Вывод 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делается исходя из известных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aseline="-25000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похожие пользователи</a:t>
                </a:r>
              </a:p>
              <a:p>
                <a:r>
                  <a:rPr lang="ru-RU" dirty="0" smtClean="0"/>
                  <a:t>Проблемы</a:t>
                </a:r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Новый объект/пользователь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Изменчивость профиля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/>
                  <a:t>Избирательность внимания</a:t>
                </a:r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Ресурсоемкость</a:t>
                </a:r>
                <a:endParaRPr lang="ru-RU" sz="2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совместной фильтрации</a:t>
            </a:r>
            <a:endParaRPr lang="ru-RU" dirty="0"/>
          </a:p>
        </p:txBody>
      </p:sp>
      <p:pic>
        <p:nvPicPr>
          <p:cNvPr id="2050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82343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1437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02" y="5661248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>
            <a:off x="1046130" y="4365104"/>
            <a:ext cx="6910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4283968" y="2060848"/>
            <a:ext cx="0" cy="3996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скрытых факторов</a:t>
            </a:r>
            <a:endParaRPr lang="ru-RU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964965" y="4005064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мужской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4199" y="403595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женский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1628800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сказочный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904" y="601199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серьезный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603862" y="3127639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755576" y="1979548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Красотка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98631" y="2610254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267744" y="3582308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2016061" y="32129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Анна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3968" y="2204864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Властелин </a:t>
            </a:r>
            <a:r>
              <a:rPr lang="ru-RU" dirty="0" smtClean="0"/>
              <a:t>Колец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804248" y="2771636"/>
            <a:ext cx="17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Храброе Сердце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34819" y="468285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Борис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1166892" y="2368742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734698" y="5305317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79608" y="4914241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Гордость и Предубеждение</a:t>
            </a:r>
          </a:p>
        </p:txBody>
      </p:sp>
      <p:sp>
        <p:nvSpPr>
          <p:cNvPr id="44" name="Овал 43"/>
          <p:cNvSpPr/>
          <p:nvPr/>
        </p:nvSpPr>
        <p:spPr>
          <a:xfrm>
            <a:off x="6940710" y="5013176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877216" y="4653136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Криминальное Чтиво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914278" y="5738725"/>
            <a:ext cx="224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День Независимости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9014" y="3212976"/>
            <a:ext cx="8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Сергей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6228183" y="3583807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123403" y="5013176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948264" y="6093296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скрытых факторов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 smtClean="0"/>
                  <a:t> факторов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объекта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пользователя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Предполагаемая оценка 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dirty="0" smtClean="0"/>
                  <a:t>Сингулярное разложение матрицы оценок позволяет получить значения факторов для пользователей и объектов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Autofit/>
          </a:bodyPr>
          <a:lstStyle/>
          <a:p>
            <a:r>
              <a:rPr lang="ru-RU" sz="3900" dirty="0" smtClean="0"/>
              <a:t>Проблемы метода </a:t>
            </a:r>
            <a:r>
              <a:rPr lang="ru-RU" sz="3900" dirty="0" smtClean="0"/>
              <a:t>скрытых факторов</a:t>
            </a:r>
            <a:endParaRPr lang="ru-RU" sz="3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/>
              <a:t>Сингулярное разложение матрицы ресурсоемко</a:t>
            </a:r>
          </a:p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/>
              <a:t>Необходимость экспериментального </a:t>
            </a:r>
            <a:r>
              <a:rPr lang="ru-RU" dirty="0" smtClean="0"/>
              <a:t>подбора настроечных параметров</a:t>
            </a:r>
            <a:endParaRPr lang="ru-RU" dirty="0"/>
          </a:p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/>
              <a:t>Необходимость регулярного пересчета</a:t>
            </a:r>
          </a:p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 smtClean="0"/>
              <a:t>Невозможность </a:t>
            </a:r>
            <a:r>
              <a:rPr lang="ru-RU" dirty="0"/>
              <a:t>явного обоснования </a:t>
            </a:r>
            <a:r>
              <a:rPr lang="ru-RU" dirty="0" smtClean="0"/>
              <a:t>рекомендаций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вложенных тегов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Скрытые факторы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ru-RU" dirty="0" smtClean="0"/>
              <a:t> Явные факторы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ru-RU" dirty="0" smtClean="0"/>
              <a:t> взвешенные связи между объектами</a:t>
            </a:r>
          </a:p>
          <a:p>
            <a:r>
              <a:rPr lang="ru-RU" dirty="0"/>
              <a:t>Пользовательская оценка создает новые </a:t>
            </a:r>
            <a:r>
              <a:rPr lang="ru-RU" dirty="0" smtClean="0"/>
              <a:t>связи</a:t>
            </a:r>
            <a:endParaRPr lang="ru-RU" dirty="0" smtClean="0"/>
          </a:p>
          <a:p>
            <a:r>
              <a:rPr lang="ru-RU" dirty="0" smtClean="0"/>
              <a:t>Разнородные </a:t>
            </a:r>
            <a:r>
              <a:rPr lang="ru-RU" dirty="0" smtClean="0"/>
              <a:t>объекты </a:t>
            </a:r>
            <a:r>
              <a:rPr lang="ru-RU" dirty="0" smtClean="0"/>
              <a:t>сравнимы</a:t>
            </a:r>
            <a:endParaRPr lang="ru-RU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sp>
        <p:nvSpPr>
          <p:cNvPr id="15" name="Скругленный прямоугольник 4"/>
          <p:cNvSpPr/>
          <p:nvPr/>
        </p:nvSpPr>
        <p:spPr>
          <a:xfrm>
            <a:off x="3239852" y="5589240"/>
            <a:ext cx="1620180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smtClean="0"/>
              <a:t>Фантастика</a:t>
            </a:r>
            <a:endParaRPr lang="ru-RU" sz="2400" b="0" u="sng" kern="1200" dirty="0"/>
          </a:p>
        </p:txBody>
      </p:sp>
      <p:sp>
        <p:nvSpPr>
          <p:cNvPr id="18" name="Скругленный прямоугольник 4"/>
          <p:cNvSpPr/>
          <p:nvPr/>
        </p:nvSpPr>
        <p:spPr>
          <a:xfrm>
            <a:off x="6516216" y="5589240"/>
            <a:ext cx="1728192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smtClean="0"/>
              <a:t>Антиутопия</a:t>
            </a:r>
            <a:endParaRPr lang="ru-RU" sz="2400" b="0" u="sng" kern="1200" dirty="0"/>
          </a:p>
        </p:txBody>
      </p:sp>
      <p:sp>
        <p:nvSpPr>
          <p:cNvPr id="24" name="Скругленный прямоугольник 4"/>
          <p:cNvSpPr/>
          <p:nvPr/>
        </p:nvSpPr>
        <p:spPr>
          <a:xfrm>
            <a:off x="899592" y="5607126"/>
            <a:ext cx="1944216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err="1" smtClean="0"/>
              <a:t>Олдос</a:t>
            </a:r>
            <a:r>
              <a:rPr lang="ru-RU" sz="2400" b="0" u="sng" kern="1200" dirty="0" smtClean="0"/>
              <a:t> Хаксли</a:t>
            </a:r>
          </a:p>
        </p:txBody>
      </p:sp>
      <p:sp>
        <p:nvSpPr>
          <p:cNvPr id="25" name="Скругленный прямоугольник 4"/>
          <p:cNvSpPr/>
          <p:nvPr/>
        </p:nvSpPr>
        <p:spPr>
          <a:xfrm>
            <a:off x="3319376" y="4166414"/>
            <a:ext cx="2810048" cy="5571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smtClean="0"/>
              <a:t>Дивный новый мир</a:t>
            </a:r>
            <a:endParaRPr lang="ru-RU" sz="2400" b="0" u="sng" kern="1200" dirty="0"/>
          </a:p>
        </p:txBody>
      </p:sp>
      <p:sp>
        <p:nvSpPr>
          <p:cNvPr id="26" name="Скругленный прямоугольник 4"/>
          <p:cNvSpPr/>
          <p:nvPr/>
        </p:nvSpPr>
        <p:spPr>
          <a:xfrm>
            <a:off x="5061052" y="5589240"/>
            <a:ext cx="1152128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u="sng" kern="1200" dirty="0" smtClean="0"/>
              <a:t>Книга</a:t>
            </a:r>
            <a:endParaRPr lang="ru-RU" sz="2400" b="0" u="sng" kern="12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2339752" y="4653136"/>
            <a:ext cx="1800200" cy="953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0"/>
          </p:cNvCxnSpPr>
          <p:nvPr/>
        </p:nvCxnSpPr>
        <p:spPr>
          <a:xfrm flipH="1">
            <a:off x="4049942" y="4653136"/>
            <a:ext cx="496406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932040" y="4644590"/>
            <a:ext cx="576064" cy="944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436096" y="4644590"/>
            <a:ext cx="1512168" cy="9625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17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40838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23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5424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13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42942" y="5035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Вес связи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Относительный вес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o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dirty="0" smtClean="0"/>
                  <a:t>Функция </a:t>
                </a:r>
                <a:r>
                  <a:rPr lang="ru-RU" dirty="0" smtClean="0"/>
                  <a:t>«похожести»</a:t>
                </a:r>
                <a:endParaRPr lang="ru-RU" dirty="0">
                  <a:latin typeface="Cambria Math"/>
                </a:endParaRP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⋃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),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2"/>
                <a:stretch>
                  <a:fillRect l="-1481" t="-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492</Words>
  <Application>Microsoft Office PowerPoint</Application>
  <PresentationFormat>Экран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методы</vt:lpstr>
      <vt:lpstr>Методы совместной фильтрации</vt:lpstr>
      <vt:lpstr>Метод скрытых факторов</vt:lpstr>
      <vt:lpstr>Метод скрытых факторов</vt:lpstr>
      <vt:lpstr>Проблемы метода скрытых факторов</vt:lpstr>
      <vt:lpstr>Метод вложенных тегов</vt:lpstr>
      <vt:lpstr>Сравнение объектов</vt:lpstr>
      <vt:lpstr>Количественная оценка</vt:lpstr>
      <vt:lpstr>Преимущества</vt:lpstr>
      <vt:lpstr>Прототип рекомендательной системы по методу вложенных тегов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71</cp:revision>
  <dcterms:created xsi:type="dcterms:W3CDTF">2011-04-11T19:14:05Z</dcterms:created>
  <dcterms:modified xsi:type="dcterms:W3CDTF">2011-05-05T00:42:07Z</dcterms:modified>
</cp:coreProperties>
</file>