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3" r:id="rId3"/>
    <p:sldId id="302" r:id="rId4"/>
    <p:sldId id="294" r:id="rId5"/>
    <p:sldId id="290" r:id="rId6"/>
    <p:sldId id="273" r:id="rId7"/>
    <p:sldId id="291" r:id="rId8"/>
    <p:sldId id="296" r:id="rId9"/>
    <p:sldId id="299" r:id="rId10"/>
    <p:sldId id="300" r:id="rId11"/>
    <p:sldId id="277" r:id="rId12"/>
    <p:sldId id="303" r:id="rId13"/>
    <p:sldId id="305" r:id="rId14"/>
    <p:sldId id="301" r:id="rId15"/>
    <p:sldId id="274" r:id="rId16"/>
    <p:sldId id="278" r:id="rId17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93"/>
            <p14:sldId id="302"/>
            <p14:sldId id="294"/>
            <p14:sldId id="290"/>
            <p14:sldId id="273"/>
            <p14:sldId id="291"/>
            <p14:sldId id="296"/>
            <p14:sldId id="299"/>
            <p14:sldId id="300"/>
            <p14:sldId id="277"/>
            <p14:sldId id="303"/>
            <p14:sldId id="305"/>
            <p14:sldId id="301"/>
            <p14:sldId id="274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0E0E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86086" autoAdjust="0"/>
  </p:normalViewPr>
  <p:slideViewPr>
    <p:cSldViewPr>
      <p:cViewPr varScale="1">
        <p:scale>
          <a:sx n="101" d="100"/>
          <a:sy n="101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Netflix
Winner</c:v>
                </c:pt>
                <c:pt idx="1">
                  <c:v>SlopeOne</c:v>
                </c:pt>
                <c:pt idx="2">
                  <c:v>Netflix
Cinematch</c:v>
                </c:pt>
                <c:pt idx="3">
                  <c:v>Вложенные
Теги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0.85</c:v>
                </c:pt>
                <c:pt idx="1">
                  <c:v>0.9</c:v>
                </c:pt>
                <c:pt idx="2">
                  <c:v>0.95</c:v>
                </c:pt>
                <c:pt idx="3">
                  <c:v>1.25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Netflix
Winner</c:v>
                </c:pt>
                <c:pt idx="1">
                  <c:v>SlopeOne</c:v>
                </c:pt>
                <c:pt idx="2">
                  <c:v>Netflix
Cinematch</c:v>
                </c:pt>
                <c:pt idx="3">
                  <c:v>Вложенные
Теги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4.1500000000000004</c:v>
                </c:pt>
                <c:pt idx="1">
                  <c:v>4.0999999999999996</c:v>
                </c:pt>
                <c:pt idx="2">
                  <c:v>4.05</c:v>
                </c:pt>
                <c:pt idx="3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0144"/>
        <c:axId val="5831680"/>
      </c:barChart>
      <c:catAx>
        <c:axId val="5830144"/>
        <c:scaling>
          <c:orientation val="minMax"/>
        </c:scaling>
        <c:delete val="0"/>
        <c:axPos val="b"/>
        <c:majorTickMark val="out"/>
        <c:minorTickMark val="none"/>
        <c:tickLblPos val="nextTo"/>
        <c:crossAx val="5831680"/>
        <c:crosses val="autoZero"/>
        <c:auto val="1"/>
        <c:lblAlgn val="ctr"/>
        <c:lblOffset val="100"/>
        <c:noMultiLvlLbl val="0"/>
      </c:catAx>
      <c:valAx>
        <c:axId val="5831680"/>
        <c:scaling>
          <c:orientation val="minMax"/>
          <c:max val="5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5830144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88491-3381-455B-81DF-357B560F3B57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CC72D-10A6-461E-BB35-B4C646BA0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79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08.06.2011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41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4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7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baseline="0" dirty="0" smtClean="0"/>
              <a:t> (</a:t>
            </a:r>
            <a:r>
              <a:rPr lang="ru-RU" baseline="0" dirty="0" smtClean="0"/>
              <a:t>в пояснительной записке в главе № части №</a:t>
            </a:r>
            <a:r>
              <a:rPr lang="en-US" baseline="0" dirty="0" smtClean="0"/>
              <a:t>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6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РС – это как ваш лучший друг, которого нет рядом</a:t>
            </a:r>
          </a:p>
          <a:p>
            <a:endParaRPr lang="ru-RU" dirty="0" smtClean="0"/>
          </a:p>
          <a:p>
            <a:r>
              <a:rPr lang="ru-RU" dirty="0" smtClean="0"/>
              <a:t>—</a:t>
            </a:r>
            <a:r>
              <a:rPr lang="ru-RU" baseline="0" dirty="0" smtClean="0"/>
              <a:t> Точные оценки не важны</a:t>
            </a:r>
          </a:p>
          <a:p>
            <a:r>
              <a:rPr lang="ru-RU" baseline="0" dirty="0" smtClean="0"/>
              <a:t>— Рекомендации должны быть обоснованы</a:t>
            </a:r>
          </a:p>
          <a:p>
            <a:r>
              <a:rPr lang="ru-RU" baseline="0" dirty="0" smtClean="0"/>
              <a:t>— Необходима фильтрация рекомендаций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8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—</a:t>
            </a:r>
            <a:r>
              <a:rPr lang="ru-RU" baseline="0" dirty="0" smtClean="0"/>
              <a:t> Точные оценки не важны</a:t>
            </a:r>
          </a:p>
          <a:p>
            <a:r>
              <a:rPr lang="ru-RU" baseline="0" dirty="0" smtClean="0"/>
              <a:t>— Рекомендации должны быть обоснованы</a:t>
            </a:r>
          </a:p>
          <a:p>
            <a:r>
              <a:rPr lang="ru-RU" baseline="0" dirty="0" smtClean="0"/>
              <a:t>— Необходима фильтрация рекомендаций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1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 как устроено представление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9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</a:p>
          <a:p>
            <a:r>
              <a:rPr lang="ru-RU" dirty="0" smtClean="0"/>
              <a:t>— как рекомендации обоснованы (выделенные теги)</a:t>
            </a:r>
          </a:p>
          <a:p>
            <a:r>
              <a:rPr lang="ru-RU" dirty="0" smtClean="0"/>
              <a:t>— как рекомендации фильтруются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6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помогает обосновать</a:t>
            </a:r>
          </a:p>
          <a:p>
            <a:r>
              <a:rPr lang="ru-RU" dirty="0" smtClean="0"/>
              <a:t>Объяснение, как рекомендации фильтруются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r>
              <a:rPr lang="en-US" baseline="0" dirty="0" smtClean="0"/>
              <a:t> here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02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— Рекомендации должны быть обоснованы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5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— Необходима фильтрация рекомендаций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08.06.2011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08.06.2011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08.06.2011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08.06.2011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08.06.2011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08.06.2011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08.06.2011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08.06.2011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08.06.2011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08.06.2011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08.06.2011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08.06.2011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573016"/>
            <a:ext cx="3816424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r>
              <a:rPr lang="ru-RU" sz="2000" dirty="0" smtClean="0">
                <a:solidFill>
                  <a:schemeClr val="tx1"/>
                </a:solidFill>
              </a:rPr>
              <a:t> А. П.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А. В.,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Фильтрация рекомендаций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8" y="2506136"/>
            <a:ext cx="7694802" cy="3581042"/>
          </a:xfrm>
          <a:prstGeom prst="rect">
            <a:avLst/>
          </a:prstGeom>
          <a:effectLst>
            <a:outerShdw blurRad="254000" dist="50800" dir="5400000" sx="103000" sy="103000" algn="ctr" rotWithShape="0">
              <a:srgbClr val="000000">
                <a:alpha val="15000"/>
              </a:srgbClr>
            </a:outerShdw>
          </a:effectLst>
        </p:spPr>
      </p:pic>
      <p:cxnSp>
        <p:nvCxnSpPr>
          <p:cNvPr id="66" name="Прямая со стрелкой 65"/>
          <p:cNvCxnSpPr/>
          <p:nvPr/>
        </p:nvCxnSpPr>
        <p:spPr>
          <a:xfrm>
            <a:off x="1901062" y="2156885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>
            <a:off x="1620195" y="1484785"/>
            <a:ext cx="576064" cy="576064"/>
            <a:chOff x="3847727" y="2278314"/>
            <a:chExt cx="576064" cy="576064"/>
          </a:xfrm>
        </p:grpSpPr>
        <p:sp>
          <p:nvSpPr>
            <p:cNvPr id="75" name="Овал 74"/>
            <p:cNvSpPr/>
            <p:nvPr/>
          </p:nvSpPr>
          <p:spPr>
            <a:xfrm>
              <a:off x="3847727" y="2278314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76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59" y="2413346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Группа 77"/>
          <p:cNvGrpSpPr/>
          <p:nvPr/>
        </p:nvGrpSpPr>
        <p:grpSpPr>
          <a:xfrm>
            <a:off x="2645853" y="1496787"/>
            <a:ext cx="576064" cy="576064"/>
            <a:chOff x="6372200" y="1916055"/>
            <a:chExt cx="576064" cy="576064"/>
          </a:xfrm>
        </p:grpSpPr>
        <p:sp>
          <p:nvSpPr>
            <p:cNvPr id="79" name="Овал 78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0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1" name="Прямая со стрелкой 80"/>
          <p:cNvCxnSpPr/>
          <p:nvPr/>
        </p:nvCxnSpPr>
        <p:spPr>
          <a:xfrm>
            <a:off x="2931001" y="2168887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703643" y="15726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Прямая со стрелкой 82"/>
          <p:cNvCxnSpPr/>
          <p:nvPr/>
        </p:nvCxnSpPr>
        <p:spPr>
          <a:xfrm>
            <a:off x="3915797" y="2168887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20584" y="1572662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Прямая со стрелкой 85"/>
          <p:cNvCxnSpPr/>
          <p:nvPr/>
        </p:nvCxnSpPr>
        <p:spPr>
          <a:xfrm>
            <a:off x="4732738" y="2168887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898017" y="4116431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880718" y="4886257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864973" y="5657425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па 89"/>
          <p:cNvGrpSpPr/>
          <p:nvPr/>
        </p:nvGrpSpPr>
        <p:grpSpPr>
          <a:xfrm>
            <a:off x="467544" y="3936431"/>
            <a:ext cx="360000" cy="360000"/>
            <a:chOff x="5777148" y="2507268"/>
            <a:chExt cx="576064" cy="576064"/>
          </a:xfrm>
        </p:grpSpPr>
        <p:sp>
          <p:nvSpPr>
            <p:cNvPr id="91" name="Овал 90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2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467544" y="4706257"/>
            <a:ext cx="360000" cy="360000"/>
            <a:chOff x="5777148" y="2507268"/>
            <a:chExt cx="576064" cy="576064"/>
          </a:xfrm>
        </p:grpSpPr>
        <p:sp>
          <p:nvSpPr>
            <p:cNvPr id="94" name="Овал 93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Группа 95"/>
          <p:cNvGrpSpPr/>
          <p:nvPr/>
        </p:nvGrpSpPr>
        <p:grpSpPr>
          <a:xfrm>
            <a:off x="467544" y="5498345"/>
            <a:ext cx="360000" cy="360000"/>
            <a:chOff x="5777148" y="2507268"/>
            <a:chExt cx="576064" cy="576064"/>
          </a:xfrm>
        </p:grpSpPr>
        <p:sp>
          <p:nvSpPr>
            <p:cNvPr id="97" name="Овал 96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89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Неточные оценки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040032"/>
              </p:ext>
            </p:extLst>
          </p:nvPr>
        </p:nvGraphicFramePr>
        <p:xfrm>
          <a:off x="460717" y="1234393"/>
          <a:ext cx="8226083" cy="345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309875" y="1182438"/>
            <a:ext cx="301685" cy="2917012"/>
            <a:chOff x="309875" y="1548246"/>
            <a:chExt cx="301685" cy="2917012"/>
          </a:xfrm>
        </p:grpSpPr>
        <p:sp>
          <p:nvSpPr>
            <p:cNvPr id="3" name="TextBox 2"/>
            <p:cNvSpPr txBox="1"/>
            <p:nvPr/>
          </p:nvSpPr>
          <p:spPr>
            <a:xfrm>
              <a:off x="309875" y="1548246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9875" y="207041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9875" y="2574331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875" y="307838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875" y="358244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9875" y="4095926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 smtClean="0"/>
                <a:t>0</a:t>
              </a:r>
              <a:endParaRPr lang="ru-RU" dirty="0"/>
            </a:p>
          </p:txBody>
        </p:sp>
      </p:grpSp>
      <p:cxnSp>
        <p:nvCxnSpPr>
          <p:cNvPr id="13" name="Прямая со стрелкой 12"/>
          <p:cNvCxnSpPr/>
          <p:nvPr/>
        </p:nvCxnSpPr>
        <p:spPr>
          <a:xfrm>
            <a:off x="3275856" y="5441283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9952" y="4963670"/>
            <a:ext cx="478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Обучение на 800 000 рейтингов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Проверка на</a:t>
            </a:r>
            <a:r>
              <a:rPr lang="ru-RU" sz="1050" dirty="0" smtClean="0"/>
              <a:t>  </a:t>
            </a:r>
            <a:r>
              <a:rPr lang="ru-RU" dirty="0" smtClean="0"/>
              <a:t>200 000 рейтингов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Измерение среднеквадратичной ошибки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4841119"/>
            <a:ext cx="264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1 000 000 рейтингов</a:t>
            </a:r>
          </a:p>
          <a:p>
            <a:r>
              <a:rPr lang="ru-RU" sz="1700" dirty="0" smtClean="0"/>
              <a:t>        </a:t>
            </a:r>
            <a:r>
              <a:rPr lang="ru-RU" dirty="0" smtClean="0"/>
              <a:t>6 000 пользователей</a:t>
            </a:r>
          </a:p>
          <a:p>
            <a:r>
              <a:rPr lang="ru-RU" sz="1700" dirty="0" smtClean="0"/>
              <a:t>        </a:t>
            </a:r>
            <a:r>
              <a:rPr lang="ru-RU" dirty="0" smtClean="0"/>
              <a:t>3 900 фильмов</a:t>
            </a:r>
          </a:p>
          <a:p>
            <a:r>
              <a:rPr lang="ru-RU" sz="800" dirty="0" smtClean="0"/>
              <a:t>  </a:t>
            </a:r>
            <a:r>
              <a:rPr lang="ru-RU" sz="1050" dirty="0" smtClean="0"/>
              <a:t>  </a:t>
            </a:r>
            <a:r>
              <a:rPr lang="ru-RU" sz="1700" dirty="0" smtClean="0"/>
              <a:t> </a:t>
            </a:r>
            <a:r>
              <a:rPr lang="ru-RU" dirty="0" smtClean="0"/>
              <a:t>100 000 ключевых слов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Выявлены проблемы существующих рекомендательных систем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Предложен метод, решающий проблемы обоснования и фильтрации рекомендаций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Построен экспериментальный стенд рекомендательной системы по предложенному методу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Произведено сравнение результатов предложенного метода с существующими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0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Отсутствие явных факторов не позволяет фильтровать рекомендуемые объекты</a:t>
            </a:r>
          </a:p>
          <a:p>
            <a:endParaRPr lang="ru-RU" sz="2800" dirty="0"/>
          </a:p>
          <a:p>
            <a:r>
              <a:rPr lang="ru-RU" sz="2800" dirty="0" smtClean="0"/>
              <a:t>Возможно построение </a:t>
            </a:r>
            <a:r>
              <a:rPr lang="ru-RU" sz="2800" i="1" dirty="0" smtClean="0"/>
              <a:t>обосновывающих</a:t>
            </a:r>
            <a:r>
              <a:rPr lang="ru-RU" sz="2800" dirty="0" smtClean="0"/>
              <a:t> рекомендательных систем с функциональностью </a:t>
            </a:r>
            <a:r>
              <a:rPr lang="ru-RU" sz="2800" i="1" dirty="0" smtClean="0"/>
              <a:t>фильтрации</a:t>
            </a:r>
            <a:r>
              <a:rPr lang="ru-RU" sz="2800" dirty="0" smtClean="0"/>
              <a:t> рекомендаций при меньших затратах ресурсов</a:t>
            </a:r>
          </a:p>
          <a:p>
            <a:endParaRPr lang="ru-RU" sz="2800" dirty="0"/>
          </a:p>
          <a:p>
            <a:r>
              <a:rPr lang="ru-RU" sz="2800" dirty="0" smtClean="0"/>
              <a:t>Допустимо использование предложенного метода в промышленных системах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89040"/>
                <a:ext cx="8229600" cy="237626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Вес связи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i="1" dirty="0" smtClean="0">
                    <a:latin typeface="Cambria Math"/>
                  </a:rPr>
                  <a:t>  </a:t>
                </a:r>
                <a:r>
                  <a:rPr lang="ru-RU" dirty="0" smtClean="0">
                    <a:latin typeface="+mj-lt"/>
                  </a:rPr>
                  <a:t>— </a:t>
                </a:r>
                <a:r>
                  <a:rPr lang="ru-RU" i="1" dirty="0" smtClean="0">
                    <a:latin typeface="+mj-lt"/>
                  </a:rPr>
                  <a:t>взвешенный вес</a:t>
                </a:r>
                <a:endParaRPr lang="ru-RU" i="1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  <m:r>
                          <a:rPr lang="ru-RU" i="1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89040"/>
                <a:ext cx="8229600" cy="2376264"/>
              </a:xfrm>
              <a:blipFill rotWithShape="1">
                <a:blip r:embed="rId3"/>
                <a:stretch>
                  <a:fillRect l="-1185" t="-3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15</a:t>
            </a:fld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2902162" y="14909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902162" y="2094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902162" y="269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5148064" y="1472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5148064" y="2037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5148064" y="2669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384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835696" y="1933951"/>
            <a:ext cx="576064" cy="576064"/>
            <a:chOff x="1973856" y="1914383"/>
            <a:chExt cx="576064" cy="576064"/>
          </a:xfrm>
        </p:grpSpPr>
        <p:sp>
          <p:nvSpPr>
            <p:cNvPr id="7" name="Овал 6"/>
            <p:cNvSpPr/>
            <p:nvPr/>
          </p:nvSpPr>
          <p:spPr>
            <a:xfrm>
              <a:off x="1973856" y="1914383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88" y="2049415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90651" y="1822562"/>
                <a:ext cx="5947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ru-RU" sz="4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651" y="1822562"/>
                <a:ext cx="594715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7020271" y="1860270"/>
                <a:ext cx="5886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1860270"/>
                <a:ext cx="588687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40120" y="157327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59163" y="21447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59164" y="2763269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4229" y="1573272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2943" y="21447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2942" y="276327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6372200" y="1916055"/>
            <a:ext cx="576064" cy="576064"/>
            <a:chOff x="6372200" y="1916055"/>
            <a:chExt cx="576064" cy="576064"/>
          </a:xfrm>
        </p:grpSpPr>
        <p:sp>
          <p:nvSpPr>
            <p:cNvPr id="43" name="Овал 42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3509269" y="160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57286" y="1590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28123" y="2172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57286" y="2181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518696" y="2800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9798" y="2804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Соединительная линия уступом 22"/>
          <p:cNvCxnSpPr>
            <a:stCxn id="7" idx="6"/>
          </p:cNvCxnSpPr>
          <p:nvPr/>
        </p:nvCxnSpPr>
        <p:spPr>
          <a:xfrm flipV="1">
            <a:off x="2411760" y="1789406"/>
            <a:ext cx="963898" cy="4325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" idx="6"/>
          </p:cNvCxnSpPr>
          <p:nvPr/>
        </p:nvCxnSpPr>
        <p:spPr>
          <a:xfrm>
            <a:off x="2411760" y="2221983"/>
            <a:ext cx="963898" cy="184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6"/>
          </p:cNvCxnSpPr>
          <p:nvPr/>
        </p:nvCxnSpPr>
        <p:spPr>
          <a:xfrm>
            <a:off x="2411760" y="2221983"/>
            <a:ext cx="963898" cy="7749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3" idx="2"/>
          </p:cNvCxnSpPr>
          <p:nvPr/>
        </p:nvCxnSpPr>
        <p:spPr>
          <a:xfrm rot="10800000">
            <a:off x="5052196" y="1775449"/>
            <a:ext cx="1320004" cy="428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43" idx="2"/>
          </p:cNvCxnSpPr>
          <p:nvPr/>
        </p:nvCxnSpPr>
        <p:spPr>
          <a:xfrm rot="10800000" flipV="1">
            <a:off x="5052196" y="2204087"/>
            <a:ext cx="1320004" cy="152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43" idx="2"/>
          </p:cNvCxnSpPr>
          <p:nvPr/>
        </p:nvCxnSpPr>
        <p:spPr>
          <a:xfrm rot="10800000" flipV="1">
            <a:off x="5052196" y="2204087"/>
            <a:ext cx="1320004" cy="771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метода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сравнения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Алгоритмы поиска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Качество описания объектов</a:t>
            </a:r>
          </a:p>
          <a:p>
            <a:pPr lvl="1"/>
            <a:r>
              <a:rPr lang="ru-RU" dirty="0" smtClean="0"/>
              <a:t>Анализ рецензий фильмов</a:t>
            </a:r>
          </a:p>
          <a:p>
            <a:pPr lvl="1"/>
            <a:r>
              <a:rPr lang="ru-RU" dirty="0" smtClean="0"/>
              <a:t>Фильтрация пользовательских данных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jadedwaiter.com/wp-content/uploads/2011/02/wai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209212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 рекомендательных систем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196733"/>
            <a:ext cx="4040188" cy="639762"/>
          </a:xfrm>
        </p:spPr>
        <p:txBody>
          <a:bodyPr/>
          <a:lstStyle/>
          <a:p>
            <a:r>
              <a:rPr lang="ru-RU" dirty="0" smtClean="0"/>
              <a:t>Современные РС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836496"/>
            <a:ext cx="4040188" cy="1880518"/>
          </a:xfrm>
        </p:spPr>
        <p:txBody>
          <a:bodyPr/>
          <a:lstStyle/>
          <a:p>
            <a:r>
              <a:rPr lang="ru-RU" dirty="0" smtClean="0"/>
              <a:t>Упорядочивание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3196733"/>
            <a:ext cx="4041775" cy="639762"/>
          </a:xfrm>
        </p:spPr>
        <p:txBody>
          <a:bodyPr/>
          <a:lstStyle/>
          <a:p>
            <a:r>
              <a:rPr lang="ru-RU" dirty="0" smtClean="0"/>
              <a:t>Направления развития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3836496"/>
            <a:ext cx="4041775" cy="1880518"/>
          </a:xfrm>
        </p:spPr>
        <p:txBody>
          <a:bodyPr/>
          <a:lstStyle/>
          <a:p>
            <a:r>
              <a:rPr lang="ru-RU" dirty="0"/>
              <a:t>Обоснование</a:t>
            </a:r>
          </a:p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624994" y="1412776"/>
            <a:ext cx="2146806" cy="1555895"/>
            <a:chOff x="624994" y="1412776"/>
            <a:chExt cx="2146806" cy="1555895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1107659" y="1824906"/>
              <a:ext cx="1143767" cy="1143765"/>
              <a:chOff x="487149" y="1600201"/>
              <a:chExt cx="1143767" cy="1143765"/>
            </a:xfrm>
          </p:grpSpPr>
          <p:sp>
            <p:nvSpPr>
              <p:cNvPr id="10" name="Овал 9"/>
              <p:cNvSpPr/>
              <p:nvPr/>
            </p:nvSpPr>
            <p:spPr>
              <a:xfrm>
                <a:off x="487149" y="1600201"/>
                <a:ext cx="1143767" cy="114376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4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029" y="2141561"/>
                <a:ext cx="288907" cy="288906"/>
              </a:xfrm>
              <a:prstGeom prst="rect">
                <a:avLst/>
              </a:prstGeom>
              <a:noFill/>
              <a:effectLst>
                <a:outerShdw blurRad="76200" dir="2700000" sx="102000" sy="102000" algn="tl" rotWithShape="0">
                  <a:prstClr val="black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578" y="1771072"/>
                <a:ext cx="288907" cy="288906"/>
              </a:xfrm>
              <a:prstGeom prst="rect">
                <a:avLst/>
              </a:prstGeom>
              <a:noFill/>
              <a:effectLst>
                <a:outerShdw blurRad="76200" dir="2700000" sx="102000" sy="102000" algn="tl" rotWithShape="0">
                  <a:prstClr val="black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051" y="2142155"/>
                <a:ext cx="288907" cy="288906"/>
              </a:xfrm>
              <a:prstGeom prst="rect">
                <a:avLst/>
              </a:prstGeom>
              <a:noFill/>
              <a:effectLst>
                <a:outerShdw blurRad="76200" dir="2700000" sx="102000" sy="102000" algn="tl" rotWithShape="0">
                  <a:prstClr val="black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Прямоугольник 48"/>
            <p:cNvSpPr/>
            <p:nvPr/>
          </p:nvSpPr>
          <p:spPr>
            <a:xfrm>
              <a:off x="624994" y="1412776"/>
              <a:ext cx="21468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i="1" dirty="0"/>
                <a:t>пользователи</a:t>
              </a: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5364088" y="1412776"/>
            <a:ext cx="3389902" cy="1157762"/>
            <a:chOff x="5612109" y="1412776"/>
            <a:chExt cx="3389902" cy="1157762"/>
          </a:xfrm>
        </p:grpSpPr>
        <p:grpSp>
          <p:nvGrpSpPr>
            <p:cNvPr id="51" name="Группа 50"/>
            <p:cNvGrpSpPr/>
            <p:nvPr/>
          </p:nvGrpSpPr>
          <p:grpSpPr>
            <a:xfrm>
              <a:off x="5906741" y="1801097"/>
              <a:ext cx="2579552" cy="769441"/>
              <a:chOff x="5972730" y="1622883"/>
              <a:chExt cx="2579552" cy="769441"/>
            </a:xfrm>
          </p:grpSpPr>
          <p:sp>
            <p:nvSpPr>
              <p:cNvPr id="42" name="Прямоугольник 41"/>
              <p:cNvSpPr/>
              <p:nvPr/>
            </p:nvSpPr>
            <p:spPr>
              <a:xfrm>
                <a:off x="5972730" y="1622883"/>
                <a:ext cx="257955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i="1" dirty="0" smtClean="0">
                    <a:latin typeface="Cambria Math" pitchFamily="18" charset="0"/>
                    <a:ea typeface="Cambria Math" pitchFamily="18" charset="0"/>
                  </a:rPr>
                  <a:t>u</a:t>
                </a:r>
                <a:r>
                  <a:rPr lang="en-US" sz="4400" dirty="0" smtClean="0">
                    <a:latin typeface="Cambria Math" pitchFamily="18" charset="0"/>
                    <a:ea typeface="Cambria Math" pitchFamily="18" charset="0"/>
                  </a:rPr>
                  <a:t>(      ,      </a:t>
                </a:r>
                <a:r>
                  <a:rPr lang="ru-RU" sz="44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4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47" name="Группа 46"/>
              <p:cNvGrpSpPr/>
              <p:nvPr/>
            </p:nvGrpSpPr>
            <p:grpSpPr>
              <a:xfrm>
                <a:off x="6615341" y="1741067"/>
                <a:ext cx="648000" cy="648000"/>
                <a:chOff x="4499992" y="2553620"/>
                <a:chExt cx="360000" cy="360000"/>
              </a:xfrm>
            </p:grpSpPr>
            <p:sp>
              <p:nvSpPr>
                <p:cNvPr id="43" name="Овал 42"/>
                <p:cNvSpPr/>
                <p:nvPr/>
              </p:nvSpPr>
              <p:spPr>
                <a:xfrm>
                  <a:off x="4499992" y="2553620"/>
                  <a:ext cx="360000" cy="36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44" name="Picture 5" descr="D:\Personal\Projects\Thesis\slides_icons\user_white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7504" y="2621132"/>
                  <a:ext cx="224975" cy="224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1" name="Группа 40"/>
              <p:cNvGrpSpPr/>
              <p:nvPr/>
            </p:nvGrpSpPr>
            <p:grpSpPr>
              <a:xfrm>
                <a:off x="7536895" y="1741571"/>
                <a:ext cx="648000" cy="648000"/>
                <a:chOff x="7034201" y="4995331"/>
                <a:chExt cx="360000" cy="360000"/>
              </a:xfrm>
            </p:grpSpPr>
            <p:sp>
              <p:nvSpPr>
                <p:cNvPr id="45" name="Овал 44"/>
                <p:cNvSpPr/>
                <p:nvPr/>
              </p:nvSpPr>
              <p:spPr>
                <a:xfrm>
                  <a:off x="7034201" y="4995331"/>
                  <a:ext cx="360000" cy="360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46" name="Picture 5" descr="D:\Personal\Projects\Thesis\slides_icons\box_whit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18587" y="5079562"/>
                  <a:ext cx="191229" cy="191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50" name="Прямоугольник 49"/>
            <p:cNvSpPr/>
            <p:nvPr/>
          </p:nvSpPr>
          <p:spPr>
            <a:xfrm>
              <a:off x="5612109" y="1412776"/>
              <a:ext cx="33899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b="1" i="1" dirty="0"/>
                <a:t>функция «полезности»</a:t>
              </a:r>
              <a:endParaRPr lang="en-US" sz="2400" b="1" i="1" dirty="0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3344604" y="1412776"/>
            <a:ext cx="1446679" cy="1555895"/>
            <a:chOff x="3618046" y="1412776"/>
            <a:chExt cx="1446679" cy="1555895"/>
          </a:xfrm>
        </p:grpSpPr>
        <p:grpSp>
          <p:nvGrpSpPr>
            <p:cNvPr id="40" name="Группа 39"/>
            <p:cNvGrpSpPr/>
            <p:nvPr/>
          </p:nvGrpSpPr>
          <p:grpSpPr>
            <a:xfrm>
              <a:off x="3750034" y="1824906"/>
              <a:ext cx="1143767" cy="1143765"/>
              <a:chOff x="2339752" y="1619582"/>
              <a:chExt cx="1143767" cy="1143765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2339752" y="1619582"/>
                <a:ext cx="1143767" cy="114376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69116" y="1837796"/>
                <a:ext cx="288906" cy="288906"/>
              </a:xfrm>
              <a:prstGeom prst="rect">
                <a:avLst/>
              </a:prstGeom>
              <a:noFill/>
              <a:effectLst>
                <a:outerShdw blurRad="76200" dir="2700000" sx="102000" sy="102000" algn="tl" rotWithShape="0">
                  <a:prstClr val="black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79257" y="2176982"/>
                <a:ext cx="288906" cy="288906"/>
              </a:xfrm>
              <a:prstGeom prst="rect">
                <a:avLst/>
              </a:prstGeom>
              <a:noFill/>
              <a:effectLst>
                <a:outerShdw blurRad="76200" dir="2700000" sx="102000" sy="102000" algn="tl" rotWithShape="0">
                  <a:prstClr val="black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98830" y="2177856"/>
                <a:ext cx="288906" cy="288906"/>
              </a:xfrm>
              <a:prstGeom prst="rect">
                <a:avLst/>
              </a:prstGeom>
              <a:noFill/>
              <a:effectLst>
                <a:outerShdw blurRad="76200" dir="2700000" sx="102000" sy="102000" algn="tl" rotWithShape="0">
                  <a:prstClr val="black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Прямоугольник 51"/>
            <p:cNvSpPr/>
            <p:nvPr/>
          </p:nvSpPr>
          <p:spPr>
            <a:xfrm>
              <a:off x="3618046" y="1412776"/>
              <a:ext cx="14466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i="1" dirty="0" smtClean="0"/>
                <a:t>объекты</a:t>
              </a:r>
              <a:endParaRPr lang="ru-RU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5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методы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573458" y="2389303"/>
            <a:ext cx="1982318" cy="1384644"/>
            <a:chOff x="1345228" y="1635986"/>
            <a:chExt cx="2470124" cy="1725376"/>
          </a:xfrm>
        </p:grpSpPr>
        <p:cxnSp>
          <p:nvCxnSpPr>
            <p:cNvPr id="4" name="Прямая со стрелкой 3"/>
            <p:cNvCxnSpPr>
              <a:stCxn id="18" idx="4"/>
              <a:endCxn id="12" idx="0"/>
            </p:cNvCxnSpPr>
            <p:nvPr/>
          </p:nvCxnSpPr>
          <p:spPr>
            <a:xfrm flipH="1">
              <a:off x="1633260" y="2212050"/>
              <a:ext cx="327079" cy="57324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>
              <a:stCxn id="18" idx="4"/>
              <a:endCxn id="15" idx="0"/>
            </p:cNvCxnSpPr>
            <p:nvPr/>
          </p:nvCxnSpPr>
          <p:spPr>
            <a:xfrm>
              <a:off x="1960339" y="2212050"/>
              <a:ext cx="331788" cy="56887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15" idx="6"/>
              <a:endCxn id="9" idx="2"/>
            </p:cNvCxnSpPr>
            <p:nvPr/>
          </p:nvCxnSpPr>
          <p:spPr>
            <a:xfrm>
              <a:off x="2580159" y="3068961"/>
              <a:ext cx="659128" cy="0"/>
            </a:xfrm>
            <a:prstGeom prst="straightConnector1">
              <a:avLst/>
            </a:prstGeom>
            <a:ln w="53975" cmpd="dbl">
              <a:prstDash val="solid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H="1" flipV="1">
              <a:off x="2445127" y="2104018"/>
              <a:ext cx="614706" cy="553073"/>
            </a:xfrm>
            <a:prstGeom prst="straightConnector1">
              <a:avLst/>
            </a:prstGeom>
            <a:ln w="38100"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Группа 7"/>
            <p:cNvGrpSpPr/>
            <p:nvPr/>
          </p:nvGrpSpPr>
          <p:grpSpPr>
            <a:xfrm>
              <a:off x="3239288" y="2780928"/>
              <a:ext cx="576064" cy="576064"/>
              <a:chOff x="4319214" y="3868234"/>
              <a:chExt cx="576064" cy="576064"/>
            </a:xfrm>
          </p:grpSpPr>
          <p:sp>
            <p:nvSpPr>
              <p:cNvPr id="9" name="Овал 8"/>
              <p:cNvSpPr/>
              <p:nvPr/>
            </p:nvSpPr>
            <p:spPr>
              <a:xfrm>
                <a:off x="4319214" y="3868234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4844" y="4008835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1345228" y="2785298"/>
              <a:ext cx="576064" cy="576064"/>
              <a:chOff x="1672307" y="3872604"/>
              <a:chExt cx="576064" cy="576064"/>
            </a:xfrm>
          </p:grpSpPr>
          <p:sp>
            <p:nvSpPr>
              <p:cNvPr id="12" name="Овал 11"/>
              <p:cNvSpPr/>
              <p:nvPr/>
            </p:nvSpPr>
            <p:spPr>
              <a:xfrm>
                <a:off x="1672307" y="387260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7339" y="4008836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2004095" y="2780928"/>
              <a:ext cx="576064" cy="576064"/>
              <a:chOff x="2483574" y="3868234"/>
              <a:chExt cx="576064" cy="576064"/>
            </a:xfrm>
          </p:grpSpPr>
          <p:sp>
            <p:nvSpPr>
              <p:cNvPr id="15" name="Овал 14"/>
              <p:cNvSpPr/>
              <p:nvPr/>
            </p:nvSpPr>
            <p:spPr>
              <a:xfrm>
                <a:off x="2483574" y="386823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8606" y="4008836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Группа 16"/>
            <p:cNvGrpSpPr/>
            <p:nvPr/>
          </p:nvGrpSpPr>
          <p:grpSpPr>
            <a:xfrm>
              <a:off x="1672307" y="1635986"/>
              <a:ext cx="576064" cy="576064"/>
              <a:chOff x="1672307" y="1635986"/>
              <a:chExt cx="576064" cy="576064"/>
            </a:xfrm>
          </p:grpSpPr>
          <p:sp>
            <p:nvSpPr>
              <p:cNvPr id="18" name="Овал 17"/>
              <p:cNvSpPr/>
              <p:nvPr/>
            </p:nvSpPr>
            <p:spPr>
              <a:xfrm>
                <a:off x="1672307" y="1635986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9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339" y="174401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5" name="Группа 144"/>
          <p:cNvGrpSpPr/>
          <p:nvPr/>
        </p:nvGrpSpPr>
        <p:grpSpPr>
          <a:xfrm>
            <a:off x="3513381" y="2389303"/>
            <a:ext cx="2023301" cy="1428150"/>
            <a:chOff x="3513380" y="2389303"/>
            <a:chExt cx="2057751" cy="1452468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5068817" y="2389303"/>
              <a:ext cx="473740" cy="473740"/>
              <a:chOff x="4381860" y="1632196"/>
              <a:chExt cx="576064" cy="576064"/>
            </a:xfrm>
          </p:grpSpPr>
          <p:sp>
            <p:nvSpPr>
              <p:cNvPr id="28" name="Овал 27"/>
              <p:cNvSpPr/>
              <p:nvPr/>
            </p:nvSpPr>
            <p:spPr>
              <a:xfrm>
                <a:off x="4381860" y="1632196"/>
                <a:ext cx="576064" cy="576064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9" name="Picture 2" descr="D:\Personal\Projects\Thesis\slides_icons\users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8893" y="1729856"/>
                <a:ext cx="342000" cy="34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Группа 29"/>
            <p:cNvGrpSpPr/>
            <p:nvPr/>
          </p:nvGrpSpPr>
          <p:grpSpPr>
            <a:xfrm>
              <a:off x="4055215" y="3368031"/>
              <a:ext cx="473740" cy="473740"/>
              <a:chOff x="2483574" y="3868234"/>
              <a:chExt cx="576064" cy="576064"/>
            </a:xfrm>
          </p:grpSpPr>
          <p:sp>
            <p:nvSpPr>
              <p:cNvPr id="31" name="Овал 30"/>
              <p:cNvSpPr/>
              <p:nvPr/>
            </p:nvSpPr>
            <p:spPr>
              <a:xfrm>
                <a:off x="2483574" y="386823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2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8606" y="4008836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Группа 32"/>
            <p:cNvGrpSpPr/>
            <p:nvPr/>
          </p:nvGrpSpPr>
          <p:grpSpPr>
            <a:xfrm>
              <a:off x="5097391" y="3347439"/>
              <a:ext cx="473740" cy="473740"/>
              <a:chOff x="4098688" y="3896979"/>
              <a:chExt cx="576064" cy="576064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4098688" y="3896979"/>
                <a:ext cx="576064" cy="576064"/>
              </a:xfrm>
              <a:prstGeom prst="ellipse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5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4320" y="403261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Группа 35"/>
            <p:cNvGrpSpPr/>
            <p:nvPr/>
          </p:nvGrpSpPr>
          <p:grpSpPr>
            <a:xfrm>
              <a:off x="3513380" y="3363792"/>
              <a:ext cx="473740" cy="473740"/>
              <a:chOff x="1672307" y="3872604"/>
              <a:chExt cx="576064" cy="576064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1672307" y="387260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8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7339" y="4008836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Группа 38"/>
            <p:cNvGrpSpPr/>
            <p:nvPr/>
          </p:nvGrpSpPr>
          <p:grpSpPr>
            <a:xfrm>
              <a:off x="3762309" y="2389303"/>
              <a:ext cx="473740" cy="473740"/>
              <a:chOff x="1672307" y="1635986"/>
              <a:chExt cx="576064" cy="576064"/>
            </a:xfrm>
          </p:grpSpPr>
          <p:sp>
            <p:nvSpPr>
              <p:cNvPr id="40" name="Овал 39"/>
              <p:cNvSpPr/>
              <p:nvPr/>
            </p:nvSpPr>
            <p:spPr>
              <a:xfrm>
                <a:off x="1672307" y="1635986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1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339" y="174401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3" name="Прямая со стрелкой 42"/>
            <p:cNvCxnSpPr>
              <a:stCxn id="40" idx="6"/>
              <a:endCxn id="28" idx="2"/>
            </p:cNvCxnSpPr>
            <p:nvPr/>
          </p:nvCxnSpPr>
          <p:spPr>
            <a:xfrm>
              <a:off x="4236050" y="2626173"/>
              <a:ext cx="832768" cy="0"/>
            </a:xfrm>
            <a:prstGeom prst="straightConnector1">
              <a:avLst/>
            </a:prstGeom>
            <a:ln w="53975" cmpd="dbl">
              <a:prstDash val="solid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0" idx="4"/>
              <a:endCxn id="37" idx="0"/>
            </p:cNvCxnSpPr>
            <p:nvPr/>
          </p:nvCxnSpPr>
          <p:spPr>
            <a:xfrm flipH="1">
              <a:off x="3750250" y="2863043"/>
              <a:ext cx="248929" cy="50074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4"/>
              <a:endCxn id="31" idx="0"/>
            </p:cNvCxnSpPr>
            <p:nvPr/>
          </p:nvCxnSpPr>
          <p:spPr>
            <a:xfrm>
              <a:off x="3999179" y="2863043"/>
              <a:ext cx="292906" cy="5049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 flipH="1" flipV="1">
              <a:off x="4336198" y="2874262"/>
              <a:ext cx="619996" cy="493769"/>
            </a:xfrm>
            <a:prstGeom prst="straightConnector1">
              <a:avLst/>
            </a:prstGeom>
            <a:ln w="38100"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28" idx="4"/>
              <a:endCxn id="34" idx="0"/>
            </p:cNvCxnSpPr>
            <p:nvPr/>
          </p:nvCxnSpPr>
          <p:spPr>
            <a:xfrm>
              <a:off x="5305684" y="2863043"/>
              <a:ext cx="28574" cy="4843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Прямоугольник 107"/>
          <p:cNvSpPr/>
          <p:nvPr/>
        </p:nvSpPr>
        <p:spPr>
          <a:xfrm>
            <a:off x="249806" y="4653136"/>
            <a:ext cx="2713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 2" pitchFamily="18" charset="2"/>
              <a:buChar char=""/>
            </a:pPr>
            <a:r>
              <a:rPr lang="ru-RU" dirty="0"/>
              <a:t>Узкие рекомендации</a:t>
            </a:r>
          </a:p>
          <a:p>
            <a:pPr marL="285750" indent="-285750">
              <a:buFont typeface="Wingdings 2" pitchFamily="18" charset="2"/>
              <a:buChar char=""/>
            </a:pPr>
            <a:r>
              <a:rPr lang="ru-RU" dirty="0" smtClean="0"/>
              <a:t>Однородность объектов</a:t>
            </a:r>
            <a:endParaRPr lang="ru-RU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3002683" y="4653136"/>
            <a:ext cx="3042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 2" pitchFamily="18" charset="2"/>
              <a:buChar char=""/>
            </a:pPr>
            <a:r>
              <a:rPr lang="ru-RU" dirty="0" smtClean="0"/>
              <a:t>Ресурсоемкость</a:t>
            </a:r>
          </a:p>
          <a:p>
            <a:pPr marL="285750" indent="-285750">
              <a:buFont typeface="Wingdings 2" pitchFamily="18" charset="2"/>
              <a:buChar char=""/>
            </a:pPr>
            <a:r>
              <a:rPr lang="ru-RU" dirty="0" smtClean="0"/>
              <a:t>Похожие пользователи не являются обоснованием</a:t>
            </a:r>
            <a:endParaRPr lang="ru-RU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6301455" y="4653136"/>
            <a:ext cx="2672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 2" pitchFamily="18" charset="2"/>
              <a:buChar char=""/>
            </a:pPr>
            <a:r>
              <a:rPr lang="ru-RU" dirty="0" smtClean="0"/>
              <a:t>Ресурсоемкость</a:t>
            </a:r>
            <a:endParaRPr lang="ru-RU" dirty="0"/>
          </a:p>
          <a:p>
            <a:pPr marL="285750" indent="-285750">
              <a:buFont typeface="Wingdings 2" pitchFamily="18" charset="2"/>
              <a:buChar char=""/>
            </a:pPr>
            <a:r>
              <a:rPr lang="ru-RU" dirty="0" smtClean="0"/>
              <a:t>Факторы являются скрытыми</a:t>
            </a:r>
            <a:endParaRPr lang="ru-RU" dirty="0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>
            <a:off x="6102580" y="1756847"/>
            <a:ext cx="0" cy="3904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87874" y="1556792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Контентные методы</a:t>
            </a:r>
            <a:endParaRPr lang="ru-RU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099191" y="1556792"/>
            <a:ext cx="2904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Совместная фильтрация</a:t>
            </a:r>
            <a:endParaRPr lang="ru-RU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469194" y="1556792"/>
            <a:ext cx="2219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Скрытые факторы</a:t>
            </a:r>
            <a:endParaRPr lang="ru-RU" sz="2000" b="1" dirty="0"/>
          </a:p>
        </p:txBody>
      </p:sp>
      <p:grpSp>
        <p:nvGrpSpPr>
          <p:cNvPr id="142" name="Группа 141"/>
          <p:cNvGrpSpPr/>
          <p:nvPr/>
        </p:nvGrpSpPr>
        <p:grpSpPr>
          <a:xfrm>
            <a:off x="6297958" y="2389303"/>
            <a:ext cx="2293992" cy="1979473"/>
            <a:chOff x="6297958" y="2392313"/>
            <a:chExt cx="2293992" cy="1979473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6638114" y="2392313"/>
              <a:ext cx="453745" cy="453745"/>
              <a:chOff x="1456283" y="1635986"/>
              <a:chExt cx="576064" cy="576064"/>
            </a:xfrm>
          </p:grpSpPr>
          <p:sp>
            <p:nvSpPr>
              <p:cNvPr id="67" name="Овал 66"/>
              <p:cNvSpPr/>
              <p:nvPr/>
            </p:nvSpPr>
            <p:spPr>
              <a:xfrm>
                <a:off x="1456283" y="1635986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8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4315" y="174401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9" name="Группа 68"/>
            <p:cNvGrpSpPr/>
            <p:nvPr/>
          </p:nvGrpSpPr>
          <p:grpSpPr>
            <a:xfrm>
              <a:off x="7103670" y="2499160"/>
              <a:ext cx="346897" cy="240050"/>
              <a:chOff x="3572253" y="5508932"/>
              <a:chExt cx="440413" cy="304762"/>
            </a:xfrm>
          </p:grpSpPr>
          <p:cxnSp>
            <p:nvCxnSpPr>
              <p:cNvPr id="70" name="Прямая соединительная линия 69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Группа 76"/>
            <p:cNvGrpSpPr/>
            <p:nvPr/>
          </p:nvGrpSpPr>
          <p:grpSpPr>
            <a:xfrm>
              <a:off x="6967757" y="3918041"/>
              <a:ext cx="453745" cy="453745"/>
              <a:chOff x="2267550" y="3868234"/>
              <a:chExt cx="576064" cy="576064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2267550" y="386823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9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0" y="4008836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0" name="Группа 79"/>
            <p:cNvGrpSpPr/>
            <p:nvPr/>
          </p:nvGrpSpPr>
          <p:grpSpPr>
            <a:xfrm>
              <a:off x="6297958" y="3918041"/>
              <a:ext cx="453745" cy="453745"/>
              <a:chOff x="1456283" y="3872604"/>
              <a:chExt cx="576064" cy="576064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1456283" y="387260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2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493" y="4008836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8" name="Группа 87"/>
            <p:cNvGrpSpPr/>
            <p:nvPr/>
          </p:nvGrpSpPr>
          <p:grpSpPr>
            <a:xfrm>
              <a:off x="8138205" y="2392313"/>
              <a:ext cx="453745" cy="997504"/>
              <a:chOff x="3707923" y="1635986"/>
              <a:chExt cx="576064" cy="1266408"/>
            </a:xfrm>
          </p:grpSpPr>
          <p:sp>
            <p:nvSpPr>
              <p:cNvPr id="89" name="Овал 88"/>
              <p:cNvSpPr/>
              <p:nvPr/>
            </p:nvSpPr>
            <p:spPr>
              <a:xfrm>
                <a:off x="3707923" y="163598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0" name="Прямая соединительная линия 89"/>
              <p:cNvCxnSpPr/>
              <p:nvPr/>
            </p:nvCxnSpPr>
            <p:spPr>
              <a:xfrm flipV="1">
                <a:off x="4009633" y="2257799"/>
                <a:ext cx="0" cy="4185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2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555" y="177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843594" y="25976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3" name="Picture 2" descr="D:\Personal\Projects\Thesis\slides_icons\3x3_gri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688" y="3118645"/>
              <a:ext cx="480160" cy="4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Прямая со стрелкой 94"/>
            <p:cNvCxnSpPr>
              <a:stCxn id="67" idx="4"/>
              <a:endCxn id="93" idx="0"/>
            </p:cNvCxnSpPr>
            <p:nvPr/>
          </p:nvCxnSpPr>
          <p:spPr>
            <a:xfrm>
              <a:off x="6864987" y="2846058"/>
              <a:ext cx="5781" cy="27258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93" idx="2"/>
              <a:endCxn id="81" idx="0"/>
            </p:cNvCxnSpPr>
            <p:nvPr/>
          </p:nvCxnSpPr>
          <p:spPr>
            <a:xfrm flipH="1">
              <a:off x="6524831" y="3598805"/>
              <a:ext cx="345937" cy="319236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3" idx="2"/>
              <a:endCxn id="78" idx="0"/>
            </p:cNvCxnSpPr>
            <p:nvPr/>
          </p:nvCxnSpPr>
          <p:spPr>
            <a:xfrm>
              <a:off x="6870768" y="3598805"/>
              <a:ext cx="323862" cy="319236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H="1" flipV="1">
              <a:off x="7534091" y="2615241"/>
              <a:ext cx="502325" cy="14105"/>
            </a:xfrm>
            <a:prstGeom prst="straightConnector1">
              <a:avLst/>
            </a:prstGeom>
            <a:ln w="38100"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>
              <a:off x="7217106" y="3284984"/>
              <a:ext cx="921099" cy="0"/>
            </a:xfrm>
            <a:prstGeom prst="straightConnector1">
              <a:avLst/>
            </a:prstGeom>
            <a:ln w="53975" cmpd="dbl">
              <a:prstDash val="solid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Группа 151"/>
          <p:cNvGrpSpPr/>
          <p:nvPr/>
        </p:nvGrpSpPr>
        <p:grpSpPr>
          <a:xfrm>
            <a:off x="1907704" y="5949280"/>
            <a:ext cx="5866224" cy="576064"/>
            <a:chOff x="1442080" y="6165304"/>
            <a:chExt cx="5866224" cy="576064"/>
          </a:xfrm>
        </p:grpSpPr>
        <p:sp>
          <p:nvSpPr>
            <p:cNvPr id="122" name="Прямоугольник 121"/>
            <p:cNvSpPr/>
            <p:nvPr/>
          </p:nvSpPr>
          <p:spPr>
            <a:xfrm>
              <a:off x="1442080" y="6165304"/>
              <a:ext cx="5866224" cy="5760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3" name="Прямая со стрелкой 122"/>
            <p:cNvCxnSpPr>
              <a:endCxn id="124" idx="1"/>
            </p:cNvCxnSpPr>
            <p:nvPr/>
          </p:nvCxnSpPr>
          <p:spPr>
            <a:xfrm>
              <a:off x="1626276" y="6456119"/>
              <a:ext cx="713476" cy="0"/>
            </a:xfrm>
            <a:prstGeom prst="straightConnector1">
              <a:avLst/>
            </a:prstGeom>
            <a:ln w="53975" cmpd="dbl">
              <a:prstDash val="solid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339752" y="627145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поиск</a:t>
              </a:r>
              <a:endParaRPr lang="ru-RU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96167" y="6256173"/>
              <a:ext cx="1640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рекомендация</a:t>
              </a:r>
              <a:endParaRPr lang="ru-RU" dirty="0"/>
            </a:p>
          </p:txBody>
        </p:sp>
        <p:cxnSp>
          <p:nvCxnSpPr>
            <p:cNvPr id="126" name="Прямая со стрелкой 125"/>
            <p:cNvCxnSpPr>
              <a:endCxn id="125" idx="1"/>
            </p:cNvCxnSpPr>
            <p:nvPr/>
          </p:nvCxnSpPr>
          <p:spPr>
            <a:xfrm flipV="1">
              <a:off x="4762345" y="6440839"/>
              <a:ext cx="833822" cy="15280"/>
            </a:xfrm>
            <a:prstGeom prst="straightConnector1">
              <a:avLst/>
            </a:prstGeom>
            <a:ln w="38100"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Прямая соединительная линия 129"/>
          <p:cNvCxnSpPr/>
          <p:nvPr/>
        </p:nvCxnSpPr>
        <p:spPr>
          <a:xfrm>
            <a:off x="2915816" y="1756847"/>
            <a:ext cx="0" cy="3904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1126034" y="4871015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flipV="1">
            <a:off x="2300363" y="4152790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flipV="1">
            <a:off x="3430235" y="3439591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4560106" y="2721366"/>
            <a:ext cx="3958910" cy="718226"/>
          </a:xfrm>
          <a:prstGeom prst="bentConnector3">
            <a:avLst>
              <a:gd name="adj1" fmla="val 29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0235" y="4327236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Сравнение, упорядочивание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885264" y="2887266"/>
            <a:ext cx="13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00363" y="5045461"/>
                <a:ext cx="267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Предсказание функции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𝒖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3" y="5045461"/>
                <a:ext cx="267143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22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560106" y="35969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840351" y="2783020"/>
            <a:ext cx="576064" cy="57606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369929" y="4223870"/>
            <a:ext cx="576064" cy="5760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0636" y="2782669"/>
                <a:ext cx="30270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Современные РС</a:t>
                </a:r>
              </a:p>
              <a:p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𝒖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" y="2782669"/>
                <a:ext cx="3027047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815" t="-4673" b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435918" y="1395255"/>
                <a:ext cx="37637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Вложенные теги</a:t>
                </a:r>
              </a:p>
              <a:p>
                <a:r>
                  <a:rPr lang="ru-RU" i="1" dirty="0"/>
                  <a:t>приближенное</a:t>
                </a:r>
                <a:r>
                  <a:rPr lang="ru-RU" dirty="0"/>
                  <a:t> </a:t>
                </a:r>
                <a:r>
                  <a:rPr lang="ru-RU" dirty="0" smtClean="0"/>
                  <a:t>значение функции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𝒖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18" y="1395255"/>
                <a:ext cx="3763787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45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428333" y="3429000"/>
            <a:ext cx="2843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6" idx="2"/>
          </p:cNvCxnSpPr>
          <p:nvPr/>
        </p:nvCxnSpPr>
        <p:spPr>
          <a:xfrm>
            <a:off x="1864160" y="3429000"/>
            <a:ext cx="505769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55776" y="2041586"/>
            <a:ext cx="3514680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904313" y="2043323"/>
            <a:ext cx="942295" cy="740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Personal\Projects\Thesis\slides_icons\image_text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90" y="289669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ersonal\Projects\Thesis\slides_icons\list_num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68" y="43272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/>
          <p:cNvGrpSpPr/>
          <p:nvPr/>
        </p:nvGrpSpPr>
        <p:grpSpPr>
          <a:xfrm>
            <a:off x="630414" y="3535580"/>
            <a:ext cx="3259214" cy="2448000"/>
            <a:chOff x="611560" y="3474083"/>
            <a:chExt cx="3259214" cy="2448000"/>
          </a:xfrm>
          <a:solidFill>
            <a:srgbClr val="E0E0E0"/>
          </a:solidFill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611560" y="4836749"/>
              <a:ext cx="3259214" cy="1084607"/>
            </a:xfrm>
            <a:prstGeom prst="roundRect">
              <a:avLst>
                <a:gd name="adj" fmla="val 39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Скругленный прямоугольник 118"/>
            <p:cNvSpPr/>
            <p:nvPr/>
          </p:nvSpPr>
          <p:spPr>
            <a:xfrm rot="5400000">
              <a:off x="2016773" y="4068083"/>
              <a:ext cx="2448000" cy="1260000"/>
            </a:xfrm>
            <a:prstGeom prst="roundRect">
              <a:avLst>
                <a:gd name="adj" fmla="val 39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403648" y="2212050"/>
            <a:ext cx="1132755" cy="165618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03" idx="0"/>
          </p:cNvCxnSpPr>
          <p:nvPr/>
        </p:nvCxnSpPr>
        <p:spPr>
          <a:xfrm flipH="1">
            <a:off x="2195736" y="2212050"/>
            <a:ext cx="340667" cy="1661825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</p:cNvCxnSpPr>
          <p:nvPr/>
        </p:nvCxnSpPr>
        <p:spPr>
          <a:xfrm>
            <a:off x="2536403" y="2212050"/>
            <a:ext cx="451421" cy="165278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0" idx="4"/>
          </p:cNvCxnSpPr>
          <p:nvPr/>
        </p:nvCxnSpPr>
        <p:spPr>
          <a:xfrm flipH="1">
            <a:off x="1115616" y="4444298"/>
            <a:ext cx="288032" cy="78490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103" idx="4"/>
          </p:cNvCxnSpPr>
          <p:nvPr/>
        </p:nvCxnSpPr>
        <p:spPr>
          <a:xfrm>
            <a:off x="2195736" y="4449939"/>
            <a:ext cx="19373" cy="77926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0" idx="4"/>
          </p:cNvCxnSpPr>
          <p:nvPr/>
        </p:nvCxnSpPr>
        <p:spPr>
          <a:xfrm>
            <a:off x="1403648" y="4444298"/>
            <a:ext cx="288032" cy="78490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11" idx="4"/>
          </p:cNvCxnSpPr>
          <p:nvPr/>
        </p:nvCxnSpPr>
        <p:spPr>
          <a:xfrm flipH="1">
            <a:off x="6137204" y="3083332"/>
            <a:ext cx="288016" cy="78150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11" idx="4"/>
          </p:cNvCxnSpPr>
          <p:nvPr/>
        </p:nvCxnSpPr>
        <p:spPr>
          <a:xfrm>
            <a:off x="6425220" y="3083332"/>
            <a:ext cx="288032" cy="78150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60" idx="4"/>
          </p:cNvCxnSpPr>
          <p:nvPr/>
        </p:nvCxnSpPr>
        <p:spPr>
          <a:xfrm>
            <a:off x="7524713" y="3083332"/>
            <a:ext cx="19373" cy="78150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>
            <a:off x="4168233" y="3836417"/>
            <a:ext cx="1600751" cy="0"/>
          </a:xfrm>
          <a:prstGeom prst="straightConnector1">
            <a:avLst/>
          </a:prstGeom>
          <a:ln w="53975" cmpd="dbl"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9" idx="4"/>
          </p:cNvCxnSpPr>
          <p:nvPr/>
        </p:nvCxnSpPr>
        <p:spPr>
          <a:xfrm>
            <a:off x="2536403" y="2212050"/>
            <a:ext cx="1027485" cy="165278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6137188" y="2507268"/>
            <a:ext cx="576064" cy="576064"/>
            <a:chOff x="5777148" y="2507268"/>
            <a:chExt cx="576064" cy="576064"/>
          </a:xfrm>
        </p:grpSpPr>
        <p:sp>
          <p:nvSpPr>
            <p:cNvPr id="111" name="Овал 110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Группа 27"/>
          <p:cNvGrpSpPr/>
          <p:nvPr/>
        </p:nvGrpSpPr>
        <p:grpSpPr>
          <a:xfrm>
            <a:off x="7236681" y="2507268"/>
            <a:ext cx="576064" cy="576064"/>
            <a:chOff x="6876641" y="2507268"/>
            <a:chExt cx="576064" cy="576064"/>
          </a:xfrm>
        </p:grpSpPr>
        <p:sp>
          <p:nvSpPr>
            <p:cNvPr id="160" name="Овал 159"/>
            <p:cNvSpPr/>
            <p:nvPr/>
          </p:nvSpPr>
          <p:spPr>
            <a:xfrm>
              <a:off x="6876641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5" name="Picture 2" descr="D:\Personal\Projects\Thesis\slides_icons\us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898" y="2636911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Группа 25"/>
          <p:cNvGrpSpPr/>
          <p:nvPr/>
        </p:nvGrpSpPr>
        <p:grpSpPr>
          <a:xfrm>
            <a:off x="1115616" y="3868234"/>
            <a:ext cx="576064" cy="576064"/>
            <a:chOff x="1115616" y="3868234"/>
            <a:chExt cx="576064" cy="576064"/>
          </a:xfrm>
        </p:grpSpPr>
        <p:sp>
          <p:nvSpPr>
            <p:cNvPr id="10" name="Овал 9"/>
            <p:cNvSpPr/>
            <p:nvPr/>
          </p:nvSpPr>
          <p:spPr>
            <a:xfrm>
              <a:off x="1115616" y="3868234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648" y="4003018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/>
          <p:cNvGrpSpPr/>
          <p:nvPr/>
        </p:nvGrpSpPr>
        <p:grpSpPr>
          <a:xfrm>
            <a:off x="2248371" y="1635986"/>
            <a:ext cx="576064" cy="576064"/>
            <a:chOff x="2248371" y="1635986"/>
            <a:chExt cx="576064" cy="576064"/>
          </a:xfrm>
        </p:grpSpPr>
        <p:sp>
          <p:nvSpPr>
            <p:cNvPr id="9" name="Овал 8"/>
            <p:cNvSpPr/>
            <p:nvPr/>
          </p:nvSpPr>
          <p:spPr>
            <a:xfrm>
              <a:off x="2248371" y="1635986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403" y="174401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Группа 24"/>
          <p:cNvGrpSpPr/>
          <p:nvPr/>
        </p:nvGrpSpPr>
        <p:grpSpPr>
          <a:xfrm>
            <a:off x="1907704" y="3873875"/>
            <a:ext cx="576064" cy="576064"/>
            <a:chOff x="1907704" y="3873875"/>
            <a:chExt cx="576064" cy="576064"/>
          </a:xfrm>
        </p:grpSpPr>
        <p:sp>
          <p:nvSpPr>
            <p:cNvPr id="103" name="Овал 102"/>
            <p:cNvSpPr/>
            <p:nvPr/>
          </p:nvSpPr>
          <p:spPr>
            <a:xfrm>
              <a:off x="1907704" y="3873875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4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82" y="3999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7331672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491670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931888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342308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776555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903461" y="528174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76694" y="528174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005881" y="5282778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Группа 65"/>
          <p:cNvGrpSpPr/>
          <p:nvPr/>
        </p:nvGrpSpPr>
        <p:grpSpPr>
          <a:xfrm>
            <a:off x="4468506" y="5511108"/>
            <a:ext cx="1912703" cy="584775"/>
            <a:chOff x="4572203" y="5426265"/>
            <a:chExt cx="1912703" cy="584775"/>
          </a:xfrm>
        </p:grpSpPr>
        <p:sp>
          <p:nvSpPr>
            <p:cNvPr id="129" name="Прямоугольник 128"/>
            <p:cNvSpPr/>
            <p:nvPr/>
          </p:nvSpPr>
          <p:spPr>
            <a:xfrm>
              <a:off x="4572203" y="5426265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85" name="Группа 84"/>
            <p:cNvGrpSpPr/>
            <p:nvPr/>
          </p:nvGrpSpPr>
          <p:grpSpPr>
            <a:xfrm>
              <a:off x="5138015" y="5589240"/>
              <a:ext cx="360000" cy="360000"/>
              <a:chOff x="5561317" y="5009197"/>
              <a:chExt cx="576064" cy="576064"/>
            </a:xfrm>
          </p:grpSpPr>
          <p:sp>
            <p:nvSpPr>
              <p:cNvPr id="86" name="Овал 85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Группа 63"/>
            <p:cNvGrpSpPr/>
            <p:nvPr/>
          </p:nvGrpSpPr>
          <p:grpSpPr>
            <a:xfrm>
              <a:off x="5768984" y="5589240"/>
              <a:ext cx="360000" cy="360000"/>
              <a:chOff x="6173212" y="5588882"/>
              <a:chExt cx="324000" cy="324000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6173212" y="558888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93" name="Picture 2" descr="D:\Personal\Projects\Thesis\slides_icons\us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9286" y="5661798"/>
                <a:ext cx="172106" cy="172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4" name="Прямая со стрелкой 93"/>
          <p:cNvCxnSpPr/>
          <p:nvPr/>
        </p:nvCxnSpPr>
        <p:spPr>
          <a:xfrm>
            <a:off x="2997876" y="4309018"/>
            <a:ext cx="19373" cy="884845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05094" y="5272314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Прямая со стрелкой 96"/>
          <p:cNvCxnSpPr/>
          <p:nvPr/>
        </p:nvCxnSpPr>
        <p:spPr>
          <a:xfrm>
            <a:off x="3017249" y="4309018"/>
            <a:ext cx="534638" cy="87541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339733" y="527422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Группа 64"/>
          <p:cNvGrpSpPr/>
          <p:nvPr/>
        </p:nvGrpSpPr>
        <p:grpSpPr>
          <a:xfrm>
            <a:off x="6484526" y="5521356"/>
            <a:ext cx="1912703" cy="584775"/>
            <a:chOff x="4568298" y="6011040"/>
            <a:chExt cx="1912703" cy="584775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4568298" y="6011040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08" name="Группа 107"/>
            <p:cNvGrpSpPr/>
            <p:nvPr/>
          </p:nvGrpSpPr>
          <p:grpSpPr>
            <a:xfrm>
              <a:off x="5117606" y="6148883"/>
              <a:ext cx="360000" cy="360000"/>
              <a:chOff x="5561317" y="5009197"/>
              <a:chExt cx="576064" cy="576064"/>
            </a:xfrm>
          </p:grpSpPr>
          <p:sp>
            <p:nvSpPr>
              <p:cNvPr id="109" name="Овал 108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10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8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770364" y="61871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Группа 68"/>
          <p:cNvGrpSpPr/>
          <p:nvPr/>
        </p:nvGrpSpPr>
        <p:grpSpPr>
          <a:xfrm>
            <a:off x="4464601" y="4837394"/>
            <a:ext cx="1912703" cy="584775"/>
            <a:chOff x="4568298" y="4800317"/>
            <a:chExt cx="1912703" cy="58477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568298" y="4800317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79" name="Группа 78"/>
            <p:cNvGrpSpPr/>
            <p:nvPr/>
          </p:nvGrpSpPr>
          <p:grpSpPr>
            <a:xfrm>
              <a:off x="5786984" y="4976254"/>
              <a:ext cx="324000" cy="324000"/>
              <a:chOff x="5777146" y="2507270"/>
              <a:chExt cx="576064" cy="576064"/>
            </a:xfrm>
          </p:grpSpPr>
          <p:sp>
            <p:nvSpPr>
              <p:cNvPr id="80" name="Овал 79"/>
              <p:cNvSpPr/>
              <p:nvPr/>
            </p:nvSpPr>
            <p:spPr>
              <a:xfrm>
                <a:off x="5777146" y="250727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3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781" y="2642899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Группа 122"/>
            <p:cNvGrpSpPr/>
            <p:nvPr/>
          </p:nvGrpSpPr>
          <p:grpSpPr>
            <a:xfrm>
              <a:off x="5142396" y="4958254"/>
              <a:ext cx="360000" cy="360000"/>
              <a:chOff x="5561317" y="5009197"/>
              <a:chExt cx="576064" cy="576064"/>
            </a:xfrm>
          </p:grpSpPr>
          <p:sp>
            <p:nvSpPr>
              <p:cNvPr id="124" name="Овал 123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25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Группа 69"/>
          <p:cNvGrpSpPr/>
          <p:nvPr/>
        </p:nvGrpSpPr>
        <p:grpSpPr>
          <a:xfrm>
            <a:off x="6484527" y="4834229"/>
            <a:ext cx="1912703" cy="584775"/>
            <a:chOff x="6588224" y="4797152"/>
            <a:chExt cx="1912703" cy="584775"/>
          </a:xfrm>
        </p:grpSpPr>
        <p:sp>
          <p:nvSpPr>
            <p:cNvPr id="133" name="Прямоугольник 132"/>
            <p:cNvSpPr/>
            <p:nvPr/>
          </p:nvSpPr>
          <p:spPr>
            <a:xfrm>
              <a:off x="6588224" y="4797152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34" name="Группа 133"/>
            <p:cNvGrpSpPr/>
            <p:nvPr/>
          </p:nvGrpSpPr>
          <p:grpSpPr>
            <a:xfrm>
              <a:off x="7137898" y="4958254"/>
              <a:ext cx="360000" cy="360000"/>
              <a:chOff x="1115616" y="3868234"/>
              <a:chExt cx="576064" cy="576064"/>
            </a:xfrm>
          </p:grpSpPr>
          <p:sp>
            <p:nvSpPr>
              <p:cNvPr id="135" name="Овал 134"/>
              <p:cNvSpPr/>
              <p:nvPr/>
            </p:nvSpPr>
            <p:spPr>
              <a:xfrm>
                <a:off x="1115616" y="386823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6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0648" y="4003018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7" name="Группа 136"/>
            <p:cNvGrpSpPr/>
            <p:nvPr/>
          </p:nvGrpSpPr>
          <p:grpSpPr>
            <a:xfrm>
              <a:off x="7808289" y="4976099"/>
              <a:ext cx="324000" cy="324000"/>
              <a:chOff x="5777148" y="2507268"/>
              <a:chExt cx="576064" cy="576064"/>
            </a:xfrm>
          </p:grpSpPr>
          <p:sp>
            <p:nvSpPr>
              <p:cNvPr id="138" name="Овал 137"/>
              <p:cNvSpPr/>
              <p:nvPr/>
            </p:nvSpPr>
            <p:spPr>
              <a:xfrm>
                <a:off x="5777148" y="250726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9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780" y="26429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3" name="TextBox 72"/>
          <p:cNvSpPr txBox="1"/>
          <p:nvPr/>
        </p:nvSpPr>
        <p:spPr>
          <a:xfrm>
            <a:off x="4491647" y="339938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поиск</a:t>
            </a:r>
            <a:endParaRPr lang="ru-RU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240927" y="4263479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  <p:cxnSp>
        <p:nvCxnSpPr>
          <p:cNvPr id="84" name="Прямая со стрелкой 83"/>
          <p:cNvCxnSpPr/>
          <p:nvPr/>
        </p:nvCxnSpPr>
        <p:spPr>
          <a:xfrm flipH="1" flipV="1">
            <a:off x="4365125" y="1916832"/>
            <a:ext cx="1647035" cy="648071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 flipV="1">
            <a:off x="5445245" y="1844825"/>
            <a:ext cx="1647035" cy="648071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4139952" y="4293096"/>
            <a:ext cx="1600751" cy="0"/>
          </a:xfrm>
          <a:prstGeom prst="straightConnector1">
            <a:avLst/>
          </a:prstGeom>
          <a:ln w="53975" cmpd="dbl">
            <a:prstDash val="solid"/>
            <a:headEnd type="arrow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2542" y="1548081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B050"/>
                </a:solidFill>
              </a:rPr>
              <a:t>Анна</a:t>
            </a:r>
            <a:endParaRPr lang="ru-RU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064" y="3350272"/>
            <a:ext cx="85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B050"/>
                </a:solidFill>
              </a:rPr>
              <a:t>Борис</a:t>
            </a:r>
            <a:endParaRPr lang="ru-RU" sz="20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418" y="33569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1984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907" y="4221088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Антиутопия</a:t>
            </a:r>
            <a:endParaRPr lang="ru-RU" sz="2000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134470" y="4941167"/>
            <a:ext cx="208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Улитка на склоне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>
            <a:stCxn id="6" idx="2"/>
            <a:endCxn id="23" idx="0"/>
          </p:cNvCxnSpPr>
          <p:nvPr/>
        </p:nvCxnSpPr>
        <p:spPr>
          <a:xfrm flipH="1">
            <a:off x="975438" y="1948191"/>
            <a:ext cx="1189963" cy="1408799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2" idx="0"/>
          </p:cNvCxnSpPr>
          <p:nvPr/>
        </p:nvCxnSpPr>
        <p:spPr>
          <a:xfrm>
            <a:off x="2165401" y="1948191"/>
            <a:ext cx="13222" cy="140208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2"/>
          </p:cNvCxnSpPr>
          <p:nvPr/>
        </p:nvCxnSpPr>
        <p:spPr>
          <a:xfrm>
            <a:off x="975438" y="3757100"/>
            <a:ext cx="0" cy="463988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2" idx="2"/>
            <a:endCxn id="32" idx="0"/>
          </p:cNvCxnSpPr>
          <p:nvPr/>
        </p:nvCxnSpPr>
        <p:spPr>
          <a:xfrm flipH="1">
            <a:off x="2178346" y="3750382"/>
            <a:ext cx="277" cy="1190785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87824" y="3330302"/>
            <a:ext cx="14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u="sng" dirty="0"/>
              <a:t>Фантастика</a:t>
            </a:r>
            <a:endParaRPr lang="ru-RU" sz="2000" b="1" u="sng" dirty="0"/>
          </a:p>
        </p:txBody>
      </p:sp>
      <p:cxnSp>
        <p:nvCxnSpPr>
          <p:cNvPr id="21" name="Прямая со стрелкой 20"/>
          <p:cNvCxnSpPr>
            <a:stCxn id="6" idx="2"/>
            <a:endCxn id="38" idx="0"/>
          </p:cNvCxnSpPr>
          <p:nvPr/>
        </p:nvCxnSpPr>
        <p:spPr>
          <a:xfrm>
            <a:off x="2165401" y="1948191"/>
            <a:ext cx="1553521" cy="138211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39593" y="1628800"/>
            <a:ext cx="218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Град Обреченный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9827" y="3330301"/>
            <a:ext cx="14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Стругацкие</a:t>
            </a:r>
            <a:endParaRPr lang="ru-RU" sz="20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431555" y="3336481"/>
            <a:ext cx="14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Фантастика</a:t>
            </a:r>
            <a:endParaRPr lang="ru-RU" sz="20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6295382" y="4342367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Антиутопия</a:t>
            </a:r>
            <a:endParaRPr lang="ru-RU" sz="2000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1465087" y="5949280"/>
            <a:ext cx="14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Стругацкие</a:t>
            </a:r>
            <a:endParaRPr lang="ru-RU" sz="2000" b="1" u="sng" dirty="0"/>
          </a:p>
        </p:txBody>
      </p:sp>
      <p:cxnSp>
        <p:nvCxnSpPr>
          <p:cNvPr id="59" name="Прямая со стрелкой 58"/>
          <p:cNvCxnSpPr>
            <a:stCxn id="32" idx="2"/>
            <a:endCxn id="58" idx="0"/>
          </p:cNvCxnSpPr>
          <p:nvPr/>
        </p:nvCxnSpPr>
        <p:spPr>
          <a:xfrm>
            <a:off x="2178346" y="5341277"/>
            <a:ext cx="5560" cy="608003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3" idx="2"/>
            <a:endCxn id="44" idx="0"/>
          </p:cNvCxnSpPr>
          <p:nvPr/>
        </p:nvCxnSpPr>
        <p:spPr>
          <a:xfrm flipH="1">
            <a:off x="6018646" y="2028910"/>
            <a:ext cx="1015414" cy="130139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3" idx="2"/>
            <a:endCxn id="53" idx="0"/>
          </p:cNvCxnSpPr>
          <p:nvPr/>
        </p:nvCxnSpPr>
        <p:spPr>
          <a:xfrm>
            <a:off x="7034060" y="2028910"/>
            <a:ext cx="1128593" cy="130757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3" idx="2"/>
            <a:endCxn id="55" idx="0"/>
          </p:cNvCxnSpPr>
          <p:nvPr/>
        </p:nvCxnSpPr>
        <p:spPr>
          <a:xfrm>
            <a:off x="7034060" y="2028910"/>
            <a:ext cx="4218" cy="2313457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306235" y="606526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Personal\Projects\Thesis\slides_icons\user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77" y="34275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" y="344775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06720" y="434778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Personal\Projects\Thesis\slides_icons\user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89" y="162397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159407" y="345540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146253" y="445885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7277700" y="346483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47707" y="343832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79" y="171966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50306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148457" y="39733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12592" y="142880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рекомендация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3603526" y="4345774"/>
            <a:ext cx="1846800" cy="0"/>
          </a:xfrm>
          <a:prstGeom prst="straightConnector1">
            <a:avLst/>
          </a:prstGeom>
          <a:ln w="53975" cmpd="dbl"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3397610" y="1828855"/>
            <a:ext cx="1959071" cy="0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объектов</a:t>
            </a:r>
            <a:endParaRPr lang="ru-RU" dirty="0"/>
          </a:p>
        </p:txBody>
      </p:sp>
      <p:sp>
        <p:nvSpPr>
          <p:cNvPr id="60" name="Объект 59"/>
          <p:cNvSpPr>
            <a:spLocks noGrp="1"/>
          </p:cNvSpPr>
          <p:nvPr>
            <p:ph idx="1"/>
          </p:nvPr>
        </p:nvSpPr>
        <p:spPr>
          <a:xfrm>
            <a:off x="611560" y="1628800"/>
            <a:ext cx="4200446" cy="1295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Поиск компонент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Поиск их родителей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Сравнение, фильтрация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76" name="Прямая со стрелкой 75"/>
          <p:cNvCxnSpPr>
            <a:stCxn id="72" idx="4"/>
            <a:endCxn id="119" idx="0"/>
          </p:cNvCxnSpPr>
          <p:nvPr/>
        </p:nvCxnSpPr>
        <p:spPr>
          <a:xfrm>
            <a:off x="5789320" y="2564904"/>
            <a:ext cx="394204" cy="8104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2" idx="4"/>
            <a:endCxn id="89" idx="0"/>
          </p:cNvCxnSpPr>
          <p:nvPr/>
        </p:nvCxnSpPr>
        <p:spPr>
          <a:xfrm flipH="1">
            <a:off x="5501288" y="2564904"/>
            <a:ext cx="288032" cy="8109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7" idx="4"/>
            <a:endCxn id="114" idx="0"/>
          </p:cNvCxnSpPr>
          <p:nvPr/>
        </p:nvCxnSpPr>
        <p:spPr>
          <a:xfrm flipH="1">
            <a:off x="5676109" y="2585804"/>
            <a:ext cx="1996440" cy="24064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87" idx="4"/>
            <a:endCxn id="119" idx="0"/>
          </p:cNvCxnSpPr>
          <p:nvPr/>
        </p:nvCxnSpPr>
        <p:spPr>
          <a:xfrm flipH="1">
            <a:off x="6183524" y="2585804"/>
            <a:ext cx="1489025" cy="78955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8" idx="4"/>
            <a:endCxn id="106" idx="0"/>
          </p:cNvCxnSpPr>
          <p:nvPr/>
        </p:nvCxnSpPr>
        <p:spPr>
          <a:xfrm>
            <a:off x="8461229" y="2585804"/>
            <a:ext cx="124062" cy="12711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7" idx="4"/>
            <a:endCxn id="109" idx="0"/>
          </p:cNvCxnSpPr>
          <p:nvPr/>
        </p:nvCxnSpPr>
        <p:spPr>
          <a:xfrm>
            <a:off x="7672549" y="2585804"/>
            <a:ext cx="416639" cy="12826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4"/>
            <a:endCxn id="104" idx="0"/>
          </p:cNvCxnSpPr>
          <p:nvPr/>
        </p:nvCxnSpPr>
        <p:spPr>
          <a:xfrm>
            <a:off x="5501288" y="3951894"/>
            <a:ext cx="1038917" cy="10403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9" idx="4"/>
            <a:endCxn id="114" idx="0"/>
          </p:cNvCxnSpPr>
          <p:nvPr/>
        </p:nvCxnSpPr>
        <p:spPr>
          <a:xfrm>
            <a:off x="5501288" y="3951894"/>
            <a:ext cx="174821" cy="1040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8" idx="4"/>
            <a:endCxn id="104" idx="0"/>
          </p:cNvCxnSpPr>
          <p:nvPr/>
        </p:nvCxnSpPr>
        <p:spPr>
          <a:xfrm flipH="1">
            <a:off x="6540205" y="2585804"/>
            <a:ext cx="1921024" cy="240646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Группа 37"/>
          <p:cNvGrpSpPr/>
          <p:nvPr/>
        </p:nvGrpSpPr>
        <p:grpSpPr>
          <a:xfrm>
            <a:off x="5501288" y="1988840"/>
            <a:ext cx="576064" cy="576064"/>
            <a:chOff x="5172101" y="2009740"/>
            <a:chExt cx="576064" cy="576064"/>
          </a:xfrm>
        </p:grpSpPr>
        <p:sp>
          <p:nvSpPr>
            <p:cNvPr id="72" name="Овал 71"/>
            <p:cNvSpPr/>
            <p:nvPr/>
          </p:nvSpPr>
          <p:spPr>
            <a:xfrm>
              <a:off x="5172101" y="2009740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0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133" y="210401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Группа 120"/>
          <p:cNvGrpSpPr/>
          <p:nvPr/>
        </p:nvGrpSpPr>
        <p:grpSpPr>
          <a:xfrm>
            <a:off x="7384517" y="2009740"/>
            <a:ext cx="576064" cy="576064"/>
            <a:chOff x="6948264" y="2009740"/>
            <a:chExt cx="576064" cy="576064"/>
          </a:xfrm>
        </p:grpSpPr>
        <p:sp>
          <p:nvSpPr>
            <p:cNvPr id="87" name="Овал 86"/>
            <p:cNvSpPr/>
            <p:nvPr/>
          </p:nvSpPr>
          <p:spPr>
            <a:xfrm>
              <a:off x="6948264" y="2009740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896" y="21316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Группа 121"/>
          <p:cNvGrpSpPr/>
          <p:nvPr/>
        </p:nvGrpSpPr>
        <p:grpSpPr>
          <a:xfrm>
            <a:off x="8173197" y="2009740"/>
            <a:ext cx="576064" cy="576064"/>
            <a:chOff x="7884368" y="2009740"/>
            <a:chExt cx="576064" cy="576064"/>
          </a:xfrm>
        </p:grpSpPr>
        <p:sp>
          <p:nvSpPr>
            <p:cNvPr id="88" name="Овал 87"/>
            <p:cNvSpPr/>
            <p:nvPr/>
          </p:nvSpPr>
          <p:spPr>
            <a:xfrm>
              <a:off x="7884368" y="2009740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7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000" y="214537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Группа 122"/>
          <p:cNvGrpSpPr/>
          <p:nvPr/>
        </p:nvGrpSpPr>
        <p:grpSpPr>
          <a:xfrm>
            <a:off x="832889" y="3198857"/>
            <a:ext cx="3339239" cy="2043178"/>
            <a:chOff x="843454" y="2010076"/>
            <a:chExt cx="3339239" cy="2043178"/>
          </a:xfrm>
        </p:grpSpPr>
        <p:cxnSp>
          <p:nvCxnSpPr>
            <p:cNvPr id="30" name="Прямая со стрелкой 29"/>
            <p:cNvCxnSpPr>
              <a:stCxn id="27" idx="4"/>
            </p:cNvCxnSpPr>
            <p:nvPr/>
          </p:nvCxnSpPr>
          <p:spPr>
            <a:xfrm>
              <a:off x="1487640" y="2586140"/>
              <a:ext cx="513742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7" idx="4"/>
            </p:cNvCxnSpPr>
            <p:nvPr/>
          </p:nvCxnSpPr>
          <p:spPr>
            <a:xfrm>
              <a:off x="1487640" y="2586140"/>
              <a:ext cx="0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27" idx="4"/>
            </p:cNvCxnSpPr>
            <p:nvPr/>
          </p:nvCxnSpPr>
          <p:spPr>
            <a:xfrm flipH="1">
              <a:off x="1055608" y="2586140"/>
              <a:ext cx="432032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7" idx="4"/>
            </p:cNvCxnSpPr>
            <p:nvPr/>
          </p:nvCxnSpPr>
          <p:spPr>
            <a:xfrm flipH="1">
              <a:off x="2814541" y="2586140"/>
              <a:ext cx="288032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7" idx="4"/>
            </p:cNvCxnSpPr>
            <p:nvPr/>
          </p:nvCxnSpPr>
          <p:spPr>
            <a:xfrm flipH="1">
              <a:off x="1487640" y="2586140"/>
              <a:ext cx="1614933" cy="9703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62" idx="4"/>
            </p:cNvCxnSpPr>
            <p:nvPr/>
          </p:nvCxnSpPr>
          <p:spPr>
            <a:xfrm>
              <a:off x="3894661" y="2586140"/>
              <a:ext cx="0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47" idx="4"/>
            </p:cNvCxnSpPr>
            <p:nvPr/>
          </p:nvCxnSpPr>
          <p:spPr>
            <a:xfrm>
              <a:off x="3102573" y="2586140"/>
              <a:ext cx="288016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62" idx="4"/>
            </p:cNvCxnSpPr>
            <p:nvPr/>
          </p:nvCxnSpPr>
          <p:spPr>
            <a:xfrm flipH="1">
              <a:off x="2001382" y="2586140"/>
              <a:ext cx="1893279" cy="9703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Группа 38"/>
            <p:cNvGrpSpPr/>
            <p:nvPr/>
          </p:nvGrpSpPr>
          <p:grpSpPr>
            <a:xfrm>
              <a:off x="1199608" y="2010076"/>
              <a:ext cx="576064" cy="576064"/>
              <a:chOff x="802936" y="2010076"/>
              <a:chExt cx="576064" cy="576064"/>
            </a:xfrm>
          </p:grpSpPr>
          <p:sp>
            <p:nvSpPr>
              <p:cNvPr id="27" name="Овал 26"/>
              <p:cNvSpPr/>
              <p:nvPr/>
            </p:nvSpPr>
            <p:spPr>
              <a:xfrm>
                <a:off x="802936" y="2010076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9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968" y="210401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Группа 39"/>
            <p:cNvGrpSpPr/>
            <p:nvPr/>
          </p:nvGrpSpPr>
          <p:grpSpPr>
            <a:xfrm>
              <a:off x="2814541" y="2010076"/>
              <a:ext cx="576064" cy="576064"/>
              <a:chOff x="2417869" y="2010076"/>
              <a:chExt cx="576064" cy="576064"/>
            </a:xfrm>
          </p:grpSpPr>
          <p:sp>
            <p:nvSpPr>
              <p:cNvPr id="47" name="Овал 46"/>
              <p:cNvSpPr/>
              <p:nvPr/>
            </p:nvSpPr>
            <p:spPr>
              <a:xfrm>
                <a:off x="2417869" y="201007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1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501" y="213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Группа 40"/>
            <p:cNvGrpSpPr/>
            <p:nvPr/>
          </p:nvGrpSpPr>
          <p:grpSpPr>
            <a:xfrm>
              <a:off x="3606629" y="2010076"/>
              <a:ext cx="576064" cy="576064"/>
              <a:chOff x="3209957" y="2010076"/>
              <a:chExt cx="576064" cy="576064"/>
            </a:xfrm>
          </p:grpSpPr>
          <p:sp>
            <p:nvSpPr>
              <p:cNvPr id="62" name="Овал 61"/>
              <p:cNvSpPr/>
              <p:nvPr/>
            </p:nvSpPr>
            <p:spPr>
              <a:xfrm>
                <a:off x="3209957" y="201007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4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589" y="213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9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43454" y="3628942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275486" y="3628943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808659" y="3628944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590387" y="3628944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178435" y="3628945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70507" y="3616072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Группа 60"/>
          <p:cNvGrpSpPr/>
          <p:nvPr/>
        </p:nvGrpSpPr>
        <p:grpSpPr>
          <a:xfrm>
            <a:off x="6252173" y="4992272"/>
            <a:ext cx="576064" cy="576064"/>
            <a:chOff x="5412637" y="5457222"/>
            <a:chExt cx="576064" cy="576064"/>
          </a:xfrm>
        </p:grpSpPr>
        <p:sp>
          <p:nvSpPr>
            <p:cNvPr id="104" name="Овал 103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Группа 22"/>
          <p:cNvGrpSpPr/>
          <p:nvPr/>
        </p:nvGrpSpPr>
        <p:grpSpPr>
          <a:xfrm>
            <a:off x="5213256" y="3375830"/>
            <a:ext cx="576064" cy="576064"/>
            <a:chOff x="4774386" y="3216974"/>
            <a:chExt cx="576064" cy="576064"/>
          </a:xfrm>
        </p:grpSpPr>
        <p:sp>
          <p:nvSpPr>
            <p:cNvPr id="89" name="Овал 88"/>
            <p:cNvSpPr/>
            <p:nvPr/>
          </p:nvSpPr>
          <p:spPr>
            <a:xfrm>
              <a:off x="4774386" y="3216974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418" y="3362182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Группа 104"/>
          <p:cNvGrpSpPr/>
          <p:nvPr/>
        </p:nvGrpSpPr>
        <p:grpSpPr>
          <a:xfrm>
            <a:off x="8297259" y="3856996"/>
            <a:ext cx="576064" cy="576064"/>
            <a:chOff x="5412637" y="5457222"/>
            <a:chExt cx="576064" cy="576064"/>
          </a:xfrm>
        </p:grpSpPr>
        <p:sp>
          <p:nvSpPr>
            <p:cNvPr id="106" name="Овал 105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7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Группа 107"/>
          <p:cNvGrpSpPr/>
          <p:nvPr/>
        </p:nvGrpSpPr>
        <p:grpSpPr>
          <a:xfrm>
            <a:off x="7801156" y="3868497"/>
            <a:ext cx="576064" cy="576064"/>
            <a:chOff x="5412637" y="5457222"/>
            <a:chExt cx="576064" cy="576064"/>
          </a:xfrm>
        </p:grpSpPr>
        <p:sp>
          <p:nvSpPr>
            <p:cNvPr id="109" name="Овал 108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Группа 112"/>
          <p:cNvGrpSpPr/>
          <p:nvPr/>
        </p:nvGrpSpPr>
        <p:grpSpPr>
          <a:xfrm>
            <a:off x="5388077" y="4992276"/>
            <a:ext cx="576064" cy="576064"/>
            <a:chOff x="5412637" y="5457222"/>
            <a:chExt cx="576064" cy="576064"/>
          </a:xfrm>
        </p:grpSpPr>
        <p:sp>
          <p:nvSpPr>
            <p:cNvPr id="114" name="Овал 113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5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Группа 117"/>
          <p:cNvGrpSpPr/>
          <p:nvPr/>
        </p:nvGrpSpPr>
        <p:grpSpPr>
          <a:xfrm>
            <a:off x="5895492" y="3375363"/>
            <a:ext cx="576064" cy="576064"/>
            <a:chOff x="5412637" y="5457222"/>
            <a:chExt cx="576064" cy="576064"/>
          </a:xfrm>
        </p:grpSpPr>
        <p:sp>
          <p:nvSpPr>
            <p:cNvPr id="119" name="Овал 118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782902" y="5477857"/>
                <a:ext cx="37360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         Поиск 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Сравнение 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dirty="0" smtClean="0"/>
                  <a:t> — среднее количество компонент</a:t>
                </a:r>
                <a:endParaRPr lang="ru-RU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2" y="5477857"/>
                <a:ext cx="373608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305" t="-3311" r="-979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Прямая соединительная линия 126"/>
          <p:cNvCxnSpPr/>
          <p:nvPr/>
        </p:nvCxnSpPr>
        <p:spPr>
          <a:xfrm>
            <a:off x="4932040" y="1772816"/>
            <a:ext cx="0" cy="43924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7136031" y="352797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83" name="Овал 82"/>
          <p:cNvSpPr/>
          <p:nvPr/>
        </p:nvSpPr>
        <p:spPr>
          <a:xfrm>
            <a:off x="5681320" y="301115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90" name="Овал 89"/>
          <p:cNvSpPr/>
          <p:nvPr/>
        </p:nvSpPr>
        <p:spPr>
          <a:xfrm>
            <a:off x="6589011" y="1986583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  <a:endParaRPr lang="ru-RU" sz="1200" b="1" dirty="0"/>
          </a:p>
        </p:txBody>
      </p:sp>
      <p:cxnSp>
        <p:nvCxnSpPr>
          <p:cNvPr id="92" name="Прямая со стрелкой 91"/>
          <p:cNvCxnSpPr/>
          <p:nvPr/>
        </p:nvCxnSpPr>
        <p:spPr>
          <a:xfrm flipH="1">
            <a:off x="6276321" y="2297772"/>
            <a:ext cx="784818" cy="0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Экспериментальный стенд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957316" y="4623519"/>
            <a:ext cx="2402902" cy="461665"/>
            <a:chOff x="4342998" y="3788024"/>
            <a:chExt cx="2402902" cy="461665"/>
          </a:xfrm>
          <a:solidFill>
            <a:srgbClr val="0070C0"/>
          </a:solidFill>
        </p:grpSpPr>
        <p:sp>
          <p:nvSpPr>
            <p:cNvPr id="12" name="TextBox 11"/>
            <p:cNvSpPr txBox="1"/>
            <p:nvPr/>
          </p:nvSpPr>
          <p:spPr>
            <a:xfrm>
              <a:off x="4342998" y="3788024"/>
              <a:ext cx="2402902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Cassandra DB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05584" y="3834646"/>
              <a:ext cx="360000" cy="360000"/>
            </a:xfrm>
            <a:prstGeom prst="rect">
              <a:avLst/>
            </a:prstGeom>
            <a:solidFill>
              <a:srgbClr val="0000FF"/>
            </a:solidFill>
          </p:spPr>
        </p:pic>
      </p:grpSp>
      <p:grpSp>
        <p:nvGrpSpPr>
          <p:cNvPr id="18" name="Группа 17"/>
          <p:cNvGrpSpPr/>
          <p:nvPr/>
        </p:nvGrpSpPr>
        <p:grpSpPr>
          <a:xfrm>
            <a:off x="755576" y="2900155"/>
            <a:ext cx="1255472" cy="461665"/>
            <a:chOff x="1425908" y="2863685"/>
            <a:chExt cx="1255472" cy="461665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425908" y="2863685"/>
              <a:ext cx="125547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</a:t>
              </a:r>
              <a:r>
                <a:rPr lang="en-US" sz="2400" b="1" dirty="0" smtClean="0"/>
                <a:t>User</a:t>
              </a:r>
              <a:endParaRPr lang="ru-RU" sz="2400" b="1" dirty="0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6229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" name="Группа 15"/>
          <p:cNvGrpSpPr/>
          <p:nvPr/>
        </p:nvGrpSpPr>
        <p:grpSpPr>
          <a:xfrm>
            <a:off x="2411760" y="1614772"/>
            <a:ext cx="2051267" cy="461665"/>
            <a:chOff x="5819147" y="2363936"/>
            <a:chExt cx="2051267" cy="461665"/>
          </a:xfrm>
          <a:solidFill>
            <a:schemeClr val="bg2"/>
          </a:solidFill>
        </p:grpSpPr>
        <p:sp>
          <p:nvSpPr>
            <p:cNvPr id="14" name="TextBox 13"/>
            <p:cNvSpPr txBox="1"/>
            <p:nvPr/>
          </p:nvSpPr>
          <p:spPr>
            <a:xfrm>
              <a:off x="5819147" y="2363936"/>
              <a:ext cx="205126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</a:t>
              </a:r>
              <a:r>
                <a:rPr lang="en-US" sz="2400" b="1" dirty="0" err="1" smtClean="0"/>
                <a:t>MovieLens</a:t>
              </a:r>
              <a:endParaRPr lang="ru-RU" sz="2400" b="1" dirty="0"/>
            </a:p>
          </p:txBody>
        </p:sp>
        <p:pic>
          <p:nvPicPr>
            <p:cNvPr id="6147" name="Picture 3" descr="D:\Personal\Projects\Thesis\slides_icons\movi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271" y="2420864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" name="Группа 12"/>
          <p:cNvGrpSpPr/>
          <p:nvPr/>
        </p:nvGrpSpPr>
        <p:grpSpPr>
          <a:xfrm>
            <a:off x="3082221" y="2199470"/>
            <a:ext cx="1385316" cy="461665"/>
            <a:chOff x="3870774" y="1948225"/>
            <a:chExt cx="1385316" cy="461665"/>
          </a:xfrm>
          <a:solidFill>
            <a:schemeClr val="bg2"/>
          </a:solidFill>
        </p:grpSpPr>
        <p:sp>
          <p:nvSpPr>
            <p:cNvPr id="9" name="TextBox 8"/>
            <p:cNvSpPr txBox="1"/>
            <p:nvPr/>
          </p:nvSpPr>
          <p:spPr>
            <a:xfrm>
              <a:off x="3870774" y="1948225"/>
              <a:ext cx="138531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IMDB</a:t>
              </a:r>
              <a:endParaRPr lang="ru-RU" sz="2400" b="1" dirty="0"/>
            </a:p>
          </p:txBody>
        </p:sp>
        <p:pic>
          <p:nvPicPr>
            <p:cNvPr id="15" name="Picture 3" descr="D:\Personal\Projects\Thesis\slides_icons\movi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68" y="2004109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9" name="Группа 18"/>
          <p:cNvGrpSpPr/>
          <p:nvPr/>
        </p:nvGrpSpPr>
        <p:grpSpPr>
          <a:xfrm>
            <a:off x="7006418" y="2900155"/>
            <a:ext cx="1243994" cy="461665"/>
            <a:chOff x="5721118" y="3643280"/>
            <a:chExt cx="1243994" cy="461665"/>
          </a:xfrm>
          <a:solidFill>
            <a:srgbClr val="00B050"/>
          </a:solidFill>
        </p:grpSpPr>
        <p:sp>
          <p:nvSpPr>
            <p:cNvPr id="25" name="TextBox 24"/>
            <p:cNvSpPr txBox="1"/>
            <p:nvPr/>
          </p:nvSpPr>
          <p:spPr>
            <a:xfrm>
              <a:off x="5721118" y="3643280"/>
              <a:ext cx="1243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DAO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88166" y="3692159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27" name="Группа 26"/>
          <p:cNvGrpSpPr/>
          <p:nvPr/>
        </p:nvGrpSpPr>
        <p:grpSpPr>
          <a:xfrm>
            <a:off x="4627440" y="3729542"/>
            <a:ext cx="2608856" cy="461665"/>
            <a:chOff x="4751817" y="4293096"/>
            <a:chExt cx="2608856" cy="461665"/>
          </a:xfrm>
          <a:solidFill>
            <a:srgbClr val="00B050"/>
          </a:solidFill>
        </p:grpSpPr>
        <p:sp>
          <p:nvSpPr>
            <p:cNvPr id="28" name="TextBox 27"/>
            <p:cNvSpPr txBox="1"/>
            <p:nvPr/>
          </p:nvSpPr>
          <p:spPr>
            <a:xfrm>
              <a:off x="4751817" y="4293096"/>
              <a:ext cx="260885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Recommender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10475" y="4340231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21" name="Соединительная линия уступом 20"/>
          <p:cNvCxnSpPr>
            <a:stCxn id="9" idx="3"/>
            <a:endCxn id="73" idx="1"/>
          </p:cNvCxnSpPr>
          <p:nvPr/>
        </p:nvCxnSpPr>
        <p:spPr>
          <a:xfrm flipV="1">
            <a:off x="4467537" y="1850423"/>
            <a:ext cx="2140592" cy="579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4" idx="3"/>
            <a:endCxn id="73" idx="1"/>
          </p:cNvCxnSpPr>
          <p:nvPr/>
        </p:nvCxnSpPr>
        <p:spPr>
          <a:xfrm>
            <a:off x="4463027" y="1845605"/>
            <a:ext cx="2145102" cy="4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2869785" y="2900155"/>
            <a:ext cx="1830116" cy="461665"/>
            <a:chOff x="1425908" y="2863685"/>
            <a:chExt cx="1830116" cy="461665"/>
          </a:xfrm>
          <a:solidFill>
            <a:srgbClr val="00B050"/>
          </a:solidFill>
        </p:grpSpPr>
        <p:sp>
          <p:nvSpPr>
            <p:cNvPr id="37" name="TextBox 36"/>
            <p:cNvSpPr txBox="1"/>
            <p:nvPr/>
          </p:nvSpPr>
          <p:spPr>
            <a:xfrm>
              <a:off x="1425908" y="2863685"/>
              <a:ext cx="183011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Frontend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5083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47" name="Прямая со стрелкой 46"/>
          <p:cNvCxnSpPr>
            <a:stCxn id="25" idx="2"/>
          </p:cNvCxnSpPr>
          <p:nvPr/>
        </p:nvCxnSpPr>
        <p:spPr>
          <a:xfrm>
            <a:off x="7628415" y="3361820"/>
            <a:ext cx="0" cy="12669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Группа 66"/>
          <p:cNvGrpSpPr/>
          <p:nvPr/>
        </p:nvGrpSpPr>
        <p:grpSpPr>
          <a:xfrm>
            <a:off x="2837789" y="4619308"/>
            <a:ext cx="1894108" cy="461665"/>
            <a:chOff x="1416481" y="2863685"/>
            <a:chExt cx="1894108" cy="461665"/>
          </a:xfrm>
          <a:solidFill>
            <a:srgbClr val="0000FF"/>
          </a:solidFill>
        </p:grpSpPr>
        <p:sp>
          <p:nvSpPr>
            <p:cNvPr id="68" name="TextBox 67"/>
            <p:cNvSpPr txBox="1"/>
            <p:nvPr/>
          </p:nvSpPr>
          <p:spPr>
            <a:xfrm>
              <a:off x="1416481" y="2863685"/>
              <a:ext cx="189410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Vaadin UI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6229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70" name="Прямая со стрелкой 69"/>
          <p:cNvCxnSpPr>
            <a:stCxn id="37" idx="2"/>
            <a:endCxn id="68" idx="0"/>
          </p:cNvCxnSpPr>
          <p:nvPr/>
        </p:nvCxnSpPr>
        <p:spPr>
          <a:xfrm>
            <a:off x="3784843" y="3361820"/>
            <a:ext cx="0" cy="12574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25" idx="0"/>
          </p:cNvCxnSpPr>
          <p:nvPr/>
        </p:nvCxnSpPr>
        <p:spPr>
          <a:xfrm flipV="1">
            <a:off x="7628415" y="1988840"/>
            <a:ext cx="0" cy="91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4632" y="5723964"/>
            <a:ext cx="767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10 000 фильмов		350 000 тегов (актеры, режиссеры, метки пользователей)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446800" y="2900155"/>
            <a:ext cx="970137" cy="461665"/>
            <a:chOff x="1425908" y="2863685"/>
            <a:chExt cx="970137" cy="461665"/>
          </a:xfrm>
          <a:solidFill>
            <a:srgbClr val="00B050"/>
          </a:solidFill>
        </p:grpSpPr>
        <p:sp>
          <p:nvSpPr>
            <p:cNvPr id="43" name="TextBox 42"/>
            <p:cNvSpPr txBox="1"/>
            <p:nvPr/>
          </p:nvSpPr>
          <p:spPr>
            <a:xfrm>
              <a:off x="1425908" y="2863685"/>
              <a:ext cx="97013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BL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5083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48" name="Прямая со стрелкой 47"/>
          <p:cNvCxnSpPr>
            <a:stCxn id="37" idx="3"/>
            <a:endCxn id="43" idx="1"/>
          </p:cNvCxnSpPr>
          <p:nvPr/>
        </p:nvCxnSpPr>
        <p:spPr>
          <a:xfrm>
            <a:off x="4699901" y="3130988"/>
            <a:ext cx="74689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3"/>
            <a:endCxn id="25" idx="1"/>
          </p:cNvCxnSpPr>
          <p:nvPr/>
        </p:nvCxnSpPr>
        <p:spPr>
          <a:xfrm>
            <a:off x="6416937" y="3130988"/>
            <a:ext cx="5894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3" idx="2"/>
            <a:endCxn id="28" idx="0"/>
          </p:cNvCxnSpPr>
          <p:nvPr/>
        </p:nvCxnSpPr>
        <p:spPr>
          <a:xfrm flipH="1">
            <a:off x="5931868" y="3361820"/>
            <a:ext cx="1" cy="3677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7" idx="3"/>
            <a:endCxn id="37" idx="1"/>
          </p:cNvCxnSpPr>
          <p:nvPr/>
        </p:nvCxnSpPr>
        <p:spPr>
          <a:xfrm>
            <a:off x="2011048" y="3130988"/>
            <a:ext cx="85873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6608129" y="1619590"/>
            <a:ext cx="1651863" cy="461665"/>
            <a:chOff x="5517184" y="3643280"/>
            <a:chExt cx="1651863" cy="461665"/>
          </a:xfrm>
          <a:solidFill>
            <a:srgbClr val="00B050"/>
          </a:solidFill>
        </p:grpSpPr>
        <p:sp>
          <p:nvSpPr>
            <p:cNvPr id="73" name="TextBox 72"/>
            <p:cNvSpPr txBox="1"/>
            <p:nvPr/>
          </p:nvSpPr>
          <p:spPr>
            <a:xfrm>
              <a:off x="5517184" y="3643280"/>
              <a:ext cx="165186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Crawler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03636" y="3692159"/>
              <a:ext cx="360000" cy="360000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4334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Обоснование рекомендаций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" y="1434909"/>
            <a:ext cx="7794377" cy="4062263"/>
          </a:xfrm>
          <a:prstGeom prst="rect">
            <a:avLst/>
          </a:prstGeom>
          <a:effectLst>
            <a:outerShdw blurRad="254000" dist="50800" dir="5400000" sx="103000" sy="103000" algn="ctr" rotWithShape="0">
              <a:schemeClr val="tx1">
                <a:alpha val="15000"/>
              </a:schemeClr>
            </a:outerShdw>
          </a:effectLst>
        </p:spPr>
      </p:pic>
      <p:cxnSp>
        <p:nvCxnSpPr>
          <p:cNvPr id="40" name="Прямая со стрелкой 39"/>
          <p:cNvCxnSpPr/>
          <p:nvPr/>
        </p:nvCxnSpPr>
        <p:spPr>
          <a:xfrm flipV="1">
            <a:off x="3898192" y="4437114"/>
            <a:ext cx="0" cy="115212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071832" y="4437114"/>
            <a:ext cx="0" cy="115212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16200000" flipV="1">
            <a:off x="5144323" y="3145759"/>
            <a:ext cx="3662979" cy="1223984"/>
          </a:xfrm>
          <a:prstGeom prst="bentConnector3">
            <a:avLst>
              <a:gd name="adj1" fmla="val 99927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6516216" y="3579408"/>
            <a:ext cx="0" cy="2009832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 rot="5400000" flipH="1" flipV="1">
            <a:off x="-180527" y="3645027"/>
            <a:ext cx="3312369" cy="576063"/>
          </a:xfrm>
          <a:prstGeom prst="bentConnector3">
            <a:avLst>
              <a:gd name="adj1" fmla="val 99804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2399807" y="3717032"/>
            <a:ext cx="0" cy="187220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3610160" y="5682713"/>
            <a:ext cx="576064" cy="576064"/>
            <a:chOff x="6372200" y="1916055"/>
            <a:chExt cx="576064" cy="576064"/>
          </a:xfrm>
        </p:grpSpPr>
        <p:sp>
          <p:nvSpPr>
            <p:cNvPr id="48" name="Овал 47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9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59678" y="577059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Группа 50"/>
          <p:cNvGrpSpPr/>
          <p:nvPr/>
        </p:nvGrpSpPr>
        <p:grpSpPr>
          <a:xfrm>
            <a:off x="7299545" y="5682713"/>
            <a:ext cx="576064" cy="576064"/>
            <a:chOff x="6876641" y="2507268"/>
            <a:chExt cx="576064" cy="576064"/>
          </a:xfrm>
        </p:grpSpPr>
        <p:sp>
          <p:nvSpPr>
            <p:cNvPr id="52" name="Овал 51"/>
            <p:cNvSpPr/>
            <p:nvPr/>
          </p:nvSpPr>
          <p:spPr>
            <a:xfrm>
              <a:off x="6876641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3" name="Picture 2" descr="D:\Personal\Projects\Thesis\slides_icons\us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898" y="2636911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187605" y="577059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Группа 54"/>
          <p:cNvGrpSpPr/>
          <p:nvPr/>
        </p:nvGrpSpPr>
        <p:grpSpPr>
          <a:xfrm>
            <a:off x="899592" y="5682713"/>
            <a:ext cx="576064" cy="576064"/>
            <a:chOff x="3847727" y="2278314"/>
            <a:chExt cx="576064" cy="576064"/>
          </a:xfrm>
        </p:grpSpPr>
        <p:sp>
          <p:nvSpPr>
            <p:cNvPr id="56" name="Овал 55"/>
            <p:cNvSpPr/>
            <p:nvPr/>
          </p:nvSpPr>
          <p:spPr>
            <a:xfrm>
              <a:off x="3847727" y="2278314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59" y="2413346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Группа 57"/>
          <p:cNvGrpSpPr/>
          <p:nvPr/>
        </p:nvGrpSpPr>
        <p:grpSpPr>
          <a:xfrm>
            <a:off x="6228184" y="5682713"/>
            <a:ext cx="576064" cy="576064"/>
            <a:chOff x="5777148" y="2507268"/>
            <a:chExt cx="576064" cy="576064"/>
          </a:xfrm>
        </p:grpSpPr>
        <p:sp>
          <p:nvSpPr>
            <p:cNvPr id="60" name="Овал 59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Прямая соединительная линия 61"/>
          <p:cNvCxnSpPr/>
          <p:nvPr/>
        </p:nvCxnSpPr>
        <p:spPr>
          <a:xfrm>
            <a:off x="5113764" y="5602199"/>
            <a:ext cx="0" cy="63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595983" y="5770590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Прямая со стрелкой 63"/>
          <p:cNvCxnSpPr/>
          <p:nvPr/>
        </p:nvCxnSpPr>
        <p:spPr>
          <a:xfrm flipV="1">
            <a:off x="5808137" y="4005064"/>
            <a:ext cx="0" cy="159713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18253</TotalTime>
  <Words>444</Words>
  <Application>Microsoft Office PowerPoint</Application>
  <PresentationFormat>Экран (4:3)</PresentationFormat>
  <Paragraphs>177</Paragraphs>
  <Slides>16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Рекомендательные системы на основе вложенных тегов</vt:lpstr>
      <vt:lpstr>Задачи рекомендательных систем</vt:lpstr>
      <vt:lpstr>Существующие методы</vt:lpstr>
      <vt:lpstr>Рекомендательные системы</vt:lpstr>
      <vt:lpstr>Вложенные теги</vt:lpstr>
      <vt:lpstr>Пример</vt:lpstr>
      <vt:lpstr>Поиск объектов</vt:lpstr>
      <vt:lpstr>Экспериментальный стенд</vt:lpstr>
      <vt:lpstr>Обоснование рекомендаций</vt:lpstr>
      <vt:lpstr>Фильтрация рекомендаций</vt:lpstr>
      <vt:lpstr>Неточные оценки</vt:lpstr>
      <vt:lpstr>Результаты</vt:lpstr>
      <vt:lpstr>Выводы</vt:lpstr>
      <vt:lpstr>Презентация PowerPoint</vt:lpstr>
      <vt:lpstr>Сравнение объектов</vt:lpstr>
      <vt:lpstr>Развитие метода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203</cp:revision>
  <cp:lastPrinted>2011-06-09T01:12:27Z</cp:lastPrinted>
  <dcterms:created xsi:type="dcterms:W3CDTF">2011-04-11T19:14:05Z</dcterms:created>
  <dcterms:modified xsi:type="dcterms:W3CDTF">2011-06-10T00:19:31Z</dcterms:modified>
</cp:coreProperties>
</file>