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93" r:id="rId3"/>
    <p:sldId id="286" r:id="rId4"/>
    <p:sldId id="288" r:id="rId5"/>
    <p:sldId id="289" r:id="rId6"/>
    <p:sldId id="294" r:id="rId7"/>
    <p:sldId id="290" r:id="rId8"/>
    <p:sldId id="273" r:id="rId9"/>
    <p:sldId id="291" r:id="rId10"/>
    <p:sldId id="274" r:id="rId11"/>
    <p:sldId id="277" r:id="rId12"/>
    <p:sldId id="296" r:id="rId13"/>
    <p:sldId id="299" r:id="rId14"/>
    <p:sldId id="300" r:id="rId15"/>
    <p:sldId id="278" r:id="rId16"/>
    <p:sldId id="27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93"/>
            <p14:sldId id="286"/>
            <p14:sldId id="288"/>
            <p14:sldId id="289"/>
            <p14:sldId id="294"/>
            <p14:sldId id="290"/>
            <p14:sldId id="273"/>
            <p14:sldId id="291"/>
            <p14:sldId id="274"/>
            <p14:sldId id="277"/>
            <p14:sldId id="296"/>
            <p14:sldId id="299"/>
            <p14:sldId id="300"/>
            <p14:sldId id="278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0E0E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6086" autoAdjust="0"/>
  </p:normalViewPr>
  <p:slideViewPr>
    <p:cSldViewPr>
      <p:cViewPr varScale="1">
        <p:scale>
          <a:sx n="101" d="100"/>
          <a:sy n="101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0.9</c:v>
                </c:pt>
                <c:pt idx="1">
                  <c:v>1.25</c:v>
                </c:pt>
                <c:pt idx="2">
                  <c:v>0.85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4.0999999999999996</c:v>
                </c:pt>
                <c:pt idx="1">
                  <c:v>3.75</c:v>
                </c:pt>
                <c:pt idx="2">
                  <c:v>4.1500000000000004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760576"/>
        <c:axId val="37138816"/>
      </c:barChart>
      <c:catAx>
        <c:axId val="36760576"/>
        <c:scaling>
          <c:orientation val="minMax"/>
        </c:scaling>
        <c:delete val="0"/>
        <c:axPos val="b"/>
        <c:majorTickMark val="out"/>
        <c:minorTickMark val="none"/>
        <c:tickLblPos val="nextTo"/>
        <c:crossAx val="37138816"/>
        <c:crosses val="autoZero"/>
        <c:auto val="1"/>
        <c:lblAlgn val="ctr"/>
        <c:lblOffset val="100"/>
        <c:noMultiLvlLbl val="0"/>
      </c:catAx>
      <c:valAx>
        <c:axId val="37138816"/>
        <c:scaling>
          <c:orientation val="minMax"/>
          <c:max val="5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36760576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07.06.2011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—</a:t>
            </a:r>
            <a:r>
              <a:rPr lang="en-US" baseline="0" dirty="0" smtClean="0"/>
              <a:t> </a:t>
            </a:r>
            <a:r>
              <a:rPr lang="ru-RU" baseline="0" dirty="0" smtClean="0"/>
              <a:t>подписать что где</a:t>
            </a:r>
          </a:p>
          <a:p>
            <a:r>
              <a:rPr lang="ru-RU" baseline="0" dirty="0" smtClean="0"/>
              <a:t>— добавить шаги алгоритма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9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4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— подумать над тем, что такое качество описания (метода или имплементации?)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6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BF342-61E1-4C99-A998-7256C07FB8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50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07.06.2011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07.06.2011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07.06.2011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07.06.2011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07.06.2011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07.06.2011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07.06.2011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573016"/>
            <a:ext cx="3816424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r>
              <a:rPr lang="ru-RU" sz="2000" dirty="0" smtClean="0">
                <a:solidFill>
                  <a:schemeClr val="tx1"/>
                </a:solidFill>
              </a:rPr>
              <a:t> А. П.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А. В.,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Вес связи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  <m:r>
                          <a:rPr lang="ru-RU" i="1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  <a:blipFill rotWithShape="1">
                <a:blip r:embed="rId2"/>
                <a:stretch>
                  <a:fillRect l="-1185" t="-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2902162" y="14909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902162" y="2094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902162" y="269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5148064" y="1472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5148064" y="2037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475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5148064" y="2669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384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835696" y="1933951"/>
            <a:ext cx="576064" cy="576064"/>
            <a:chOff x="1973856" y="1914383"/>
            <a:chExt cx="576064" cy="576064"/>
          </a:xfrm>
        </p:grpSpPr>
        <p:sp>
          <p:nvSpPr>
            <p:cNvPr id="7" name="Овал 6"/>
            <p:cNvSpPr/>
            <p:nvPr/>
          </p:nvSpPr>
          <p:spPr>
            <a:xfrm>
              <a:off x="1973856" y="1914383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888" y="2049415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90651" y="1822562"/>
                <a:ext cx="5947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ru-RU" sz="40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651" y="1822562"/>
                <a:ext cx="59471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7020271" y="1860270"/>
                <a:ext cx="5886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1860270"/>
                <a:ext cx="58868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40120" y="157327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59163" y="21447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459164" y="2763269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4229" y="1573272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2943" y="214476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92942" y="276327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6372200" y="1916055"/>
            <a:ext cx="576064" cy="576064"/>
            <a:chOff x="6372200" y="1916055"/>
            <a:chExt cx="576064" cy="576064"/>
          </a:xfrm>
        </p:grpSpPr>
        <p:sp>
          <p:nvSpPr>
            <p:cNvPr id="43" name="Овал 42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3509269" y="160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57286" y="1590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28123" y="2172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57286" y="2181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8696" y="2800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9798" y="2804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Соединительная линия уступом 22"/>
          <p:cNvCxnSpPr>
            <a:stCxn id="7" idx="6"/>
          </p:cNvCxnSpPr>
          <p:nvPr/>
        </p:nvCxnSpPr>
        <p:spPr>
          <a:xfrm flipV="1">
            <a:off x="2411760" y="1789406"/>
            <a:ext cx="963898" cy="4325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" idx="6"/>
          </p:cNvCxnSpPr>
          <p:nvPr/>
        </p:nvCxnSpPr>
        <p:spPr>
          <a:xfrm>
            <a:off x="2411760" y="2221983"/>
            <a:ext cx="963898" cy="184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6"/>
          </p:cNvCxnSpPr>
          <p:nvPr/>
        </p:nvCxnSpPr>
        <p:spPr>
          <a:xfrm>
            <a:off x="2411760" y="2221983"/>
            <a:ext cx="963898" cy="7749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3" idx="2"/>
          </p:cNvCxnSpPr>
          <p:nvPr/>
        </p:nvCxnSpPr>
        <p:spPr>
          <a:xfrm rot="10800000">
            <a:off x="5052196" y="1775449"/>
            <a:ext cx="1320004" cy="428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43" idx="2"/>
          </p:cNvCxnSpPr>
          <p:nvPr/>
        </p:nvCxnSpPr>
        <p:spPr>
          <a:xfrm rot="10800000" flipV="1">
            <a:off x="5052196" y="2204087"/>
            <a:ext cx="1320004" cy="152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43" idx="2"/>
          </p:cNvCxnSpPr>
          <p:nvPr/>
        </p:nvCxnSpPr>
        <p:spPr>
          <a:xfrm rot="10800000" flipV="1">
            <a:off x="5052196" y="2204087"/>
            <a:ext cx="1320004" cy="771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Падение точности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09546"/>
              </p:ext>
            </p:extLst>
          </p:nvPr>
        </p:nvGraphicFramePr>
        <p:xfrm>
          <a:off x="1331640" y="1600201"/>
          <a:ext cx="7355160" cy="345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90095" y="5162145"/>
            <a:ext cx="2760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1 000 000 рейтингов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  <a:r>
              <a:rPr lang="ru-RU" dirty="0"/>
              <a:t>0</a:t>
            </a:r>
            <a:r>
              <a:rPr lang="en-US" dirty="0"/>
              <a:t>0 </a:t>
            </a:r>
            <a:r>
              <a:rPr lang="ru-RU" dirty="0"/>
              <a:t>пользователей </a:t>
            </a:r>
            <a:endParaRPr lang="en-US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100 000 </a:t>
            </a:r>
            <a:r>
              <a:rPr lang="ru-RU" dirty="0"/>
              <a:t>ключевых </a:t>
            </a:r>
            <a:r>
              <a:rPr lang="ru-RU" dirty="0" smtClean="0"/>
              <a:t>слов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3 900 фильмов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48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★★★★★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2070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★★★★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25743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30783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35824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★★★★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4095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★★★★★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767077" y="5762309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0575" y="516214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Обучение на 800 000 рейтингах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Проверка на 200 000 рейтингах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ru-RU" dirty="0" smtClean="0"/>
              <a:t>Измерение среднеквадратичной ошибки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Прототип рекомендательной системы по методу вложенных тегов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6101332" y="5589240"/>
            <a:ext cx="2402902" cy="461665"/>
            <a:chOff x="4342998" y="3788024"/>
            <a:chExt cx="2402902" cy="461665"/>
          </a:xfrm>
          <a:solidFill>
            <a:srgbClr val="0070C0"/>
          </a:solidFill>
        </p:grpSpPr>
        <p:sp>
          <p:nvSpPr>
            <p:cNvPr id="12" name="TextBox 11"/>
            <p:cNvSpPr txBox="1"/>
            <p:nvPr/>
          </p:nvSpPr>
          <p:spPr>
            <a:xfrm>
              <a:off x="4342998" y="3788024"/>
              <a:ext cx="2402902" cy="461665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Cassandra DB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05584" y="3834646"/>
              <a:ext cx="360000" cy="360000"/>
            </a:xfrm>
            <a:prstGeom prst="rect">
              <a:avLst/>
            </a:prstGeom>
            <a:solidFill>
              <a:srgbClr val="0000FF"/>
            </a:solidFill>
          </p:spPr>
        </p:pic>
      </p:grpSp>
      <p:grpSp>
        <p:nvGrpSpPr>
          <p:cNvPr id="18" name="Группа 17"/>
          <p:cNvGrpSpPr/>
          <p:nvPr/>
        </p:nvGrpSpPr>
        <p:grpSpPr>
          <a:xfrm>
            <a:off x="899592" y="3576169"/>
            <a:ext cx="1406475" cy="461665"/>
            <a:chOff x="1425908" y="2863685"/>
            <a:chExt cx="1406475" cy="461665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425908" y="2863685"/>
              <a:ext cx="14064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Client</a:t>
              </a:r>
              <a:endParaRPr lang="ru-RU" sz="2400" b="1" dirty="0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6229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6" name="Группа 15"/>
          <p:cNvGrpSpPr/>
          <p:nvPr/>
        </p:nvGrpSpPr>
        <p:grpSpPr>
          <a:xfrm>
            <a:off x="2555776" y="1783444"/>
            <a:ext cx="2051267" cy="461665"/>
            <a:chOff x="5819147" y="2363936"/>
            <a:chExt cx="2051267" cy="461665"/>
          </a:xfrm>
          <a:solidFill>
            <a:schemeClr val="bg2"/>
          </a:solidFill>
        </p:grpSpPr>
        <p:sp>
          <p:nvSpPr>
            <p:cNvPr id="14" name="TextBox 13"/>
            <p:cNvSpPr txBox="1"/>
            <p:nvPr/>
          </p:nvSpPr>
          <p:spPr>
            <a:xfrm>
              <a:off x="5819147" y="2363936"/>
              <a:ext cx="205126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</a:t>
              </a:r>
              <a:r>
                <a:rPr lang="en-US" sz="2400" b="1" dirty="0" err="1" smtClean="0"/>
                <a:t>MovieLens</a:t>
              </a:r>
              <a:endParaRPr lang="ru-RU" sz="2400" b="1" dirty="0"/>
            </a:p>
          </p:txBody>
        </p:sp>
        <p:pic>
          <p:nvPicPr>
            <p:cNvPr id="6147" name="Picture 3" descr="D:\Personal\Projects\Thesis\slides_icons\movi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271" y="2420864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3" name="Группа 12"/>
          <p:cNvGrpSpPr/>
          <p:nvPr/>
        </p:nvGrpSpPr>
        <p:grpSpPr>
          <a:xfrm>
            <a:off x="3226237" y="2368142"/>
            <a:ext cx="1385316" cy="461665"/>
            <a:chOff x="3870774" y="1948225"/>
            <a:chExt cx="1385316" cy="461665"/>
          </a:xfrm>
          <a:solidFill>
            <a:schemeClr val="bg2"/>
          </a:solidFill>
        </p:grpSpPr>
        <p:sp>
          <p:nvSpPr>
            <p:cNvPr id="9" name="TextBox 8"/>
            <p:cNvSpPr txBox="1"/>
            <p:nvPr/>
          </p:nvSpPr>
          <p:spPr>
            <a:xfrm>
              <a:off x="3870774" y="1948225"/>
              <a:ext cx="138531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       IMDB</a:t>
              </a:r>
              <a:endParaRPr lang="ru-RU" sz="2400" b="1" dirty="0"/>
            </a:p>
          </p:txBody>
        </p:sp>
        <p:pic>
          <p:nvPicPr>
            <p:cNvPr id="15" name="Picture 3" descr="D:\Personal\Projects\Thesis\slides_icons\movi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68" y="2004109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19" name="Группа 18"/>
          <p:cNvGrpSpPr/>
          <p:nvPr/>
        </p:nvGrpSpPr>
        <p:grpSpPr>
          <a:xfrm>
            <a:off x="7150434" y="3578514"/>
            <a:ext cx="1243994" cy="461665"/>
            <a:chOff x="5721118" y="3643280"/>
            <a:chExt cx="1243994" cy="461665"/>
          </a:xfrm>
          <a:solidFill>
            <a:srgbClr val="00B050"/>
          </a:solidFill>
        </p:grpSpPr>
        <p:sp>
          <p:nvSpPr>
            <p:cNvPr id="25" name="TextBox 24"/>
            <p:cNvSpPr txBox="1"/>
            <p:nvPr/>
          </p:nvSpPr>
          <p:spPr>
            <a:xfrm>
              <a:off x="5721118" y="3643280"/>
              <a:ext cx="1243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DAO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88166" y="3692159"/>
              <a:ext cx="360000" cy="360000"/>
            </a:xfrm>
            <a:prstGeom prst="rect">
              <a:avLst/>
            </a:prstGeom>
            <a:grpFill/>
            <a:extLst/>
          </p:spPr>
        </p:pic>
      </p:grpSp>
      <p:grpSp>
        <p:nvGrpSpPr>
          <p:cNvPr id="27" name="Группа 26"/>
          <p:cNvGrpSpPr/>
          <p:nvPr/>
        </p:nvGrpSpPr>
        <p:grpSpPr>
          <a:xfrm>
            <a:off x="4771456" y="4581128"/>
            <a:ext cx="2608856" cy="461665"/>
            <a:chOff x="4751817" y="4293096"/>
            <a:chExt cx="2608856" cy="461665"/>
          </a:xfrm>
          <a:solidFill>
            <a:srgbClr val="00B050"/>
          </a:solidFill>
        </p:grpSpPr>
        <p:sp>
          <p:nvSpPr>
            <p:cNvPr id="28" name="TextBox 27"/>
            <p:cNvSpPr txBox="1"/>
            <p:nvPr/>
          </p:nvSpPr>
          <p:spPr>
            <a:xfrm>
              <a:off x="4751817" y="4293096"/>
              <a:ext cx="260885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Recommender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10475" y="4340231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21" name="Соединительная линия уступом 20"/>
          <p:cNvCxnSpPr>
            <a:stCxn id="9" idx="3"/>
            <a:endCxn id="73" idx="1"/>
          </p:cNvCxnSpPr>
          <p:nvPr/>
        </p:nvCxnSpPr>
        <p:spPr>
          <a:xfrm flipV="1">
            <a:off x="4611553" y="2019095"/>
            <a:ext cx="2140592" cy="579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4" idx="3"/>
            <a:endCxn id="73" idx="1"/>
          </p:cNvCxnSpPr>
          <p:nvPr/>
        </p:nvCxnSpPr>
        <p:spPr>
          <a:xfrm>
            <a:off x="4607043" y="2014277"/>
            <a:ext cx="2145102" cy="4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3214686" y="3576560"/>
            <a:ext cx="1830116" cy="461665"/>
            <a:chOff x="1425908" y="2863685"/>
            <a:chExt cx="1830116" cy="461665"/>
          </a:xfrm>
          <a:solidFill>
            <a:srgbClr val="00B050"/>
          </a:solidFill>
        </p:grpSpPr>
        <p:sp>
          <p:nvSpPr>
            <p:cNvPr id="37" name="TextBox 36"/>
            <p:cNvSpPr txBox="1"/>
            <p:nvPr/>
          </p:nvSpPr>
          <p:spPr>
            <a:xfrm>
              <a:off x="1425908" y="2863685"/>
              <a:ext cx="183011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Frontend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5083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30" name="Соединительная линия уступом 29"/>
          <p:cNvCxnSpPr>
            <a:stCxn id="37" idx="3"/>
            <a:endCxn id="25" idx="1"/>
          </p:cNvCxnSpPr>
          <p:nvPr/>
        </p:nvCxnSpPr>
        <p:spPr>
          <a:xfrm>
            <a:off x="5044802" y="3807393"/>
            <a:ext cx="2105632" cy="1954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37" idx="3"/>
            <a:endCxn id="28" idx="0"/>
          </p:cNvCxnSpPr>
          <p:nvPr/>
        </p:nvCxnSpPr>
        <p:spPr>
          <a:xfrm>
            <a:off x="5044802" y="3807393"/>
            <a:ext cx="1031082" cy="7737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5" idx="2"/>
          </p:cNvCxnSpPr>
          <p:nvPr/>
        </p:nvCxnSpPr>
        <p:spPr>
          <a:xfrm>
            <a:off x="7772431" y="4040179"/>
            <a:ext cx="1" cy="154485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" idx="3"/>
            <a:endCxn id="37" idx="1"/>
          </p:cNvCxnSpPr>
          <p:nvPr/>
        </p:nvCxnSpPr>
        <p:spPr>
          <a:xfrm>
            <a:off x="2306067" y="3807002"/>
            <a:ext cx="908619" cy="3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Группа 66"/>
          <p:cNvGrpSpPr/>
          <p:nvPr/>
        </p:nvGrpSpPr>
        <p:grpSpPr>
          <a:xfrm>
            <a:off x="3203848" y="5585029"/>
            <a:ext cx="1894108" cy="461665"/>
            <a:chOff x="1416481" y="2863685"/>
            <a:chExt cx="1894108" cy="461665"/>
          </a:xfrm>
          <a:solidFill>
            <a:srgbClr val="0000FF"/>
          </a:solidFill>
        </p:grpSpPr>
        <p:sp>
          <p:nvSpPr>
            <p:cNvPr id="68" name="TextBox 67"/>
            <p:cNvSpPr txBox="1"/>
            <p:nvPr/>
          </p:nvSpPr>
          <p:spPr>
            <a:xfrm>
              <a:off x="1416481" y="2863685"/>
              <a:ext cx="189410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       Vaadin UI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6229" y="2914517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70" name="Прямая со стрелкой 69"/>
          <p:cNvCxnSpPr>
            <a:stCxn id="37" idx="2"/>
            <a:endCxn id="68" idx="0"/>
          </p:cNvCxnSpPr>
          <p:nvPr/>
        </p:nvCxnSpPr>
        <p:spPr>
          <a:xfrm>
            <a:off x="4129744" y="4038225"/>
            <a:ext cx="21158" cy="1546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6752145" y="1788262"/>
            <a:ext cx="1651863" cy="461665"/>
            <a:chOff x="5517184" y="3643280"/>
            <a:chExt cx="1651863" cy="461665"/>
          </a:xfrm>
          <a:solidFill>
            <a:srgbClr val="00B050"/>
          </a:solidFill>
        </p:grpSpPr>
        <p:sp>
          <p:nvSpPr>
            <p:cNvPr id="73" name="TextBox 72"/>
            <p:cNvSpPr txBox="1"/>
            <p:nvPr/>
          </p:nvSpPr>
          <p:spPr>
            <a:xfrm>
              <a:off x="5517184" y="3643280"/>
              <a:ext cx="165186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       Crawler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03636" y="3692159"/>
              <a:ext cx="360000" cy="3600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85" name="Прямая со стрелкой 84"/>
          <p:cNvCxnSpPr>
            <a:stCxn id="25" idx="0"/>
          </p:cNvCxnSpPr>
          <p:nvPr/>
        </p:nvCxnSpPr>
        <p:spPr>
          <a:xfrm flipV="1">
            <a:off x="7772431" y="2249927"/>
            <a:ext cx="2" cy="1328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Прототип рекомендательной системы по методу вложенных тегов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" y="1434909"/>
            <a:ext cx="7794377" cy="4062263"/>
          </a:xfrm>
          <a:prstGeom prst="rect">
            <a:avLst/>
          </a:prstGeom>
          <a:effectLst>
            <a:outerShdw blurRad="254000" dist="50800" dir="5400000" sx="103000" sy="103000" algn="ctr" rotWithShape="0">
              <a:schemeClr val="tx1">
                <a:alpha val="15000"/>
              </a:schemeClr>
            </a:outerShdw>
          </a:effectLst>
        </p:spPr>
      </p:pic>
      <p:cxnSp>
        <p:nvCxnSpPr>
          <p:cNvPr id="40" name="Прямая со стрелкой 39"/>
          <p:cNvCxnSpPr/>
          <p:nvPr/>
        </p:nvCxnSpPr>
        <p:spPr>
          <a:xfrm flipV="1">
            <a:off x="3898192" y="4437114"/>
            <a:ext cx="0" cy="115212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071832" y="4437114"/>
            <a:ext cx="0" cy="115212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16200000" flipV="1">
            <a:off x="5144323" y="3145759"/>
            <a:ext cx="3662979" cy="1223984"/>
          </a:xfrm>
          <a:prstGeom prst="bentConnector3">
            <a:avLst>
              <a:gd name="adj1" fmla="val 99927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6516216" y="3579408"/>
            <a:ext cx="0" cy="2009832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 rot="5400000" flipH="1" flipV="1">
            <a:off x="-180527" y="3645027"/>
            <a:ext cx="3312369" cy="576063"/>
          </a:xfrm>
          <a:prstGeom prst="bentConnector3">
            <a:avLst>
              <a:gd name="adj1" fmla="val 99804"/>
            </a:avLst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2399807" y="3717032"/>
            <a:ext cx="0" cy="187220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3610160" y="5682713"/>
            <a:ext cx="576064" cy="576064"/>
            <a:chOff x="6372200" y="1916055"/>
            <a:chExt cx="576064" cy="576064"/>
          </a:xfrm>
        </p:grpSpPr>
        <p:sp>
          <p:nvSpPr>
            <p:cNvPr id="48" name="Овал 47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9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59678" y="577059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Группа 50"/>
          <p:cNvGrpSpPr/>
          <p:nvPr/>
        </p:nvGrpSpPr>
        <p:grpSpPr>
          <a:xfrm>
            <a:off x="7299545" y="5682713"/>
            <a:ext cx="576064" cy="576064"/>
            <a:chOff x="6876641" y="2507268"/>
            <a:chExt cx="576064" cy="576064"/>
          </a:xfrm>
        </p:grpSpPr>
        <p:sp>
          <p:nvSpPr>
            <p:cNvPr id="52" name="Овал 51"/>
            <p:cNvSpPr/>
            <p:nvPr/>
          </p:nvSpPr>
          <p:spPr>
            <a:xfrm>
              <a:off x="6876641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3" name="Picture 2" descr="D:\Personal\Projects\Thesis\slides_icons\us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898" y="2636911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187605" y="577059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Группа 54"/>
          <p:cNvGrpSpPr/>
          <p:nvPr/>
        </p:nvGrpSpPr>
        <p:grpSpPr>
          <a:xfrm>
            <a:off x="899592" y="5682713"/>
            <a:ext cx="576064" cy="576064"/>
            <a:chOff x="3847727" y="2278314"/>
            <a:chExt cx="576064" cy="576064"/>
          </a:xfrm>
        </p:grpSpPr>
        <p:sp>
          <p:nvSpPr>
            <p:cNvPr id="56" name="Овал 55"/>
            <p:cNvSpPr/>
            <p:nvPr/>
          </p:nvSpPr>
          <p:spPr>
            <a:xfrm>
              <a:off x="3847727" y="2278314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59" y="2413346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Группа 57"/>
          <p:cNvGrpSpPr/>
          <p:nvPr/>
        </p:nvGrpSpPr>
        <p:grpSpPr>
          <a:xfrm>
            <a:off x="6228184" y="5682713"/>
            <a:ext cx="576064" cy="576064"/>
            <a:chOff x="5777148" y="2507268"/>
            <a:chExt cx="576064" cy="576064"/>
          </a:xfrm>
        </p:grpSpPr>
        <p:sp>
          <p:nvSpPr>
            <p:cNvPr id="60" name="Овал 59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Прямая соединительная линия 61"/>
          <p:cNvCxnSpPr/>
          <p:nvPr/>
        </p:nvCxnSpPr>
        <p:spPr>
          <a:xfrm>
            <a:off x="5113764" y="5602199"/>
            <a:ext cx="0" cy="63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595983" y="5770590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Прямая со стрелкой 63"/>
          <p:cNvCxnSpPr/>
          <p:nvPr/>
        </p:nvCxnSpPr>
        <p:spPr>
          <a:xfrm flipV="1">
            <a:off x="5808137" y="4005064"/>
            <a:ext cx="0" cy="159713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52400">
              <a:schemeClr val="bg1">
                <a:alpha val="8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Прототип рекомендательной системы по методу вложенных тегов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8" y="2741047"/>
            <a:ext cx="7694802" cy="3581042"/>
          </a:xfrm>
          <a:prstGeom prst="rect">
            <a:avLst/>
          </a:prstGeom>
          <a:effectLst>
            <a:outerShdw blurRad="254000" dist="50800" dir="5400000" sx="103000" sy="103000" algn="ctr" rotWithShape="0">
              <a:srgbClr val="000000">
                <a:alpha val="15000"/>
              </a:srgbClr>
            </a:outerShdw>
          </a:effectLst>
        </p:spPr>
      </p:pic>
      <p:cxnSp>
        <p:nvCxnSpPr>
          <p:cNvPr id="66" name="Прямая со стрелкой 65"/>
          <p:cNvCxnSpPr/>
          <p:nvPr/>
        </p:nvCxnSpPr>
        <p:spPr>
          <a:xfrm>
            <a:off x="1901062" y="2391796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>
            <a:off x="1620195" y="1719696"/>
            <a:ext cx="576064" cy="576064"/>
            <a:chOff x="3847727" y="2278314"/>
            <a:chExt cx="576064" cy="576064"/>
          </a:xfrm>
        </p:grpSpPr>
        <p:sp>
          <p:nvSpPr>
            <p:cNvPr id="75" name="Овал 74"/>
            <p:cNvSpPr/>
            <p:nvPr/>
          </p:nvSpPr>
          <p:spPr>
            <a:xfrm>
              <a:off x="3847727" y="2278314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76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759" y="2413346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7" name="Прямая соединительная линия 76"/>
          <p:cNvCxnSpPr/>
          <p:nvPr/>
        </p:nvCxnSpPr>
        <p:spPr>
          <a:xfrm>
            <a:off x="5076056" y="5724750"/>
            <a:ext cx="0" cy="637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Группа 77"/>
          <p:cNvGrpSpPr/>
          <p:nvPr/>
        </p:nvGrpSpPr>
        <p:grpSpPr>
          <a:xfrm>
            <a:off x="2645853" y="1731698"/>
            <a:ext cx="576064" cy="576064"/>
            <a:chOff x="6372200" y="1916055"/>
            <a:chExt cx="576064" cy="576064"/>
          </a:xfrm>
        </p:grpSpPr>
        <p:sp>
          <p:nvSpPr>
            <p:cNvPr id="79" name="Овал 78"/>
            <p:cNvSpPr/>
            <p:nvPr/>
          </p:nvSpPr>
          <p:spPr>
            <a:xfrm>
              <a:off x="6372200" y="1916055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0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232" y="2061263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1" name="Прямая со стрелкой 80"/>
          <p:cNvCxnSpPr/>
          <p:nvPr/>
        </p:nvCxnSpPr>
        <p:spPr>
          <a:xfrm>
            <a:off x="2931001" y="2403798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703643" y="1807574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Прямая со стрелкой 82"/>
          <p:cNvCxnSpPr/>
          <p:nvPr/>
        </p:nvCxnSpPr>
        <p:spPr>
          <a:xfrm>
            <a:off x="3915797" y="2403798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520584" y="180757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Прямая со стрелкой 85"/>
          <p:cNvCxnSpPr/>
          <p:nvPr/>
        </p:nvCxnSpPr>
        <p:spPr>
          <a:xfrm>
            <a:off x="4732738" y="2403798"/>
            <a:ext cx="0" cy="684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>
            <a:glow rad="114300">
              <a:schemeClr val="bg1">
                <a:alpha val="5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898017" y="4351342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880718" y="5121168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864973" y="5892336"/>
            <a:ext cx="361615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па 89"/>
          <p:cNvGrpSpPr/>
          <p:nvPr/>
        </p:nvGrpSpPr>
        <p:grpSpPr>
          <a:xfrm>
            <a:off x="467544" y="4171342"/>
            <a:ext cx="360000" cy="360000"/>
            <a:chOff x="5777148" y="2507268"/>
            <a:chExt cx="576064" cy="576064"/>
          </a:xfrm>
        </p:grpSpPr>
        <p:sp>
          <p:nvSpPr>
            <p:cNvPr id="91" name="Овал 90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2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467544" y="4941168"/>
            <a:ext cx="360000" cy="360000"/>
            <a:chOff x="5777148" y="2507268"/>
            <a:chExt cx="576064" cy="576064"/>
          </a:xfrm>
        </p:grpSpPr>
        <p:sp>
          <p:nvSpPr>
            <p:cNvPr id="94" name="Овал 93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Группа 95"/>
          <p:cNvGrpSpPr/>
          <p:nvPr/>
        </p:nvGrpSpPr>
        <p:grpSpPr>
          <a:xfrm>
            <a:off x="467544" y="5733256"/>
            <a:ext cx="360000" cy="360000"/>
            <a:chOff x="5777148" y="2507268"/>
            <a:chExt cx="576064" cy="576064"/>
          </a:xfrm>
        </p:grpSpPr>
        <p:sp>
          <p:nvSpPr>
            <p:cNvPr id="97" name="Овал 96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89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сравнения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Алгоритмы поиска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Качество описания объектов</a:t>
            </a:r>
          </a:p>
          <a:p>
            <a:pPr lvl="1"/>
            <a:r>
              <a:rPr lang="ru-RU" dirty="0" smtClean="0"/>
              <a:t>Анализ рецензий фильмов</a:t>
            </a:r>
          </a:p>
          <a:p>
            <a:pPr lvl="1"/>
            <a:r>
              <a:rPr lang="ru-RU" dirty="0" smtClean="0"/>
              <a:t>Фильтрация пользовательских данных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Обоснование рекомендаций</a:t>
            </a:r>
            <a:br>
              <a:rPr lang="ru-RU" dirty="0" smtClean="0"/>
            </a:b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Поиск с учетом состояния пользователя</a:t>
            </a:r>
            <a:br>
              <a:rPr lang="ru-RU" dirty="0" smtClean="0"/>
            </a:b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Требует меньше ресурсов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>
                  <a:buClr>
                    <a:srgbClr val="C00000"/>
                  </a:buClr>
                  <a:buFont typeface="Wingdings 2" pitchFamily="18" charset="2"/>
                  <a:buChar char="O"/>
                </a:pPr>
                <a:r>
                  <a:rPr lang="ru-RU" dirty="0" smtClean="0"/>
                  <a:t>Качество зависит от собранных данных</a:t>
                </a:r>
                <a:br>
                  <a:rPr lang="ru-RU" dirty="0" smtClean="0"/>
                </a:br>
                <a:endParaRPr lang="en-US" dirty="0" smtClean="0"/>
              </a:p>
              <a:p>
                <a:pPr>
                  <a:buClr>
                    <a:srgbClr val="C00000"/>
                  </a:buClr>
                  <a:buFont typeface="Wingdings 2" pitchFamily="18" charset="2"/>
                  <a:buChar char="O"/>
                </a:pPr>
                <a:r>
                  <a:rPr lang="ru-RU" dirty="0" smtClean="0"/>
                  <a:t>На данный момент точное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ниже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1810" t="-1235" r="-2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Рекомендательные системы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4040188" cy="639762"/>
          </a:xfrm>
        </p:spPr>
        <p:txBody>
          <a:bodyPr/>
          <a:lstStyle/>
          <a:p>
            <a:r>
              <a:rPr lang="ru-RU" dirty="0" smtClean="0"/>
              <a:t>Современные РС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564706"/>
            <a:ext cx="4040188" cy="2766293"/>
          </a:xfrm>
        </p:spPr>
        <p:txBody>
          <a:bodyPr/>
          <a:lstStyle/>
          <a:p>
            <a:r>
              <a:rPr lang="ru-RU" dirty="0" smtClean="0"/>
              <a:t>Упорядочивание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2924944"/>
            <a:ext cx="4041775" cy="639762"/>
          </a:xfrm>
        </p:spPr>
        <p:txBody>
          <a:bodyPr/>
          <a:lstStyle/>
          <a:p>
            <a:r>
              <a:rPr lang="ru-RU" dirty="0" smtClean="0"/>
              <a:t>Направления развития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3564706"/>
            <a:ext cx="4041775" cy="2766293"/>
          </a:xfrm>
        </p:spPr>
        <p:txBody>
          <a:bodyPr/>
          <a:lstStyle/>
          <a:p>
            <a:r>
              <a:rPr lang="ru-RU" dirty="0"/>
              <a:t>Обоснование</a:t>
            </a:r>
          </a:p>
          <a:p>
            <a:r>
              <a:rPr lang="ru-RU" dirty="0" smtClean="0"/>
              <a:t>Фильтрация</a:t>
            </a:r>
          </a:p>
          <a:p>
            <a:r>
              <a:rPr lang="ru-RU" dirty="0" smtClean="0"/>
              <a:t>Поиск по критериям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>
                <a:spLocks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пользователи,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объекты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  <a:blipFill rotWithShape="1">
                <a:blip r:embed="rId4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580112" y="1821276"/>
            <a:ext cx="2952328" cy="247182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Ограниченность анализа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Фиксированная предметная область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Узкие рекомендации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4" idx="6"/>
            <a:endCxn id="51" idx="2"/>
          </p:cNvCxnSpPr>
          <p:nvPr/>
        </p:nvCxnSpPr>
        <p:spPr>
          <a:xfrm>
            <a:off x="3059638" y="4156266"/>
            <a:ext cx="10801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139758" y="3868234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2483574" y="2212050"/>
            <a:ext cx="1507216" cy="148012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390" y="40088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30" y="40076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9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06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Personal\Projects\Thesis\slides_icons\user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39" y="17440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Совместная фильтрация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436096" y="1814090"/>
            <a:ext cx="3096344" cy="319908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Новый объект/пользователь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Избирательность внимания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Ресурсоемкость</a:t>
            </a:r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2394281" y="2212052"/>
            <a:ext cx="1457639" cy="14329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989722" y="1655360"/>
            <a:ext cx="576064" cy="5760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671804" y="3896979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427984" y="3868234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6" idx="4"/>
            <a:endCxn id="27" idx="0"/>
          </p:cNvCxnSpPr>
          <p:nvPr/>
        </p:nvCxnSpPr>
        <p:spPr>
          <a:xfrm flipH="1">
            <a:off x="3959836" y="2231424"/>
            <a:ext cx="317918" cy="16655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4"/>
            <a:endCxn id="28" idx="0"/>
          </p:cNvCxnSpPr>
          <p:nvPr/>
        </p:nvCxnSpPr>
        <p:spPr>
          <a:xfrm>
            <a:off x="4277754" y="2231424"/>
            <a:ext cx="438262" cy="1636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2771606" y="2179130"/>
            <a:ext cx="1656378" cy="160991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Personal\Projects\Thesis\slides_icons\us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54" y="1753018"/>
            <a:ext cx="342000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172" y="4010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06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36" y="40326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9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30" y="40100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Personal\Projects\Thesis\slides_icons\user_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39" y="17440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Прямая со стрелкой 44"/>
          <p:cNvCxnSpPr>
            <a:stCxn id="9" idx="6"/>
            <a:endCxn id="26" idx="2"/>
          </p:cNvCxnSpPr>
          <p:nvPr/>
        </p:nvCxnSpPr>
        <p:spPr>
          <a:xfrm>
            <a:off x="2248371" y="1924018"/>
            <a:ext cx="1741351" cy="19374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факторы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156176" y="1505243"/>
            <a:ext cx="2520280" cy="319908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Ресурсоемкость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Невозможность обоснования</a:t>
            </a:r>
            <a:br>
              <a:rPr lang="ru-RU" sz="2000" dirty="0" smtClean="0"/>
            </a:br>
            <a:endParaRPr lang="ru-RU" sz="2000" dirty="0" smtClean="0"/>
          </a:p>
          <a:p>
            <a:pPr>
              <a:buClr>
                <a:srgbClr val="C00000"/>
              </a:buClr>
              <a:buFont typeface="Wingdings 2" pitchFamily="18" charset="2"/>
              <a:buChar char="O"/>
            </a:pPr>
            <a:r>
              <a:rPr lang="ru-RU" sz="2000" dirty="0" smtClean="0"/>
              <a:t>Ручной подбор параметров</a:t>
            </a:r>
          </a:p>
        </p:txBody>
      </p:sp>
      <p:sp>
        <p:nvSpPr>
          <p:cNvPr id="9" name="Овал 8"/>
          <p:cNvSpPr/>
          <p:nvPr/>
        </p:nvSpPr>
        <p:spPr>
          <a:xfrm>
            <a:off x="1456283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33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456283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267550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971406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744315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744315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2349469" y="2636912"/>
            <a:ext cx="1214419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Стрелка вверх 155"/>
          <p:cNvSpPr/>
          <p:nvPr/>
        </p:nvSpPr>
        <p:spPr>
          <a:xfrm>
            <a:off x="5065832" y="1635986"/>
            <a:ext cx="432048" cy="2948914"/>
          </a:xfrm>
          <a:prstGeom prst="upArrow">
            <a:avLst>
              <a:gd name="adj1" fmla="val 50000"/>
              <a:gd name="adj2" fmla="val 79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8" name="Группа 157"/>
          <p:cNvGrpSpPr/>
          <p:nvPr/>
        </p:nvGrpSpPr>
        <p:grpSpPr>
          <a:xfrm>
            <a:off x="6732240" y="5508932"/>
            <a:ext cx="1401817" cy="800388"/>
            <a:chOff x="5724128" y="5371962"/>
            <a:chExt cx="1401817" cy="800388"/>
          </a:xfrm>
        </p:grpSpPr>
        <p:pic>
          <p:nvPicPr>
            <p:cNvPr id="155" name="Picture 8" descr="http://www.daemonsmovies.com/wp-content/uploads/2010/12/Netflix-Logo-JP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371962"/>
              <a:ext cx="1401817" cy="78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6128199" y="5833796"/>
              <a:ext cx="938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prize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Picture 5" descr="D:\Personal\Projects\Thesis\slides_icons\user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15" y="17440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819025" y="4448668"/>
            <a:ext cx="304762" cy="444059"/>
            <a:chOff x="2575692" y="5458814"/>
            <a:chExt cx="304762" cy="444059"/>
          </a:xfrm>
        </p:grpSpPr>
        <p:cxnSp>
          <p:nvCxnSpPr>
            <p:cNvPr id="106" name="Прямая соединительная линия 105"/>
            <p:cNvCxnSpPr/>
            <p:nvPr/>
          </p:nvCxnSpPr>
          <p:spPr>
            <a:xfrm>
              <a:off x="2728073" y="5458814"/>
              <a:ext cx="0" cy="274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5692" y="5598111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Группа 106"/>
          <p:cNvGrpSpPr/>
          <p:nvPr/>
        </p:nvGrpSpPr>
        <p:grpSpPr>
          <a:xfrm>
            <a:off x="1591934" y="4448668"/>
            <a:ext cx="304762" cy="444059"/>
            <a:chOff x="2575692" y="5458814"/>
            <a:chExt cx="304762" cy="444059"/>
          </a:xfrm>
        </p:grpSpPr>
        <p:cxnSp>
          <p:nvCxnSpPr>
            <p:cNvPr id="108" name="Прямая соединительная линия 107"/>
            <p:cNvCxnSpPr/>
            <p:nvPr/>
          </p:nvCxnSpPr>
          <p:spPr>
            <a:xfrm>
              <a:off x="2728073" y="5458814"/>
              <a:ext cx="0" cy="274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9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5692" y="5598111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Группа 109"/>
          <p:cNvGrpSpPr/>
          <p:nvPr/>
        </p:nvGrpSpPr>
        <p:grpSpPr>
          <a:xfrm>
            <a:off x="2403201" y="4448668"/>
            <a:ext cx="304762" cy="444059"/>
            <a:chOff x="2575692" y="5458814"/>
            <a:chExt cx="304762" cy="444059"/>
          </a:xfrm>
        </p:grpSpPr>
        <p:cxnSp>
          <p:nvCxnSpPr>
            <p:cNvPr id="111" name="Прямая соединительная линия 110"/>
            <p:cNvCxnSpPr/>
            <p:nvPr/>
          </p:nvCxnSpPr>
          <p:spPr>
            <a:xfrm>
              <a:off x="2728073" y="5458814"/>
              <a:ext cx="0" cy="274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75692" y="5598111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Группа 112"/>
          <p:cNvGrpSpPr/>
          <p:nvPr/>
        </p:nvGrpSpPr>
        <p:grpSpPr>
          <a:xfrm>
            <a:off x="2047343" y="1771637"/>
            <a:ext cx="440413" cy="304762"/>
            <a:chOff x="3572253" y="5508932"/>
            <a:chExt cx="440413" cy="304762"/>
          </a:xfrm>
        </p:grpSpPr>
        <p:cxnSp>
          <p:nvCxnSpPr>
            <p:cNvPr id="114" name="Прямая соединительная линия 113"/>
            <p:cNvCxnSpPr/>
            <p:nvPr/>
          </p:nvCxnSpPr>
          <p:spPr>
            <a:xfrm>
              <a:off x="3572253" y="5661313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9" name="Picture 2" descr="D:\Personal\Projects\Thesis\slides_icons\chart_ba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07904" y="5508932"/>
              <a:ext cx="304762" cy="30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Группа 14"/>
          <p:cNvGrpSpPr/>
          <p:nvPr/>
        </p:nvGrpSpPr>
        <p:grpSpPr>
          <a:xfrm>
            <a:off x="3707904" y="2361100"/>
            <a:ext cx="1042285" cy="576064"/>
            <a:chOff x="3707904" y="2361100"/>
            <a:chExt cx="1042285" cy="576064"/>
          </a:xfrm>
        </p:grpSpPr>
        <p:sp>
          <p:nvSpPr>
            <p:cNvPr id="129" name="Овал 128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0" name="Группа 159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61" name="Прямая соединительная линия 160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2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3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4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93" y="40088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5" descr="D:\Personal\Projects\Thesis\slides_icons\box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10036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Группа 167"/>
          <p:cNvGrpSpPr/>
          <p:nvPr/>
        </p:nvGrpSpPr>
        <p:grpSpPr>
          <a:xfrm>
            <a:off x="3707923" y="3212976"/>
            <a:ext cx="1042285" cy="576064"/>
            <a:chOff x="3707904" y="2361100"/>
            <a:chExt cx="1042285" cy="576064"/>
          </a:xfrm>
        </p:grpSpPr>
        <p:sp>
          <p:nvSpPr>
            <p:cNvPr id="169" name="Овал 168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0" name="Группа 169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72" name="Прямая соединительная линия 171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3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1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" name="Группа 173"/>
          <p:cNvGrpSpPr/>
          <p:nvPr/>
        </p:nvGrpSpPr>
        <p:grpSpPr>
          <a:xfrm>
            <a:off x="3707923" y="1635986"/>
            <a:ext cx="1042285" cy="576064"/>
            <a:chOff x="3707904" y="2361100"/>
            <a:chExt cx="1042285" cy="576064"/>
          </a:xfrm>
        </p:grpSpPr>
        <p:sp>
          <p:nvSpPr>
            <p:cNvPr id="175" name="Овал 174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6" name="Группа 175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78" name="Прямая соединительная линия 177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9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7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Группа 179"/>
          <p:cNvGrpSpPr/>
          <p:nvPr/>
        </p:nvGrpSpPr>
        <p:grpSpPr>
          <a:xfrm>
            <a:off x="3707904" y="4008836"/>
            <a:ext cx="1042285" cy="576064"/>
            <a:chOff x="3707904" y="2361100"/>
            <a:chExt cx="1042285" cy="576064"/>
          </a:xfrm>
        </p:grpSpPr>
        <p:sp>
          <p:nvSpPr>
            <p:cNvPr id="181" name="Овал 180"/>
            <p:cNvSpPr/>
            <p:nvPr/>
          </p:nvSpPr>
          <p:spPr>
            <a:xfrm>
              <a:off x="3707904" y="2361100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2" name="Группа 181"/>
            <p:cNvGrpSpPr/>
            <p:nvPr/>
          </p:nvGrpSpPr>
          <p:grpSpPr>
            <a:xfrm>
              <a:off x="4309776" y="2484531"/>
              <a:ext cx="440413" cy="304762"/>
              <a:chOff x="3572253" y="5508932"/>
              <a:chExt cx="440413" cy="304762"/>
            </a:xfrm>
          </p:grpSpPr>
          <p:cxnSp>
            <p:nvCxnSpPr>
              <p:cNvPr id="184" name="Прямая соединительная линия 183"/>
              <p:cNvCxnSpPr/>
              <p:nvPr/>
            </p:nvCxnSpPr>
            <p:spPr>
              <a:xfrm>
                <a:off x="3572253" y="5661313"/>
                <a:ext cx="28803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85" name="Picture 2" descr="D:\Personal\Projects\Thesis\slides_icons\chart_b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07904" y="5508932"/>
                <a:ext cx="304762" cy="304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3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536" y="249673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78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  <p:sp>
        <p:nvSpPr>
          <p:cNvPr id="38" name="Объект 37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1126034" y="4871015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flipV="1">
            <a:off x="2300363" y="4152790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flipV="1">
            <a:off x="3430235" y="3439591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4560106" y="2721366"/>
            <a:ext cx="3958910" cy="718226"/>
          </a:xfrm>
          <a:prstGeom prst="bentConnector3">
            <a:avLst>
              <a:gd name="adj1" fmla="val 29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0235" y="4327236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Сравнение, упорядочивание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885264" y="2887266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Уточнение, фильтрация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Предсказание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45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560106" y="35969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840351" y="2783020"/>
            <a:ext cx="576064" cy="57606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369929" y="4223870"/>
            <a:ext cx="576064" cy="5760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Современные РС</a:t>
                </a:r>
              </a:p>
              <a:p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09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Вложенные теги</a:t>
                </a:r>
              </a:p>
              <a:p>
                <a:r>
                  <a:rPr lang="ru-RU" i="1" dirty="0"/>
                  <a:t>приближенное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4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428333" y="3806040"/>
            <a:ext cx="2487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475656" y="3806040"/>
            <a:ext cx="903307" cy="417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55776" y="2041586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904313" y="2043323"/>
            <a:ext cx="942295" cy="740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Personal\Projects\Thesis\slides_icons\image_text_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90" y="289669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ersonal\Projects\Thesis\slides_icons\list_num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68" y="43272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/>
          <p:cNvGrpSpPr/>
          <p:nvPr/>
        </p:nvGrpSpPr>
        <p:grpSpPr>
          <a:xfrm>
            <a:off x="630414" y="3535580"/>
            <a:ext cx="3259214" cy="2448000"/>
            <a:chOff x="611560" y="3474083"/>
            <a:chExt cx="3259214" cy="2448000"/>
          </a:xfrm>
          <a:solidFill>
            <a:srgbClr val="E0E0E0"/>
          </a:solidFill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611560" y="4836749"/>
              <a:ext cx="3259214" cy="1084607"/>
            </a:xfrm>
            <a:prstGeom prst="roundRect">
              <a:avLst>
                <a:gd name="adj" fmla="val 39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Скругленный прямоугольник 118"/>
            <p:cNvSpPr/>
            <p:nvPr/>
          </p:nvSpPr>
          <p:spPr>
            <a:xfrm rot="5400000">
              <a:off x="2016773" y="4068083"/>
              <a:ext cx="2448000" cy="1260000"/>
            </a:xfrm>
            <a:prstGeom prst="roundRect">
              <a:avLst>
                <a:gd name="adj" fmla="val 392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403648" y="2212050"/>
            <a:ext cx="1132755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03" idx="0"/>
          </p:cNvCxnSpPr>
          <p:nvPr/>
        </p:nvCxnSpPr>
        <p:spPr>
          <a:xfrm flipH="1">
            <a:off x="2195736" y="2212050"/>
            <a:ext cx="340667" cy="1661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</p:cNvCxnSpPr>
          <p:nvPr/>
        </p:nvCxnSpPr>
        <p:spPr>
          <a:xfrm>
            <a:off x="2536403" y="2212050"/>
            <a:ext cx="451421" cy="16527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4283968" y="1988840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0" idx="4"/>
          </p:cNvCxnSpPr>
          <p:nvPr/>
        </p:nvCxnSpPr>
        <p:spPr>
          <a:xfrm flipH="1">
            <a:off x="1115616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103" idx="4"/>
          </p:cNvCxnSpPr>
          <p:nvPr/>
        </p:nvCxnSpPr>
        <p:spPr>
          <a:xfrm>
            <a:off x="2195736" y="4449939"/>
            <a:ext cx="19373" cy="779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0" idx="4"/>
          </p:cNvCxnSpPr>
          <p:nvPr/>
        </p:nvCxnSpPr>
        <p:spPr>
          <a:xfrm>
            <a:off x="1403648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11" idx="4"/>
          </p:cNvCxnSpPr>
          <p:nvPr/>
        </p:nvCxnSpPr>
        <p:spPr>
          <a:xfrm flipH="1">
            <a:off x="6137204" y="3083332"/>
            <a:ext cx="288016" cy="781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11" idx="4"/>
          </p:cNvCxnSpPr>
          <p:nvPr/>
        </p:nvCxnSpPr>
        <p:spPr>
          <a:xfrm>
            <a:off x="6425220" y="3083332"/>
            <a:ext cx="288032" cy="781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60" idx="4"/>
          </p:cNvCxnSpPr>
          <p:nvPr/>
        </p:nvCxnSpPr>
        <p:spPr>
          <a:xfrm>
            <a:off x="7524713" y="3083332"/>
            <a:ext cx="19373" cy="7815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/>
          <p:nvPr/>
        </p:nvCxnSpPr>
        <p:spPr>
          <a:xfrm>
            <a:off x="4168233" y="4107964"/>
            <a:ext cx="1600751" cy="0"/>
          </a:xfrm>
          <a:prstGeom prst="straightConnector1">
            <a:avLst/>
          </a:prstGeom>
          <a:ln w="19050"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/>
          <p:nvPr/>
        </p:nvCxnSpPr>
        <p:spPr>
          <a:xfrm flipH="1" flipV="1">
            <a:off x="5453112" y="1859196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9" idx="4"/>
          </p:cNvCxnSpPr>
          <p:nvPr/>
        </p:nvCxnSpPr>
        <p:spPr>
          <a:xfrm>
            <a:off x="2536403" y="2212050"/>
            <a:ext cx="1027485" cy="16527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6137188" y="2507268"/>
            <a:ext cx="576064" cy="576064"/>
            <a:chOff x="5777148" y="2507268"/>
            <a:chExt cx="576064" cy="576064"/>
          </a:xfrm>
        </p:grpSpPr>
        <p:sp>
          <p:nvSpPr>
            <p:cNvPr id="111" name="Овал 110"/>
            <p:cNvSpPr/>
            <p:nvPr/>
          </p:nvSpPr>
          <p:spPr>
            <a:xfrm>
              <a:off x="5777148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8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780" y="26429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Группа 27"/>
          <p:cNvGrpSpPr/>
          <p:nvPr/>
        </p:nvGrpSpPr>
        <p:grpSpPr>
          <a:xfrm>
            <a:off x="7236681" y="2507268"/>
            <a:ext cx="576064" cy="576064"/>
            <a:chOff x="6876641" y="2507268"/>
            <a:chExt cx="576064" cy="576064"/>
          </a:xfrm>
        </p:grpSpPr>
        <p:sp>
          <p:nvSpPr>
            <p:cNvPr id="160" name="Овал 159"/>
            <p:cNvSpPr/>
            <p:nvPr/>
          </p:nvSpPr>
          <p:spPr>
            <a:xfrm>
              <a:off x="6876641" y="2507268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5" name="Picture 2" descr="D:\Personal\Projects\Thesis\slides_icons\us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898" y="2636911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Группа 25"/>
          <p:cNvGrpSpPr/>
          <p:nvPr/>
        </p:nvGrpSpPr>
        <p:grpSpPr>
          <a:xfrm>
            <a:off x="1115616" y="3868234"/>
            <a:ext cx="576064" cy="576064"/>
            <a:chOff x="1115616" y="3868234"/>
            <a:chExt cx="576064" cy="576064"/>
          </a:xfrm>
        </p:grpSpPr>
        <p:sp>
          <p:nvSpPr>
            <p:cNvPr id="10" name="Овал 9"/>
            <p:cNvSpPr/>
            <p:nvPr/>
          </p:nvSpPr>
          <p:spPr>
            <a:xfrm>
              <a:off x="1115616" y="3868234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648" y="4003018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/>
          <p:cNvGrpSpPr/>
          <p:nvPr/>
        </p:nvGrpSpPr>
        <p:grpSpPr>
          <a:xfrm>
            <a:off x="2248371" y="1635986"/>
            <a:ext cx="576064" cy="576064"/>
            <a:chOff x="2248371" y="1635986"/>
            <a:chExt cx="576064" cy="576064"/>
          </a:xfrm>
        </p:grpSpPr>
        <p:sp>
          <p:nvSpPr>
            <p:cNvPr id="9" name="Овал 8"/>
            <p:cNvSpPr/>
            <p:nvPr/>
          </p:nvSpPr>
          <p:spPr>
            <a:xfrm>
              <a:off x="2248371" y="1635986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403" y="174401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Группа 24"/>
          <p:cNvGrpSpPr/>
          <p:nvPr/>
        </p:nvGrpSpPr>
        <p:grpSpPr>
          <a:xfrm>
            <a:off x="1907704" y="3873875"/>
            <a:ext cx="576064" cy="576064"/>
            <a:chOff x="1907704" y="3873875"/>
            <a:chExt cx="576064" cy="576064"/>
          </a:xfrm>
        </p:grpSpPr>
        <p:sp>
          <p:nvSpPr>
            <p:cNvPr id="103" name="Овал 102"/>
            <p:cNvSpPr/>
            <p:nvPr/>
          </p:nvSpPr>
          <p:spPr>
            <a:xfrm>
              <a:off x="1907704" y="3873875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4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682" y="3999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7331672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491670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931888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342308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776555" y="3916207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903461" y="528174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76694" y="5281741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005881" y="5282778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Группа 65"/>
          <p:cNvGrpSpPr/>
          <p:nvPr/>
        </p:nvGrpSpPr>
        <p:grpSpPr>
          <a:xfrm>
            <a:off x="4572203" y="5426265"/>
            <a:ext cx="1912703" cy="584775"/>
            <a:chOff x="4572203" y="5426265"/>
            <a:chExt cx="1912703" cy="584775"/>
          </a:xfrm>
        </p:grpSpPr>
        <p:sp>
          <p:nvSpPr>
            <p:cNvPr id="129" name="Прямоугольник 128"/>
            <p:cNvSpPr/>
            <p:nvPr/>
          </p:nvSpPr>
          <p:spPr>
            <a:xfrm>
              <a:off x="4572203" y="5426265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b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b="1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85" name="Группа 84"/>
            <p:cNvGrpSpPr/>
            <p:nvPr/>
          </p:nvGrpSpPr>
          <p:grpSpPr>
            <a:xfrm>
              <a:off x="5138015" y="5589240"/>
              <a:ext cx="360000" cy="360000"/>
              <a:chOff x="5561317" y="5009197"/>
              <a:chExt cx="576064" cy="576064"/>
            </a:xfrm>
          </p:grpSpPr>
          <p:sp>
            <p:nvSpPr>
              <p:cNvPr id="86" name="Овал 85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7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Группа 63"/>
            <p:cNvGrpSpPr/>
            <p:nvPr/>
          </p:nvGrpSpPr>
          <p:grpSpPr>
            <a:xfrm>
              <a:off x="5768984" y="5589240"/>
              <a:ext cx="360000" cy="360000"/>
              <a:chOff x="6173212" y="5588882"/>
              <a:chExt cx="324000" cy="324000"/>
            </a:xfrm>
          </p:grpSpPr>
          <p:sp>
            <p:nvSpPr>
              <p:cNvPr id="92" name="Овал 91"/>
              <p:cNvSpPr/>
              <p:nvPr/>
            </p:nvSpPr>
            <p:spPr>
              <a:xfrm>
                <a:off x="6173212" y="558888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93" name="Picture 2" descr="D:\Personal\Projects\Thesis\slides_icons\us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9286" y="5661798"/>
                <a:ext cx="172106" cy="172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94" name="Прямая со стрелкой 93"/>
          <p:cNvCxnSpPr/>
          <p:nvPr/>
        </p:nvCxnSpPr>
        <p:spPr>
          <a:xfrm>
            <a:off x="2997876" y="4309018"/>
            <a:ext cx="19373" cy="884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05094" y="5272314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Прямая со стрелкой 96"/>
          <p:cNvCxnSpPr/>
          <p:nvPr/>
        </p:nvCxnSpPr>
        <p:spPr>
          <a:xfrm>
            <a:off x="3017249" y="4309018"/>
            <a:ext cx="534638" cy="875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339733" y="5274223"/>
            <a:ext cx="424309" cy="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Группа 64"/>
          <p:cNvGrpSpPr/>
          <p:nvPr/>
        </p:nvGrpSpPr>
        <p:grpSpPr>
          <a:xfrm>
            <a:off x="6588223" y="5436513"/>
            <a:ext cx="1912703" cy="584775"/>
            <a:chOff x="4568298" y="6011040"/>
            <a:chExt cx="1912703" cy="584775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4568298" y="6011040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b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b="1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08" name="Группа 107"/>
            <p:cNvGrpSpPr/>
            <p:nvPr/>
          </p:nvGrpSpPr>
          <p:grpSpPr>
            <a:xfrm>
              <a:off x="5117606" y="6148883"/>
              <a:ext cx="360000" cy="360000"/>
              <a:chOff x="5561317" y="5009197"/>
              <a:chExt cx="576064" cy="576064"/>
            </a:xfrm>
          </p:grpSpPr>
          <p:sp>
            <p:nvSpPr>
              <p:cNvPr id="109" name="Овал 108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10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8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770364" y="61871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Группа 68"/>
          <p:cNvGrpSpPr/>
          <p:nvPr/>
        </p:nvGrpSpPr>
        <p:grpSpPr>
          <a:xfrm>
            <a:off x="4568298" y="4752551"/>
            <a:ext cx="1912703" cy="584775"/>
            <a:chOff x="4568298" y="4800317"/>
            <a:chExt cx="1912703" cy="58477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568298" y="4800317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</a:t>
              </a:r>
              <a:r>
                <a:rPr lang="en-US" sz="3200" dirty="0" smtClean="0">
                  <a:latin typeface="Cambria Math" pitchFamily="18" charset="0"/>
                  <a:ea typeface="Cambria Math" pitchFamily="18" charset="0"/>
                </a:rPr>
                <a:t>,      </a:t>
              </a:r>
              <a:r>
                <a:rPr lang="ru-RU" sz="3200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79" name="Группа 78"/>
            <p:cNvGrpSpPr/>
            <p:nvPr/>
          </p:nvGrpSpPr>
          <p:grpSpPr>
            <a:xfrm>
              <a:off x="5786984" y="4976254"/>
              <a:ext cx="324000" cy="324000"/>
              <a:chOff x="5777146" y="2507270"/>
              <a:chExt cx="576064" cy="576064"/>
            </a:xfrm>
          </p:grpSpPr>
          <p:sp>
            <p:nvSpPr>
              <p:cNvPr id="80" name="Овал 79"/>
              <p:cNvSpPr/>
              <p:nvPr/>
            </p:nvSpPr>
            <p:spPr>
              <a:xfrm>
                <a:off x="5777146" y="250727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3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781" y="2642899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Группа 122"/>
            <p:cNvGrpSpPr/>
            <p:nvPr/>
          </p:nvGrpSpPr>
          <p:grpSpPr>
            <a:xfrm>
              <a:off x="5142396" y="4958254"/>
              <a:ext cx="360000" cy="360000"/>
              <a:chOff x="5561317" y="5009197"/>
              <a:chExt cx="576064" cy="576064"/>
            </a:xfrm>
          </p:grpSpPr>
          <p:sp>
            <p:nvSpPr>
              <p:cNvPr id="124" name="Овал 123"/>
              <p:cNvSpPr/>
              <p:nvPr/>
            </p:nvSpPr>
            <p:spPr>
              <a:xfrm>
                <a:off x="5561317" y="5009197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25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9349" y="5117229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Группа 69"/>
          <p:cNvGrpSpPr/>
          <p:nvPr/>
        </p:nvGrpSpPr>
        <p:grpSpPr>
          <a:xfrm>
            <a:off x="6588224" y="4749386"/>
            <a:ext cx="1912703" cy="584775"/>
            <a:chOff x="6588224" y="4797152"/>
            <a:chExt cx="1912703" cy="584775"/>
          </a:xfrm>
        </p:grpSpPr>
        <p:sp>
          <p:nvSpPr>
            <p:cNvPr id="133" name="Прямоугольник 132"/>
            <p:cNvSpPr/>
            <p:nvPr/>
          </p:nvSpPr>
          <p:spPr>
            <a:xfrm>
              <a:off x="6588224" y="4797152"/>
              <a:ext cx="19127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3200" b="1" dirty="0" smtClean="0">
                  <a:latin typeface="Cambria Math" pitchFamily="18" charset="0"/>
                  <a:ea typeface="Cambria Math" pitchFamily="18" charset="0"/>
                </a:rPr>
                <a:t>(      ,      </a:t>
              </a:r>
              <a:r>
                <a:rPr lang="ru-RU" sz="3200" b="1" dirty="0" smtClean="0">
                  <a:latin typeface="Cambria Math" pitchFamily="18" charset="0"/>
                  <a:ea typeface="Cambria Math" pitchFamily="18" charset="0"/>
                </a:rPr>
                <a:t>)</a:t>
              </a:r>
              <a:endParaRPr lang="en-US" sz="3200" b="1" dirty="0"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34" name="Группа 133"/>
            <p:cNvGrpSpPr/>
            <p:nvPr/>
          </p:nvGrpSpPr>
          <p:grpSpPr>
            <a:xfrm>
              <a:off x="7137898" y="4958254"/>
              <a:ext cx="360000" cy="360000"/>
              <a:chOff x="1115616" y="3868234"/>
              <a:chExt cx="576064" cy="576064"/>
            </a:xfrm>
          </p:grpSpPr>
          <p:sp>
            <p:nvSpPr>
              <p:cNvPr id="135" name="Овал 134"/>
              <p:cNvSpPr/>
              <p:nvPr/>
            </p:nvSpPr>
            <p:spPr>
              <a:xfrm>
                <a:off x="1115616" y="3868234"/>
                <a:ext cx="576064" cy="57606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6" name="Picture 5" descr="D:\Personal\Projects\Thesis\slides_icons\box_whit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0648" y="4003018"/>
                <a:ext cx="306000" cy="30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7" name="Группа 136"/>
            <p:cNvGrpSpPr/>
            <p:nvPr/>
          </p:nvGrpSpPr>
          <p:grpSpPr>
            <a:xfrm>
              <a:off x="7808289" y="4976099"/>
              <a:ext cx="324000" cy="324000"/>
              <a:chOff x="5777148" y="2507268"/>
              <a:chExt cx="576064" cy="576064"/>
            </a:xfrm>
          </p:grpSpPr>
          <p:sp>
            <p:nvSpPr>
              <p:cNvPr id="138" name="Овал 137"/>
              <p:cNvSpPr/>
              <p:nvPr/>
            </p:nvSpPr>
            <p:spPr>
              <a:xfrm>
                <a:off x="5777148" y="250726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9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780" y="26429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3" name="TextBox 72"/>
          <p:cNvSpPr txBox="1"/>
          <p:nvPr/>
        </p:nvSpPr>
        <p:spPr>
          <a:xfrm>
            <a:off x="4491647" y="367093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поиск</a:t>
            </a:r>
            <a:endParaRPr lang="ru-RU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174252" y="410401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сравнение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0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2542" y="1548081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B050"/>
                </a:solidFill>
              </a:rPr>
              <a:t>Анна</a:t>
            </a:r>
            <a:endParaRPr lang="ru-RU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064" y="3350272"/>
            <a:ext cx="85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00B050"/>
                </a:solidFill>
              </a:rPr>
              <a:t>Борис</a:t>
            </a:r>
            <a:endParaRPr lang="ru-RU" sz="20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418" y="33569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1984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907" y="4221088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Антиутопия</a:t>
            </a:r>
            <a:endParaRPr lang="ru-RU" sz="2000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134470" y="4941167"/>
            <a:ext cx="208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Улитка на склоне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>
            <a:stCxn id="6" idx="2"/>
            <a:endCxn id="23" idx="0"/>
          </p:cNvCxnSpPr>
          <p:nvPr/>
        </p:nvCxnSpPr>
        <p:spPr>
          <a:xfrm flipH="1">
            <a:off x="975438" y="1948191"/>
            <a:ext cx="1189963" cy="1408799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2" idx="0"/>
          </p:cNvCxnSpPr>
          <p:nvPr/>
        </p:nvCxnSpPr>
        <p:spPr>
          <a:xfrm>
            <a:off x="2165401" y="1948191"/>
            <a:ext cx="13222" cy="140208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2"/>
          </p:cNvCxnSpPr>
          <p:nvPr/>
        </p:nvCxnSpPr>
        <p:spPr>
          <a:xfrm>
            <a:off x="975438" y="3757100"/>
            <a:ext cx="0" cy="463988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2" idx="2"/>
            <a:endCxn id="32" idx="0"/>
          </p:cNvCxnSpPr>
          <p:nvPr/>
        </p:nvCxnSpPr>
        <p:spPr>
          <a:xfrm flipH="1">
            <a:off x="2178346" y="3750382"/>
            <a:ext cx="277" cy="1190785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87824" y="3330302"/>
            <a:ext cx="14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Фантастика</a:t>
            </a:r>
            <a:endParaRPr lang="ru-RU" sz="2000" b="1" u="sng" dirty="0"/>
          </a:p>
        </p:txBody>
      </p:sp>
      <p:cxnSp>
        <p:nvCxnSpPr>
          <p:cNvPr id="21" name="Прямая со стрелкой 20"/>
          <p:cNvCxnSpPr>
            <a:stCxn id="6" idx="2"/>
            <a:endCxn id="38" idx="0"/>
          </p:cNvCxnSpPr>
          <p:nvPr/>
        </p:nvCxnSpPr>
        <p:spPr>
          <a:xfrm>
            <a:off x="2165401" y="1948191"/>
            <a:ext cx="1553521" cy="138211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39593" y="1628800"/>
            <a:ext cx="218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>
                <a:solidFill>
                  <a:srgbClr val="C00000"/>
                </a:solidFill>
              </a:rPr>
              <a:t>Град Обреченный</a:t>
            </a:r>
            <a:endParaRPr lang="ru-RU" sz="2000" b="1" u="sng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9827" y="3330301"/>
            <a:ext cx="14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Стругацкие</a:t>
            </a:r>
            <a:endParaRPr lang="ru-RU" sz="20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431555" y="3336481"/>
            <a:ext cx="1462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Фантастика</a:t>
            </a:r>
            <a:endParaRPr lang="ru-RU" sz="20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6295382" y="4342367"/>
            <a:ext cx="1485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Антиутопия</a:t>
            </a:r>
            <a:endParaRPr lang="ru-RU" sz="2000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1465087" y="5949280"/>
            <a:ext cx="14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u="sng" dirty="0" smtClean="0"/>
              <a:t>Стругацкие</a:t>
            </a:r>
            <a:endParaRPr lang="ru-RU" sz="2000" b="1" u="sng" dirty="0"/>
          </a:p>
        </p:txBody>
      </p:sp>
      <p:cxnSp>
        <p:nvCxnSpPr>
          <p:cNvPr id="59" name="Прямая со стрелкой 58"/>
          <p:cNvCxnSpPr>
            <a:stCxn id="32" idx="2"/>
            <a:endCxn id="58" idx="0"/>
          </p:cNvCxnSpPr>
          <p:nvPr/>
        </p:nvCxnSpPr>
        <p:spPr>
          <a:xfrm>
            <a:off x="2178346" y="5341277"/>
            <a:ext cx="5560" cy="608003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3" idx="2"/>
            <a:endCxn id="44" idx="0"/>
          </p:cNvCxnSpPr>
          <p:nvPr/>
        </p:nvCxnSpPr>
        <p:spPr>
          <a:xfrm flipH="1">
            <a:off x="6018646" y="2028910"/>
            <a:ext cx="1015414" cy="130139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3" idx="2"/>
            <a:endCxn id="53" idx="0"/>
          </p:cNvCxnSpPr>
          <p:nvPr/>
        </p:nvCxnSpPr>
        <p:spPr>
          <a:xfrm>
            <a:off x="7034060" y="2028910"/>
            <a:ext cx="1128593" cy="1307571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3" idx="2"/>
            <a:endCxn id="55" idx="0"/>
          </p:cNvCxnSpPr>
          <p:nvPr/>
        </p:nvCxnSpPr>
        <p:spPr>
          <a:xfrm>
            <a:off x="7034060" y="2028910"/>
            <a:ext cx="4218" cy="2313457"/>
          </a:xfrm>
          <a:prstGeom prst="straightConnector1">
            <a:avLst/>
          </a:prstGeom>
          <a:ln w="19050">
            <a:solidFill>
              <a:srgbClr val="4747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4067944" y="4376552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3731804" y="1859632"/>
            <a:ext cx="15602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306235" y="606526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Personal\Projects\Thesis\slides_icons\user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77" y="34275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" y="344775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306720" y="434778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Personal\Projects\Thesis\slides_icons\user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89" y="1623973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159407" y="345540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146253" y="445885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7277700" y="346483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D:\Personal\Projects\Thesis\slides_icons\tag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2847707" y="343832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79" y="1719662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Personal\Projects\Thesis\slides_icons\box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50306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объектов</a:t>
            </a:r>
            <a:endParaRPr lang="ru-RU" dirty="0"/>
          </a:p>
        </p:txBody>
      </p:sp>
      <p:sp>
        <p:nvSpPr>
          <p:cNvPr id="60" name="Объект 59"/>
          <p:cNvSpPr>
            <a:spLocks noGrp="1"/>
          </p:cNvSpPr>
          <p:nvPr>
            <p:ph idx="1"/>
          </p:nvPr>
        </p:nvSpPr>
        <p:spPr>
          <a:xfrm>
            <a:off x="611560" y="1628800"/>
            <a:ext cx="4200446" cy="1295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Поиск компонент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Поиск их родителей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Сравнение</a:t>
            </a:r>
            <a:r>
              <a:rPr lang="ru-RU" sz="2400" dirty="0" smtClean="0"/>
              <a:t>, фильтрация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76" name="Прямая со стрелкой 75"/>
          <p:cNvCxnSpPr>
            <a:stCxn id="72" idx="4"/>
            <a:endCxn id="119" idx="0"/>
          </p:cNvCxnSpPr>
          <p:nvPr/>
        </p:nvCxnSpPr>
        <p:spPr>
          <a:xfrm>
            <a:off x="5789320" y="2564904"/>
            <a:ext cx="394204" cy="8104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2" idx="4"/>
            <a:endCxn id="89" idx="0"/>
          </p:cNvCxnSpPr>
          <p:nvPr/>
        </p:nvCxnSpPr>
        <p:spPr>
          <a:xfrm flipH="1">
            <a:off x="5501288" y="2564904"/>
            <a:ext cx="288032" cy="8109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7" idx="4"/>
            <a:endCxn id="114" idx="0"/>
          </p:cNvCxnSpPr>
          <p:nvPr/>
        </p:nvCxnSpPr>
        <p:spPr>
          <a:xfrm flipH="1">
            <a:off x="5676109" y="2585804"/>
            <a:ext cx="1921024" cy="24064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87" idx="4"/>
            <a:endCxn id="119" idx="0"/>
          </p:cNvCxnSpPr>
          <p:nvPr/>
        </p:nvCxnSpPr>
        <p:spPr>
          <a:xfrm flipH="1">
            <a:off x="6183524" y="2585804"/>
            <a:ext cx="1413609" cy="78955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8" idx="4"/>
            <a:endCxn id="106" idx="0"/>
          </p:cNvCxnSpPr>
          <p:nvPr/>
        </p:nvCxnSpPr>
        <p:spPr>
          <a:xfrm>
            <a:off x="8461229" y="2585804"/>
            <a:ext cx="124062" cy="12711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7" idx="4"/>
            <a:endCxn id="109" idx="0"/>
          </p:cNvCxnSpPr>
          <p:nvPr/>
        </p:nvCxnSpPr>
        <p:spPr>
          <a:xfrm>
            <a:off x="7597133" y="2585804"/>
            <a:ext cx="492055" cy="12826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9" idx="4"/>
            <a:endCxn id="104" idx="0"/>
          </p:cNvCxnSpPr>
          <p:nvPr/>
        </p:nvCxnSpPr>
        <p:spPr>
          <a:xfrm>
            <a:off x="5501288" y="3951894"/>
            <a:ext cx="1038917" cy="10403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9" idx="4"/>
            <a:endCxn id="114" idx="0"/>
          </p:cNvCxnSpPr>
          <p:nvPr/>
        </p:nvCxnSpPr>
        <p:spPr>
          <a:xfrm>
            <a:off x="5501288" y="3951894"/>
            <a:ext cx="174821" cy="1040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8" idx="4"/>
            <a:endCxn id="104" idx="0"/>
          </p:cNvCxnSpPr>
          <p:nvPr/>
        </p:nvCxnSpPr>
        <p:spPr>
          <a:xfrm flipH="1">
            <a:off x="6540205" y="2585804"/>
            <a:ext cx="1921024" cy="240646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Группа 37"/>
          <p:cNvGrpSpPr/>
          <p:nvPr/>
        </p:nvGrpSpPr>
        <p:grpSpPr>
          <a:xfrm>
            <a:off x="5501288" y="1988840"/>
            <a:ext cx="576064" cy="576064"/>
            <a:chOff x="5172101" y="2009740"/>
            <a:chExt cx="576064" cy="576064"/>
          </a:xfrm>
        </p:grpSpPr>
        <p:sp>
          <p:nvSpPr>
            <p:cNvPr id="72" name="Овал 71"/>
            <p:cNvSpPr/>
            <p:nvPr/>
          </p:nvSpPr>
          <p:spPr>
            <a:xfrm>
              <a:off x="5172101" y="2009740"/>
              <a:ext cx="576064" cy="576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0" name="Picture 5" descr="D:\Personal\Projects\Thesis\slides_icons\user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133" y="210401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Группа 120"/>
          <p:cNvGrpSpPr/>
          <p:nvPr/>
        </p:nvGrpSpPr>
        <p:grpSpPr>
          <a:xfrm>
            <a:off x="7309101" y="2009740"/>
            <a:ext cx="576064" cy="576064"/>
            <a:chOff x="6948264" y="2009740"/>
            <a:chExt cx="576064" cy="576064"/>
          </a:xfrm>
        </p:grpSpPr>
        <p:sp>
          <p:nvSpPr>
            <p:cNvPr id="87" name="Овал 86"/>
            <p:cNvSpPr/>
            <p:nvPr/>
          </p:nvSpPr>
          <p:spPr>
            <a:xfrm>
              <a:off x="6948264" y="2009740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896" y="21316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Группа 121"/>
          <p:cNvGrpSpPr/>
          <p:nvPr/>
        </p:nvGrpSpPr>
        <p:grpSpPr>
          <a:xfrm>
            <a:off x="8173197" y="2009740"/>
            <a:ext cx="576064" cy="576064"/>
            <a:chOff x="7884368" y="2009740"/>
            <a:chExt cx="576064" cy="576064"/>
          </a:xfrm>
        </p:grpSpPr>
        <p:sp>
          <p:nvSpPr>
            <p:cNvPr id="88" name="Овал 87"/>
            <p:cNvSpPr/>
            <p:nvPr/>
          </p:nvSpPr>
          <p:spPr>
            <a:xfrm>
              <a:off x="7884368" y="2009740"/>
              <a:ext cx="576064" cy="5760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7" name="Picture 4" descr="D:\Personal\Projects\Thesis\slides_icons\bo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000" y="214537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Группа 122"/>
          <p:cNvGrpSpPr/>
          <p:nvPr/>
        </p:nvGrpSpPr>
        <p:grpSpPr>
          <a:xfrm>
            <a:off x="832889" y="3198857"/>
            <a:ext cx="3339239" cy="2043178"/>
            <a:chOff x="843454" y="2010076"/>
            <a:chExt cx="3339239" cy="2043178"/>
          </a:xfrm>
        </p:grpSpPr>
        <p:cxnSp>
          <p:nvCxnSpPr>
            <p:cNvPr id="30" name="Прямая со стрелкой 29"/>
            <p:cNvCxnSpPr>
              <a:stCxn id="27" idx="4"/>
            </p:cNvCxnSpPr>
            <p:nvPr/>
          </p:nvCxnSpPr>
          <p:spPr>
            <a:xfrm>
              <a:off x="1487640" y="2586140"/>
              <a:ext cx="513742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7" idx="4"/>
            </p:cNvCxnSpPr>
            <p:nvPr/>
          </p:nvCxnSpPr>
          <p:spPr>
            <a:xfrm>
              <a:off x="1487640" y="2586140"/>
              <a:ext cx="0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27" idx="4"/>
            </p:cNvCxnSpPr>
            <p:nvPr/>
          </p:nvCxnSpPr>
          <p:spPr>
            <a:xfrm flipH="1">
              <a:off x="1055608" y="2586140"/>
              <a:ext cx="432032" cy="97033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7" idx="4"/>
            </p:cNvCxnSpPr>
            <p:nvPr/>
          </p:nvCxnSpPr>
          <p:spPr>
            <a:xfrm flipH="1">
              <a:off x="2814541" y="2586140"/>
              <a:ext cx="288032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7" idx="4"/>
            </p:cNvCxnSpPr>
            <p:nvPr/>
          </p:nvCxnSpPr>
          <p:spPr>
            <a:xfrm flipH="1">
              <a:off x="1487640" y="2586140"/>
              <a:ext cx="1614933" cy="9703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62" idx="4"/>
            </p:cNvCxnSpPr>
            <p:nvPr/>
          </p:nvCxnSpPr>
          <p:spPr>
            <a:xfrm>
              <a:off x="3894661" y="2586140"/>
              <a:ext cx="0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47" idx="4"/>
            </p:cNvCxnSpPr>
            <p:nvPr/>
          </p:nvCxnSpPr>
          <p:spPr>
            <a:xfrm>
              <a:off x="3102573" y="2586140"/>
              <a:ext cx="288016" cy="983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62" idx="4"/>
            </p:cNvCxnSpPr>
            <p:nvPr/>
          </p:nvCxnSpPr>
          <p:spPr>
            <a:xfrm flipH="1">
              <a:off x="2001382" y="2586140"/>
              <a:ext cx="1893279" cy="9703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Группа 38"/>
            <p:cNvGrpSpPr/>
            <p:nvPr/>
          </p:nvGrpSpPr>
          <p:grpSpPr>
            <a:xfrm>
              <a:off x="1199608" y="2010076"/>
              <a:ext cx="576064" cy="576064"/>
              <a:chOff x="802936" y="2010076"/>
              <a:chExt cx="576064" cy="576064"/>
            </a:xfrm>
          </p:grpSpPr>
          <p:sp>
            <p:nvSpPr>
              <p:cNvPr id="27" name="Овал 26"/>
              <p:cNvSpPr/>
              <p:nvPr/>
            </p:nvSpPr>
            <p:spPr>
              <a:xfrm>
                <a:off x="802936" y="2010076"/>
                <a:ext cx="576064" cy="57606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69" name="Picture 5" descr="D:\Personal\Projects\Thesis\slides_icons\user_whit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968" y="2104018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Группа 39"/>
            <p:cNvGrpSpPr/>
            <p:nvPr/>
          </p:nvGrpSpPr>
          <p:grpSpPr>
            <a:xfrm>
              <a:off x="2814541" y="2010076"/>
              <a:ext cx="576064" cy="576064"/>
              <a:chOff x="2417869" y="2010076"/>
              <a:chExt cx="576064" cy="576064"/>
            </a:xfrm>
          </p:grpSpPr>
          <p:sp>
            <p:nvSpPr>
              <p:cNvPr id="47" name="Овал 46"/>
              <p:cNvSpPr/>
              <p:nvPr/>
            </p:nvSpPr>
            <p:spPr>
              <a:xfrm>
                <a:off x="2417869" y="201007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1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501" y="213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Группа 40"/>
            <p:cNvGrpSpPr/>
            <p:nvPr/>
          </p:nvGrpSpPr>
          <p:grpSpPr>
            <a:xfrm>
              <a:off x="3606629" y="2010076"/>
              <a:ext cx="576064" cy="576064"/>
              <a:chOff x="3209957" y="2010076"/>
              <a:chExt cx="576064" cy="576064"/>
            </a:xfrm>
          </p:grpSpPr>
          <p:sp>
            <p:nvSpPr>
              <p:cNvPr id="62" name="Овал 61"/>
              <p:cNvSpPr/>
              <p:nvPr/>
            </p:nvSpPr>
            <p:spPr>
              <a:xfrm>
                <a:off x="3209957" y="2010076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4" name="Picture 4" descr="D:\Personal\Projects\Thesis\slides_icons\box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589" y="2131618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9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43454" y="3628942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275486" y="3628943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808659" y="3628944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590387" y="3628944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178435" y="3628945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3670507" y="3616072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Группа 60"/>
          <p:cNvGrpSpPr/>
          <p:nvPr/>
        </p:nvGrpSpPr>
        <p:grpSpPr>
          <a:xfrm>
            <a:off x="6252173" y="4992272"/>
            <a:ext cx="576064" cy="576064"/>
            <a:chOff x="5412637" y="5457222"/>
            <a:chExt cx="576064" cy="576064"/>
          </a:xfrm>
        </p:grpSpPr>
        <p:sp>
          <p:nvSpPr>
            <p:cNvPr id="104" name="Овал 103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Группа 22"/>
          <p:cNvGrpSpPr/>
          <p:nvPr/>
        </p:nvGrpSpPr>
        <p:grpSpPr>
          <a:xfrm>
            <a:off x="5213256" y="3375830"/>
            <a:ext cx="576064" cy="576064"/>
            <a:chOff x="4774386" y="3216974"/>
            <a:chExt cx="576064" cy="576064"/>
          </a:xfrm>
        </p:grpSpPr>
        <p:sp>
          <p:nvSpPr>
            <p:cNvPr id="89" name="Овал 88"/>
            <p:cNvSpPr/>
            <p:nvPr/>
          </p:nvSpPr>
          <p:spPr>
            <a:xfrm>
              <a:off x="4774386" y="3216974"/>
              <a:ext cx="576064" cy="57606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" name="Picture 5" descr="D:\Personal\Projects\Thesis\slides_icons\box_whi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418" y="3362182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Группа 104"/>
          <p:cNvGrpSpPr/>
          <p:nvPr/>
        </p:nvGrpSpPr>
        <p:grpSpPr>
          <a:xfrm>
            <a:off x="8297259" y="3856996"/>
            <a:ext cx="576064" cy="576064"/>
            <a:chOff x="5412637" y="5457222"/>
            <a:chExt cx="576064" cy="576064"/>
          </a:xfrm>
        </p:grpSpPr>
        <p:sp>
          <p:nvSpPr>
            <p:cNvPr id="106" name="Овал 105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7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Группа 107"/>
          <p:cNvGrpSpPr/>
          <p:nvPr/>
        </p:nvGrpSpPr>
        <p:grpSpPr>
          <a:xfrm>
            <a:off x="7801156" y="3868497"/>
            <a:ext cx="576064" cy="576064"/>
            <a:chOff x="5412637" y="5457222"/>
            <a:chExt cx="576064" cy="576064"/>
          </a:xfrm>
        </p:grpSpPr>
        <p:sp>
          <p:nvSpPr>
            <p:cNvPr id="109" name="Овал 108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Группа 112"/>
          <p:cNvGrpSpPr/>
          <p:nvPr/>
        </p:nvGrpSpPr>
        <p:grpSpPr>
          <a:xfrm>
            <a:off x="5388077" y="4992276"/>
            <a:ext cx="576064" cy="576064"/>
            <a:chOff x="5412637" y="5457222"/>
            <a:chExt cx="576064" cy="576064"/>
          </a:xfrm>
        </p:grpSpPr>
        <p:sp>
          <p:nvSpPr>
            <p:cNvPr id="114" name="Овал 113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5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Группа 117"/>
          <p:cNvGrpSpPr/>
          <p:nvPr/>
        </p:nvGrpSpPr>
        <p:grpSpPr>
          <a:xfrm>
            <a:off x="5895492" y="3375363"/>
            <a:ext cx="576064" cy="576064"/>
            <a:chOff x="5412637" y="5457222"/>
            <a:chExt cx="576064" cy="576064"/>
          </a:xfrm>
        </p:grpSpPr>
        <p:sp>
          <p:nvSpPr>
            <p:cNvPr id="119" name="Овал 118"/>
            <p:cNvSpPr/>
            <p:nvPr/>
          </p:nvSpPr>
          <p:spPr>
            <a:xfrm>
              <a:off x="5412637" y="545722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0" name="Picture 7" descr="D:\Personal\Projects\Thesis\slides_icons\ta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5488514" y="5521101"/>
              <a:ext cx="424309" cy="42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82902" y="5477857"/>
                <a:ext cx="37360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Время работы поиска 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Сравнение —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ru-RU" dirty="0" smtClean="0"/>
                  <a:t> — среднее количество компонент</a:t>
                </a:r>
                <a:endParaRPr lang="ru-RU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2" y="5477857"/>
                <a:ext cx="373608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305" t="-3311" r="-979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Прямая соединительная линия 126"/>
          <p:cNvCxnSpPr/>
          <p:nvPr/>
        </p:nvCxnSpPr>
        <p:spPr>
          <a:xfrm>
            <a:off x="4932040" y="1772816"/>
            <a:ext cx="0" cy="43924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7136031" y="352797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83" name="Овал 82"/>
          <p:cNvSpPr/>
          <p:nvPr/>
        </p:nvSpPr>
        <p:spPr>
          <a:xfrm>
            <a:off x="5354105" y="2862133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ru-RU" sz="1200" b="1" dirty="0"/>
          </a:p>
        </p:txBody>
      </p:sp>
      <p:cxnSp>
        <p:nvCxnSpPr>
          <p:cNvPr id="85" name="Прямая со стрелкой 84"/>
          <p:cNvCxnSpPr/>
          <p:nvPr/>
        </p:nvCxnSpPr>
        <p:spPr>
          <a:xfrm flipH="1">
            <a:off x="6291586" y="2252668"/>
            <a:ext cx="740748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6589011" y="1986583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575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16503</TotalTime>
  <Words>342</Words>
  <Application>Microsoft Office PowerPoint</Application>
  <PresentationFormat>Экран (4:3)</PresentationFormat>
  <Paragraphs>146</Paragraphs>
  <Slides>16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Совместная фильтрация</vt:lpstr>
      <vt:lpstr>Скрытые факторы</vt:lpstr>
      <vt:lpstr>Рекомендательные системы</vt:lpstr>
      <vt:lpstr>Вложенные теги</vt:lpstr>
      <vt:lpstr>Вложенные теги</vt:lpstr>
      <vt:lpstr>Поиск объектов</vt:lpstr>
      <vt:lpstr>Сравнение объектов</vt:lpstr>
      <vt:lpstr>Падение точности</vt:lpstr>
      <vt:lpstr>Прототип рекомендательной системы по методу вложенных тегов</vt:lpstr>
      <vt:lpstr>Прототип рекомендательной системы по методу вложенных тегов</vt:lpstr>
      <vt:lpstr>Прототип рекомендательной системы по методу вложенных тегов</vt:lpstr>
      <vt:lpstr>Развитие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157</cp:revision>
  <dcterms:created xsi:type="dcterms:W3CDTF">2011-04-11T19:14:05Z</dcterms:created>
  <dcterms:modified xsi:type="dcterms:W3CDTF">2011-06-07T13:31:42Z</dcterms:modified>
</cp:coreProperties>
</file>