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73" r:id="rId6"/>
    <p:sldId id="280" r:id="rId7"/>
    <p:sldId id="274" r:id="rId8"/>
    <p:sldId id="272" r:id="rId9"/>
    <p:sldId id="275" r:id="rId10"/>
    <p:sldId id="285" r:id="rId11"/>
    <p:sldId id="276" r:id="rId12"/>
    <p:sldId id="287" r:id="rId13"/>
    <p:sldId id="288" r:id="rId14"/>
    <p:sldId id="289" r:id="rId15"/>
    <p:sldId id="277" r:id="rId16"/>
    <p:sldId id="286" r:id="rId17"/>
    <p:sldId id="283" r:id="rId18"/>
    <p:sldId id="278" r:id="rId19"/>
    <p:sldId id="282" r:id="rId20"/>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2C2A"/>
    <a:srgbClr val="993300"/>
    <a:srgbClr val="394404"/>
    <a:srgbClr val="5F6F0F"/>
    <a:srgbClr val="718412"/>
    <a:srgbClr val="65741A"/>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254" autoAdjust="0"/>
  </p:normalViewPr>
  <p:slideViewPr>
    <p:cSldViewPr>
      <p:cViewPr varScale="1">
        <p:scale>
          <a:sx n="104" d="100"/>
          <a:sy n="104" d="100"/>
        </p:scale>
        <p:origin x="816" y="114"/>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50B6F-8081-4935-83A5-BBBC98CB33E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CD3E3D85-5F77-48B3-AD25-6DA676C971C2}">
      <dgm:prSet phldrT="[Texte]"/>
      <dgm:spPr/>
      <dgm:t>
        <a:bodyPr/>
        <a:lstStyle/>
        <a:p>
          <a:r>
            <a:rPr lang="fr-FR" dirty="0"/>
            <a:t>Facile</a:t>
          </a:r>
        </a:p>
      </dgm:t>
    </dgm:pt>
    <dgm:pt modelId="{FEE55640-524F-4624-8844-D173D96AFB61}" type="parTrans" cxnId="{1057C24E-9EBD-4E40-9020-EE08DC4E5C77}">
      <dgm:prSet/>
      <dgm:spPr/>
      <dgm:t>
        <a:bodyPr/>
        <a:lstStyle/>
        <a:p>
          <a:endParaRPr lang="fr-FR"/>
        </a:p>
      </dgm:t>
    </dgm:pt>
    <dgm:pt modelId="{5BB70150-8A2F-4DAF-A4DE-FBB243171B2B}" type="sibTrans" cxnId="{1057C24E-9EBD-4E40-9020-EE08DC4E5C77}">
      <dgm:prSet/>
      <dgm:spPr/>
      <dgm:t>
        <a:bodyPr/>
        <a:lstStyle/>
        <a:p>
          <a:endParaRPr lang="fr-FR"/>
        </a:p>
      </dgm:t>
    </dgm:pt>
    <dgm:pt modelId="{A90BA024-55A1-4603-BDF1-C7C5649722DF}">
      <dgm:prSet phldrT="[Texte]"/>
      <dgm:spPr/>
      <dgm:t>
        <a:bodyPr/>
        <a:lstStyle/>
        <a:p>
          <a:r>
            <a:rPr lang="fr-FR" dirty="0"/>
            <a:t>Tire au hasard</a:t>
          </a:r>
        </a:p>
      </dgm:t>
    </dgm:pt>
    <dgm:pt modelId="{DAD9FFCC-1453-4809-AEF4-E9EF2A5788A2}" type="parTrans" cxnId="{05AFB21F-59B6-43AF-AD55-D11773237607}">
      <dgm:prSet/>
      <dgm:spPr/>
      <dgm:t>
        <a:bodyPr/>
        <a:lstStyle/>
        <a:p>
          <a:endParaRPr lang="fr-FR"/>
        </a:p>
      </dgm:t>
    </dgm:pt>
    <dgm:pt modelId="{2BB63C8F-B0C8-442F-9317-04B2F414CBB6}" type="sibTrans" cxnId="{05AFB21F-59B6-43AF-AD55-D11773237607}">
      <dgm:prSet/>
      <dgm:spPr/>
      <dgm:t>
        <a:bodyPr/>
        <a:lstStyle/>
        <a:p>
          <a:endParaRPr lang="fr-FR"/>
        </a:p>
      </dgm:t>
    </dgm:pt>
    <dgm:pt modelId="{4ADF2C25-8BB5-4312-8307-A86468E04287}">
      <dgm:prSet phldrT="[Texte]"/>
      <dgm:spPr/>
      <dgm:t>
        <a:bodyPr/>
        <a:lstStyle/>
        <a:p>
          <a:r>
            <a:rPr lang="fr-FR" dirty="0"/>
            <a:t>Moyen</a:t>
          </a:r>
        </a:p>
      </dgm:t>
    </dgm:pt>
    <dgm:pt modelId="{A459522A-3BEC-4DBE-AC51-80CD80CEEAD7}" type="parTrans" cxnId="{70A48696-AFC4-44E6-8CB7-B006D4B3B393}">
      <dgm:prSet/>
      <dgm:spPr/>
      <dgm:t>
        <a:bodyPr/>
        <a:lstStyle/>
        <a:p>
          <a:endParaRPr lang="fr-FR"/>
        </a:p>
      </dgm:t>
    </dgm:pt>
    <dgm:pt modelId="{A266A841-483C-4E3C-8040-606FE01A9EF8}" type="sibTrans" cxnId="{70A48696-AFC4-44E6-8CB7-B006D4B3B393}">
      <dgm:prSet/>
      <dgm:spPr/>
      <dgm:t>
        <a:bodyPr/>
        <a:lstStyle/>
        <a:p>
          <a:endParaRPr lang="fr-FR"/>
        </a:p>
      </dgm:t>
    </dgm:pt>
    <dgm:pt modelId="{4C59F0E6-AEA3-4911-8089-9DC70AECE116}">
      <dgm:prSet phldrT="[Texte]"/>
      <dgm:spPr/>
      <dgm:t>
        <a:bodyPr/>
        <a:lstStyle/>
        <a:p>
          <a:r>
            <a:rPr lang="fr-FR" dirty="0"/>
            <a:t>Tire au hasard et suis un bateaux</a:t>
          </a:r>
        </a:p>
      </dgm:t>
    </dgm:pt>
    <dgm:pt modelId="{38FB7A82-E193-4C09-87B4-5AB2ED439153}" type="parTrans" cxnId="{D3253D9D-B304-4BC5-8C36-03785901CDC6}">
      <dgm:prSet/>
      <dgm:spPr/>
      <dgm:t>
        <a:bodyPr/>
        <a:lstStyle/>
        <a:p>
          <a:endParaRPr lang="fr-FR"/>
        </a:p>
      </dgm:t>
    </dgm:pt>
    <dgm:pt modelId="{AF919223-5CF7-43F1-8D81-72951B9688A3}" type="sibTrans" cxnId="{D3253D9D-B304-4BC5-8C36-03785901CDC6}">
      <dgm:prSet/>
      <dgm:spPr/>
      <dgm:t>
        <a:bodyPr/>
        <a:lstStyle/>
        <a:p>
          <a:endParaRPr lang="fr-FR"/>
        </a:p>
      </dgm:t>
    </dgm:pt>
    <dgm:pt modelId="{1CBBBB83-62DD-4F5F-A070-E611498C8A58}">
      <dgm:prSet phldrT="[Texte]"/>
      <dgm:spPr/>
      <dgm:t>
        <a:bodyPr/>
        <a:lstStyle/>
        <a:p>
          <a:r>
            <a:rPr lang="fr-FR" dirty="0"/>
            <a:t>Difficile</a:t>
          </a:r>
        </a:p>
      </dgm:t>
    </dgm:pt>
    <dgm:pt modelId="{70992EB9-66A9-4532-95C5-7F33A4AE400D}" type="parTrans" cxnId="{0B59B6F6-378F-4926-92D0-4C920BF5B06E}">
      <dgm:prSet/>
      <dgm:spPr/>
      <dgm:t>
        <a:bodyPr/>
        <a:lstStyle/>
        <a:p>
          <a:endParaRPr lang="fr-FR"/>
        </a:p>
      </dgm:t>
    </dgm:pt>
    <dgm:pt modelId="{A261BCD4-9959-485C-A4DD-078F6AADC216}" type="sibTrans" cxnId="{0B59B6F6-378F-4926-92D0-4C920BF5B06E}">
      <dgm:prSet/>
      <dgm:spPr/>
      <dgm:t>
        <a:bodyPr/>
        <a:lstStyle/>
        <a:p>
          <a:endParaRPr lang="fr-FR"/>
        </a:p>
      </dgm:t>
    </dgm:pt>
    <dgm:pt modelId="{70E56732-74AE-4C3A-BDB2-BDE3F7EA92CE}">
      <dgm:prSet phldrT="[Texte]"/>
      <dgm:spPr/>
      <dgm:t>
        <a:bodyPr/>
        <a:lstStyle/>
        <a:p>
          <a:r>
            <a:rPr lang="fr-FR" dirty="0"/>
            <a:t>Tire au hasard sur les cases paires et suis les bateaux</a:t>
          </a:r>
        </a:p>
      </dgm:t>
    </dgm:pt>
    <dgm:pt modelId="{8670AC31-2B39-4A0A-A791-E421FBA02289}" type="parTrans" cxnId="{984846DB-7907-4585-8322-D3C799FA0D85}">
      <dgm:prSet/>
      <dgm:spPr/>
      <dgm:t>
        <a:bodyPr/>
        <a:lstStyle/>
        <a:p>
          <a:endParaRPr lang="fr-FR"/>
        </a:p>
      </dgm:t>
    </dgm:pt>
    <dgm:pt modelId="{13B18968-315C-4145-B5E9-5CBAC9EB86E4}" type="sibTrans" cxnId="{984846DB-7907-4585-8322-D3C799FA0D85}">
      <dgm:prSet/>
      <dgm:spPr/>
      <dgm:t>
        <a:bodyPr/>
        <a:lstStyle/>
        <a:p>
          <a:endParaRPr lang="fr-FR"/>
        </a:p>
      </dgm:t>
    </dgm:pt>
    <dgm:pt modelId="{F80B580E-E6F0-4DC4-A745-C95A3B4E6A9C}" type="pres">
      <dgm:prSet presAssocID="{2E450B6F-8081-4935-83A5-BBBC98CB33ED}" presName="Name0" presStyleCnt="0">
        <dgm:presLayoutVars>
          <dgm:dir/>
          <dgm:animLvl val="lvl"/>
          <dgm:resizeHandles val="exact"/>
        </dgm:presLayoutVars>
      </dgm:prSet>
      <dgm:spPr/>
    </dgm:pt>
    <dgm:pt modelId="{33915228-7829-4140-B392-6CC86E35D2AA}" type="pres">
      <dgm:prSet presAssocID="{CD3E3D85-5F77-48B3-AD25-6DA676C971C2}" presName="linNode" presStyleCnt="0"/>
      <dgm:spPr/>
    </dgm:pt>
    <dgm:pt modelId="{2360A2CA-2071-428A-AE1E-393CBDC9D80C}" type="pres">
      <dgm:prSet presAssocID="{CD3E3D85-5F77-48B3-AD25-6DA676C971C2}" presName="parentText" presStyleLbl="node1" presStyleIdx="0" presStyleCnt="3" custScaleX="74281" custScaleY="22606">
        <dgm:presLayoutVars>
          <dgm:chMax val="1"/>
          <dgm:bulletEnabled val="1"/>
        </dgm:presLayoutVars>
      </dgm:prSet>
      <dgm:spPr/>
    </dgm:pt>
    <dgm:pt modelId="{DA2F1CC5-44C3-4644-BBB1-34F5B5B514C0}" type="pres">
      <dgm:prSet presAssocID="{CD3E3D85-5F77-48B3-AD25-6DA676C971C2}" presName="descendantText" presStyleLbl="alignAccFollowNode1" presStyleIdx="0" presStyleCnt="3" custScaleX="74266" custScaleY="21464">
        <dgm:presLayoutVars>
          <dgm:bulletEnabled val="1"/>
        </dgm:presLayoutVars>
      </dgm:prSet>
      <dgm:spPr/>
    </dgm:pt>
    <dgm:pt modelId="{C0178B24-3FBC-4319-9A82-FD030C78E879}" type="pres">
      <dgm:prSet presAssocID="{5BB70150-8A2F-4DAF-A4DE-FBB243171B2B}" presName="sp" presStyleCnt="0"/>
      <dgm:spPr/>
    </dgm:pt>
    <dgm:pt modelId="{EB8022BC-45BC-4EE7-B30A-22AC2F534A92}" type="pres">
      <dgm:prSet presAssocID="{4ADF2C25-8BB5-4312-8307-A86468E04287}" presName="linNode" presStyleCnt="0"/>
      <dgm:spPr/>
    </dgm:pt>
    <dgm:pt modelId="{933F9D58-5E67-4A4E-9610-0DE6795911EA}" type="pres">
      <dgm:prSet presAssocID="{4ADF2C25-8BB5-4312-8307-A86468E04287}" presName="parentText" presStyleLbl="node1" presStyleIdx="1" presStyleCnt="3" custScaleX="74281" custScaleY="22606">
        <dgm:presLayoutVars>
          <dgm:chMax val="1"/>
          <dgm:bulletEnabled val="1"/>
        </dgm:presLayoutVars>
      </dgm:prSet>
      <dgm:spPr/>
    </dgm:pt>
    <dgm:pt modelId="{9914E990-32F7-4A3D-86F2-346C07495521}" type="pres">
      <dgm:prSet presAssocID="{4ADF2C25-8BB5-4312-8307-A86468E04287}" presName="descendantText" presStyleLbl="alignAccFollowNode1" presStyleIdx="1" presStyleCnt="3" custScaleX="74266" custScaleY="21464">
        <dgm:presLayoutVars>
          <dgm:bulletEnabled val="1"/>
        </dgm:presLayoutVars>
      </dgm:prSet>
      <dgm:spPr/>
    </dgm:pt>
    <dgm:pt modelId="{56F9C220-A9DF-4586-9EF8-3B109E1D2B23}" type="pres">
      <dgm:prSet presAssocID="{A266A841-483C-4E3C-8040-606FE01A9EF8}" presName="sp" presStyleCnt="0"/>
      <dgm:spPr/>
    </dgm:pt>
    <dgm:pt modelId="{06E7039B-FFCD-4BA2-949F-C8CEC95AC83C}" type="pres">
      <dgm:prSet presAssocID="{1CBBBB83-62DD-4F5F-A070-E611498C8A58}" presName="linNode" presStyleCnt="0"/>
      <dgm:spPr/>
    </dgm:pt>
    <dgm:pt modelId="{EC543E78-5EED-4475-99EF-BFB715BF00EF}" type="pres">
      <dgm:prSet presAssocID="{1CBBBB83-62DD-4F5F-A070-E611498C8A58}" presName="parentText" presStyleLbl="node1" presStyleIdx="2" presStyleCnt="3" custScaleX="74281" custScaleY="22606">
        <dgm:presLayoutVars>
          <dgm:chMax val="1"/>
          <dgm:bulletEnabled val="1"/>
        </dgm:presLayoutVars>
      </dgm:prSet>
      <dgm:spPr/>
    </dgm:pt>
    <dgm:pt modelId="{AA8844A0-E28A-4145-9E1B-6B510CA8815F}" type="pres">
      <dgm:prSet presAssocID="{1CBBBB83-62DD-4F5F-A070-E611498C8A58}" presName="descendantText" presStyleLbl="alignAccFollowNode1" presStyleIdx="2" presStyleCnt="3" custScaleX="74266" custScaleY="21464">
        <dgm:presLayoutVars>
          <dgm:bulletEnabled val="1"/>
        </dgm:presLayoutVars>
      </dgm:prSet>
      <dgm:spPr/>
    </dgm:pt>
  </dgm:ptLst>
  <dgm:cxnLst>
    <dgm:cxn modelId="{371B3D15-CA8B-402D-A174-167A14F8CC6D}" type="presOf" srcId="{70E56732-74AE-4C3A-BDB2-BDE3F7EA92CE}" destId="{AA8844A0-E28A-4145-9E1B-6B510CA8815F}" srcOrd="0" destOrd="0" presId="urn:microsoft.com/office/officeart/2005/8/layout/vList5"/>
    <dgm:cxn modelId="{05AFB21F-59B6-43AF-AD55-D11773237607}" srcId="{CD3E3D85-5F77-48B3-AD25-6DA676C971C2}" destId="{A90BA024-55A1-4603-BDF1-C7C5649722DF}" srcOrd="0" destOrd="0" parTransId="{DAD9FFCC-1453-4809-AEF4-E9EF2A5788A2}" sibTransId="{2BB63C8F-B0C8-442F-9317-04B2F414CBB6}"/>
    <dgm:cxn modelId="{1057C24E-9EBD-4E40-9020-EE08DC4E5C77}" srcId="{2E450B6F-8081-4935-83A5-BBBC98CB33ED}" destId="{CD3E3D85-5F77-48B3-AD25-6DA676C971C2}" srcOrd="0" destOrd="0" parTransId="{FEE55640-524F-4624-8844-D173D96AFB61}" sibTransId="{5BB70150-8A2F-4DAF-A4DE-FBB243171B2B}"/>
    <dgm:cxn modelId="{A43ECD70-CFB5-4174-BFB8-6A1FA725CB31}" type="presOf" srcId="{A90BA024-55A1-4603-BDF1-C7C5649722DF}" destId="{DA2F1CC5-44C3-4644-BBB1-34F5B5B514C0}" srcOrd="0" destOrd="0" presId="urn:microsoft.com/office/officeart/2005/8/layout/vList5"/>
    <dgm:cxn modelId="{70A48696-AFC4-44E6-8CB7-B006D4B3B393}" srcId="{2E450B6F-8081-4935-83A5-BBBC98CB33ED}" destId="{4ADF2C25-8BB5-4312-8307-A86468E04287}" srcOrd="1" destOrd="0" parTransId="{A459522A-3BEC-4DBE-AC51-80CD80CEEAD7}" sibTransId="{A266A841-483C-4E3C-8040-606FE01A9EF8}"/>
    <dgm:cxn modelId="{41DA1C9B-1E17-4C97-A23A-EAECEB018B88}" type="presOf" srcId="{4ADF2C25-8BB5-4312-8307-A86468E04287}" destId="{933F9D58-5E67-4A4E-9610-0DE6795911EA}" srcOrd="0" destOrd="0" presId="urn:microsoft.com/office/officeart/2005/8/layout/vList5"/>
    <dgm:cxn modelId="{D3253D9D-B304-4BC5-8C36-03785901CDC6}" srcId="{4ADF2C25-8BB5-4312-8307-A86468E04287}" destId="{4C59F0E6-AEA3-4911-8089-9DC70AECE116}" srcOrd="0" destOrd="0" parTransId="{38FB7A82-E193-4C09-87B4-5AB2ED439153}" sibTransId="{AF919223-5CF7-43F1-8D81-72951B9688A3}"/>
    <dgm:cxn modelId="{D18A0AB4-59BA-4668-8CA6-91D02804F66D}" type="presOf" srcId="{2E450B6F-8081-4935-83A5-BBBC98CB33ED}" destId="{F80B580E-E6F0-4DC4-A745-C95A3B4E6A9C}" srcOrd="0" destOrd="0" presId="urn:microsoft.com/office/officeart/2005/8/layout/vList5"/>
    <dgm:cxn modelId="{E18635C9-4050-439C-94A7-CC5816CA4933}" type="presOf" srcId="{CD3E3D85-5F77-48B3-AD25-6DA676C971C2}" destId="{2360A2CA-2071-428A-AE1E-393CBDC9D80C}" srcOrd="0" destOrd="0" presId="urn:microsoft.com/office/officeart/2005/8/layout/vList5"/>
    <dgm:cxn modelId="{C6DC26D4-C4E2-4443-82EA-0BBBDBA803E8}" type="presOf" srcId="{1CBBBB83-62DD-4F5F-A070-E611498C8A58}" destId="{EC543E78-5EED-4475-99EF-BFB715BF00EF}" srcOrd="0" destOrd="0" presId="urn:microsoft.com/office/officeart/2005/8/layout/vList5"/>
    <dgm:cxn modelId="{984846DB-7907-4585-8322-D3C799FA0D85}" srcId="{1CBBBB83-62DD-4F5F-A070-E611498C8A58}" destId="{70E56732-74AE-4C3A-BDB2-BDE3F7EA92CE}" srcOrd="0" destOrd="0" parTransId="{8670AC31-2B39-4A0A-A791-E421FBA02289}" sibTransId="{13B18968-315C-4145-B5E9-5CBAC9EB86E4}"/>
    <dgm:cxn modelId="{1AFDF5E9-9A6E-4C17-9A0F-4D413E712AED}" type="presOf" srcId="{4C59F0E6-AEA3-4911-8089-9DC70AECE116}" destId="{9914E990-32F7-4A3D-86F2-346C07495521}" srcOrd="0" destOrd="0" presId="urn:microsoft.com/office/officeart/2005/8/layout/vList5"/>
    <dgm:cxn modelId="{0B59B6F6-378F-4926-92D0-4C920BF5B06E}" srcId="{2E450B6F-8081-4935-83A5-BBBC98CB33ED}" destId="{1CBBBB83-62DD-4F5F-A070-E611498C8A58}" srcOrd="2" destOrd="0" parTransId="{70992EB9-66A9-4532-95C5-7F33A4AE400D}" sibTransId="{A261BCD4-9959-485C-A4DD-078F6AADC216}"/>
    <dgm:cxn modelId="{8763F34C-5575-4816-B5EA-BDF2FF2E1AE5}" type="presParOf" srcId="{F80B580E-E6F0-4DC4-A745-C95A3B4E6A9C}" destId="{33915228-7829-4140-B392-6CC86E35D2AA}" srcOrd="0" destOrd="0" presId="urn:microsoft.com/office/officeart/2005/8/layout/vList5"/>
    <dgm:cxn modelId="{BB57D11A-7D29-4BA6-9198-E9DC27763F68}" type="presParOf" srcId="{33915228-7829-4140-B392-6CC86E35D2AA}" destId="{2360A2CA-2071-428A-AE1E-393CBDC9D80C}" srcOrd="0" destOrd="0" presId="urn:microsoft.com/office/officeart/2005/8/layout/vList5"/>
    <dgm:cxn modelId="{1873ED92-49AF-4055-96D3-35123FD7540D}" type="presParOf" srcId="{33915228-7829-4140-B392-6CC86E35D2AA}" destId="{DA2F1CC5-44C3-4644-BBB1-34F5B5B514C0}" srcOrd="1" destOrd="0" presId="urn:microsoft.com/office/officeart/2005/8/layout/vList5"/>
    <dgm:cxn modelId="{3B2BCFF6-33FA-4B1D-86CC-CE956EB9EDB8}" type="presParOf" srcId="{F80B580E-E6F0-4DC4-A745-C95A3B4E6A9C}" destId="{C0178B24-3FBC-4319-9A82-FD030C78E879}" srcOrd="1" destOrd="0" presId="urn:microsoft.com/office/officeart/2005/8/layout/vList5"/>
    <dgm:cxn modelId="{F26C8784-F86D-4A44-A3DA-DE68A74322E2}" type="presParOf" srcId="{F80B580E-E6F0-4DC4-A745-C95A3B4E6A9C}" destId="{EB8022BC-45BC-4EE7-B30A-22AC2F534A92}" srcOrd="2" destOrd="0" presId="urn:microsoft.com/office/officeart/2005/8/layout/vList5"/>
    <dgm:cxn modelId="{169D7C5A-7B5D-4041-91C9-9058539FEE4F}" type="presParOf" srcId="{EB8022BC-45BC-4EE7-B30A-22AC2F534A92}" destId="{933F9D58-5E67-4A4E-9610-0DE6795911EA}" srcOrd="0" destOrd="0" presId="urn:microsoft.com/office/officeart/2005/8/layout/vList5"/>
    <dgm:cxn modelId="{639CB9FF-7835-4FFC-B5A8-727018D11C55}" type="presParOf" srcId="{EB8022BC-45BC-4EE7-B30A-22AC2F534A92}" destId="{9914E990-32F7-4A3D-86F2-346C07495521}" srcOrd="1" destOrd="0" presId="urn:microsoft.com/office/officeart/2005/8/layout/vList5"/>
    <dgm:cxn modelId="{2BB84A04-AAB0-4FB3-AB1C-C09B921E4DC4}" type="presParOf" srcId="{F80B580E-E6F0-4DC4-A745-C95A3B4E6A9C}" destId="{56F9C220-A9DF-4586-9EF8-3B109E1D2B23}" srcOrd="3" destOrd="0" presId="urn:microsoft.com/office/officeart/2005/8/layout/vList5"/>
    <dgm:cxn modelId="{E440B120-488A-452D-B386-501690576994}" type="presParOf" srcId="{F80B580E-E6F0-4DC4-A745-C95A3B4E6A9C}" destId="{06E7039B-FFCD-4BA2-949F-C8CEC95AC83C}" srcOrd="4" destOrd="0" presId="urn:microsoft.com/office/officeart/2005/8/layout/vList5"/>
    <dgm:cxn modelId="{77EF3E8E-717C-4E75-9D32-109F6F5C9F31}" type="presParOf" srcId="{06E7039B-FFCD-4BA2-949F-C8CEC95AC83C}" destId="{EC543E78-5EED-4475-99EF-BFB715BF00EF}" srcOrd="0" destOrd="0" presId="urn:microsoft.com/office/officeart/2005/8/layout/vList5"/>
    <dgm:cxn modelId="{DBFC85AB-4659-4150-89E9-A06D51C3FD6B}" type="presParOf" srcId="{06E7039B-FFCD-4BA2-949F-C8CEC95AC83C}" destId="{AA8844A0-E28A-4145-9E1B-6B510CA8815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F1CC5-44C3-4644-BBB1-34F5B5B514C0}">
      <dsp:nvSpPr>
        <dsp:cNvPr id="0" name=""/>
        <dsp:cNvSpPr/>
      </dsp:nvSpPr>
      <dsp:spPr>
        <a:xfrm rot="5400000">
          <a:off x="4955539" y="-1366672"/>
          <a:ext cx="440374" cy="388198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a:t>Tire au hasard</a:t>
          </a:r>
        </a:p>
      </dsp:txBody>
      <dsp:txXfrm rot="-5400000">
        <a:off x="3234735" y="375629"/>
        <a:ext cx="3860486" cy="397380"/>
      </dsp:txXfrm>
    </dsp:sp>
    <dsp:sp modelId="{2360A2CA-2071-428A-AE1E-393CBDC9D80C}">
      <dsp:nvSpPr>
        <dsp:cNvPr id="0" name=""/>
        <dsp:cNvSpPr/>
      </dsp:nvSpPr>
      <dsp:spPr>
        <a:xfrm>
          <a:off x="1050678" y="284441"/>
          <a:ext cx="2184056" cy="579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kern="1200" dirty="0"/>
            <a:t>Facile</a:t>
          </a:r>
        </a:p>
      </dsp:txBody>
      <dsp:txXfrm>
        <a:off x="1078979" y="312742"/>
        <a:ext cx="2127454" cy="523154"/>
      </dsp:txXfrm>
    </dsp:sp>
    <dsp:sp modelId="{9914E990-32F7-4A3D-86F2-346C07495521}">
      <dsp:nvSpPr>
        <dsp:cNvPr id="0" name=""/>
        <dsp:cNvSpPr/>
      </dsp:nvSpPr>
      <dsp:spPr>
        <a:xfrm rot="5400000">
          <a:off x="4955539" y="-658685"/>
          <a:ext cx="440374" cy="388198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a:t>Tire au hasard et suis un bateaux</a:t>
          </a:r>
        </a:p>
      </dsp:txBody>
      <dsp:txXfrm rot="-5400000">
        <a:off x="3234735" y="1083616"/>
        <a:ext cx="3860486" cy="397380"/>
      </dsp:txXfrm>
    </dsp:sp>
    <dsp:sp modelId="{933F9D58-5E67-4A4E-9610-0DE6795911EA}">
      <dsp:nvSpPr>
        <dsp:cNvPr id="0" name=""/>
        <dsp:cNvSpPr/>
      </dsp:nvSpPr>
      <dsp:spPr>
        <a:xfrm>
          <a:off x="1050678" y="992427"/>
          <a:ext cx="2184056" cy="579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kern="1200" dirty="0"/>
            <a:t>Moyen</a:t>
          </a:r>
        </a:p>
      </dsp:txBody>
      <dsp:txXfrm>
        <a:off x="1078979" y="1020728"/>
        <a:ext cx="2127454" cy="523154"/>
      </dsp:txXfrm>
    </dsp:sp>
    <dsp:sp modelId="{AA8844A0-E28A-4145-9E1B-6B510CA8815F}">
      <dsp:nvSpPr>
        <dsp:cNvPr id="0" name=""/>
        <dsp:cNvSpPr/>
      </dsp:nvSpPr>
      <dsp:spPr>
        <a:xfrm rot="5400000">
          <a:off x="4955539" y="49301"/>
          <a:ext cx="440374" cy="388198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a:t>Tire au hasard sur les cases paires et suis les bateaux</a:t>
          </a:r>
        </a:p>
      </dsp:txBody>
      <dsp:txXfrm rot="-5400000">
        <a:off x="3234735" y="1791603"/>
        <a:ext cx="3860486" cy="397380"/>
      </dsp:txXfrm>
    </dsp:sp>
    <dsp:sp modelId="{EC543E78-5EED-4475-99EF-BFB715BF00EF}">
      <dsp:nvSpPr>
        <dsp:cNvPr id="0" name=""/>
        <dsp:cNvSpPr/>
      </dsp:nvSpPr>
      <dsp:spPr>
        <a:xfrm>
          <a:off x="1050678" y="1700414"/>
          <a:ext cx="2184056" cy="579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kern="1200" dirty="0"/>
            <a:t>Difficile</a:t>
          </a:r>
        </a:p>
      </dsp:txBody>
      <dsp:txXfrm>
        <a:off x="1078979" y="1728715"/>
        <a:ext cx="2127454" cy="5231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07/06/2018</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07/06/2018</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sldNum="0"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dirty="0"/>
              <a:t>Rappel du sujet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fr-FR" dirty="0"/>
          </a:p>
          <a:p>
            <a:pPr marL="0" marR="0" lvl="0" indent="0" algn="l" defTabSz="1218987" rtl="0" eaLnBrk="1" fontAlgn="auto" latinLnBrk="0" hangingPunct="1">
              <a:lnSpc>
                <a:spcPct val="100000"/>
              </a:lnSpc>
              <a:spcBef>
                <a:spcPts val="0"/>
              </a:spcBef>
              <a:spcAft>
                <a:spcPts val="0"/>
              </a:spcAft>
              <a:buClrTx/>
              <a:buSzTx/>
              <a:buFontTx/>
              <a:buNone/>
              <a:tabLst/>
              <a:defRPr/>
            </a:pPr>
            <a:r>
              <a:rPr lang="fr-FR" dirty="0"/>
              <a:t>L’objectif de ce projet était</a:t>
            </a:r>
            <a:r>
              <a:rPr lang="fr-FR" baseline="0" dirty="0"/>
              <a:t> de réaliser un programme multi jeux : la boite de jeux </a:t>
            </a:r>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a:t>Pour ce faire il fallait qu’un utilisateur puisse créer un compte, se connecter, jouer en tant qu’invité. Cet utilisateur doit avoir accès au statistique du jeu comme le nombre de parties gagnées et son ratio pour chaque jeu.</a:t>
            </a:r>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a:t>De plus il doit pouvoir jouer à la bataille navale et au jeu du pendu</a:t>
            </a:r>
            <a:endParaRPr lang="fr-FR"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628495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4719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avions</a:t>
            </a:r>
            <a:r>
              <a:rPr lang="fr-FR" baseline="0" dirty="0"/>
              <a:t> prévu de terminer chacun séparément nos parties à la fin des dernières vacances, pour nous donner le temps de mettre en commun notre travail. Nous avons bien respecté la limites des vacances a part pour quelques modifications mineures réalisées par la suite. </a:t>
            </a:r>
            <a:endParaRPr lang="fr-FR" dirty="0"/>
          </a:p>
        </p:txBody>
      </p:sp>
    </p:spTree>
    <p:extLst>
      <p:ext uri="{BB962C8B-B14F-4D97-AF65-F5344CB8AC3E}">
        <p14:creationId xmlns:p14="http://schemas.microsoft.com/office/powerpoint/2010/main" val="49195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439996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Problème</a:t>
            </a:r>
            <a:r>
              <a:rPr lang="fr-FR" baseline="0" dirty="0"/>
              <a:t> pour passer d’un jeu sur console à un jeu avec une interface graphique notamment pour récupérer un lettre saisie par l’utilisateur. </a:t>
            </a:r>
          </a:p>
          <a:p>
            <a:endParaRPr lang="fr-FR" dirty="0"/>
          </a:p>
        </p:txBody>
      </p:sp>
    </p:spTree>
    <p:extLst>
      <p:ext uri="{BB962C8B-B14F-4D97-AF65-F5344CB8AC3E}">
        <p14:creationId xmlns:p14="http://schemas.microsoft.com/office/powerpoint/2010/main" val="1345358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Lors de la mise en commun </a:t>
            </a:r>
          </a:p>
        </p:txBody>
      </p:sp>
    </p:spTree>
    <p:extLst>
      <p:ext uri="{BB962C8B-B14F-4D97-AF65-F5344CB8AC3E}">
        <p14:creationId xmlns:p14="http://schemas.microsoft.com/office/powerpoint/2010/main" val="320633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sz="1600" kern="1200" dirty="0">
                <a:solidFill>
                  <a:schemeClr val="tx1"/>
                </a:solidFill>
                <a:effectLst/>
                <a:latin typeface="+mn-lt"/>
                <a:ea typeface="+mn-ea"/>
                <a:cs typeface="+mn-cs"/>
              </a:rPr>
              <a:t>Pour terminer, ce projet nous a permis de consolider nos connaissances sur le langage JAVA mais aussi d’en acquérir de nouvelles. Il nous a aussi permis de voir toutes les étapes essentielles d’un vrai projet,</a:t>
            </a:r>
            <a:r>
              <a:rPr lang="fr-FR" sz="1600" kern="1200" baseline="0" dirty="0">
                <a:solidFill>
                  <a:schemeClr val="tx1"/>
                </a:solidFill>
                <a:effectLst/>
                <a:latin typeface="+mn-lt"/>
                <a:ea typeface="+mn-ea"/>
                <a:cs typeface="+mn-cs"/>
              </a:rPr>
              <a:t> </a:t>
            </a:r>
            <a:r>
              <a:rPr lang="fr-FR" sz="1600" kern="1200" dirty="0">
                <a:solidFill>
                  <a:schemeClr val="tx1"/>
                </a:solidFill>
                <a:effectLst/>
                <a:latin typeface="+mn-lt"/>
                <a:ea typeface="+mn-ea"/>
                <a:cs typeface="+mn-cs"/>
              </a:rPr>
              <a:t>les principaux problèmes auxquels on peut être confronté et comment les résoudre. </a:t>
            </a:r>
          </a:p>
          <a:p>
            <a:r>
              <a:rPr lang="fr-FR" dirty="0"/>
              <a:t>Largement dépassé les 40h/personnes.</a:t>
            </a:r>
          </a:p>
          <a:p>
            <a:endParaRPr lang="fr-FR" dirty="0"/>
          </a:p>
          <a:p>
            <a:endParaRPr lang="fr-FR" dirty="0"/>
          </a:p>
        </p:txBody>
      </p:sp>
    </p:spTree>
    <p:extLst>
      <p:ext uri="{BB962C8B-B14F-4D97-AF65-F5344CB8AC3E}">
        <p14:creationId xmlns:p14="http://schemas.microsoft.com/office/powerpoint/2010/main" val="366084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64FDCFD6-9C21-4D0D-AD6B-7D24223EB97E}" type="datetime1">
              <a:rPr lang="fr-FR" smtClean="0"/>
              <a:t>07/06/2018</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6A98055C-2217-4CA8-9EC6-E5E7A3BD13E2}" type="datetime1">
              <a:rPr lang="fr-FR" smtClean="0"/>
              <a:t>07/06/2018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A6435EDA-5F04-456D-A399-9E4EB1C524AD}" type="datetime1">
              <a:rPr lang="fr-FR" smtClean="0"/>
              <a:t>07/06/2018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42D6CCA3-20B7-4318-8B7B-11661980B5F2}" type="datetime1">
              <a:rPr lang="fr-FR" smtClean="0"/>
              <a:t>07/06/2018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Modifiez les styles du texte du masque</a:t>
            </a:r>
          </a:p>
        </p:txBody>
      </p:sp>
      <p:sp>
        <p:nvSpPr>
          <p:cNvPr id="4" name="Espace réservé de la date 3"/>
          <p:cNvSpPr>
            <a:spLocks noGrp="1"/>
          </p:cNvSpPr>
          <p:nvPr>
            <p:ph type="dt" sz="half" idx="10"/>
          </p:nvPr>
        </p:nvSpPr>
        <p:spPr/>
        <p:txBody>
          <a:bodyPr rtlCol="0"/>
          <a:lstStyle>
            <a:lvl1pPr>
              <a:defRPr/>
            </a:lvl1pPr>
          </a:lstStyle>
          <a:p>
            <a:fld id="{235EEE77-B7E7-4EA2-B8A8-95DC6C0B58F6}" type="datetime1">
              <a:rPr lang="fr-FR" smtClean="0"/>
              <a:t>07/06/2018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73B46EAB-C164-44B7-AD99-231E72A05B05}" type="datetime1">
              <a:rPr lang="fr-FR" smtClean="0"/>
              <a:t>07/06/2018</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Modifiez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Modifiez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2708A5C7-CFB7-4A9E-B870-EECF0F57C4BC}" type="datetime1">
              <a:rPr lang="fr-FR" smtClean="0"/>
              <a:t>07/06/2018</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6ACBA31-58D6-4D48-B9CA-26EB20D73456}" type="datetime1">
              <a:rPr lang="fr-FR" smtClean="0"/>
              <a:t>07/06/2018</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F839593-9D2C-4079-8B55-1314144B4D2B}" type="datetime1">
              <a:rPr lang="fr-FR" smtClean="0"/>
              <a:t>07/06/2018</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Modifiez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7479498-123E-41E5-B68B-FB2FB7A496F9}" type="datetime1">
              <a:rPr lang="fr-FR" smtClean="0"/>
              <a:t>07/06/2018</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Modifiez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D4A03FE-CFBD-4714-B1A2-5EE5511FA68B}" type="datetime1">
              <a:rPr lang="fr-FR" smtClean="0"/>
              <a:t>07/06/2018</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0A59A48F-5810-43C8-A6D3-7F8C4D578384}" type="datetime1">
              <a:rPr lang="fr-FR" smtClean="0"/>
              <a:t>07/06/2018</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r>
              <a:rPr lang="fr-FR" dirty="0"/>
              <a:t>ABDO Alexandre – CHELLE Auriane – DEUX Etienne</a:t>
            </a:r>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Projet Programmation </a:t>
            </a:r>
          </a:p>
        </p:txBody>
      </p:sp>
      <p:sp>
        <p:nvSpPr>
          <p:cNvPr id="5" name="Sous-titre 4"/>
          <p:cNvSpPr>
            <a:spLocks noGrp="1"/>
          </p:cNvSpPr>
          <p:nvPr>
            <p:ph type="subTitle" idx="1"/>
          </p:nvPr>
        </p:nvSpPr>
        <p:spPr/>
        <p:txBody>
          <a:bodyPr rtlCol="0"/>
          <a:lstStyle/>
          <a:p>
            <a:pPr rtl="0"/>
            <a:r>
              <a:rPr lang="fr-FR" dirty="0"/>
              <a:t>La boite de jeux</a:t>
            </a:r>
          </a:p>
        </p:txBody>
      </p:sp>
      <p:sp>
        <p:nvSpPr>
          <p:cNvPr id="3" name="Espace réservé du pied de page 2"/>
          <p:cNvSpPr>
            <a:spLocks noGrp="1"/>
          </p:cNvSpPr>
          <p:nvPr>
            <p:ph type="ftr" sz="quarter" idx="11"/>
          </p:nvPr>
        </p:nvSpPr>
        <p:spPr>
          <a:xfrm rot="-1800000">
            <a:off x="7486648" y="5331058"/>
            <a:ext cx="3744416" cy="365125"/>
          </a:xfrm>
        </p:spPr>
        <p:txBody>
          <a:bodyPr/>
          <a:lstStyle/>
          <a:p>
            <a:pPr rtl="0"/>
            <a:r>
              <a:rPr lang="fr-FR" dirty="0"/>
              <a:t>ABDO Alexandre – CHELLE Auriane – DEUX Etienne</a:t>
            </a:r>
          </a:p>
        </p:txBody>
      </p:sp>
      <p:sp>
        <p:nvSpPr>
          <p:cNvPr id="4" name="Espace réservé du numéro de diapositive 3"/>
          <p:cNvSpPr>
            <a:spLocks noGrp="1"/>
          </p:cNvSpPr>
          <p:nvPr>
            <p:ph type="sldNum" sz="quarter" idx="12"/>
          </p:nvPr>
        </p:nvSpPr>
        <p:spPr/>
        <p:txBody>
          <a:bodyPr/>
          <a:lstStyle/>
          <a:p>
            <a:pPr algn="r"/>
            <a:fld id="{C014DD1E-5D91-48A3-AD6D-45FBA980D106}" type="slidenum">
              <a:rPr lang="fr-FR" smtClean="0"/>
              <a:pPr algn="r"/>
              <a:t>1</a:t>
            </a:fld>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836" y="130175"/>
            <a:ext cx="2209800" cy="723900"/>
          </a:xfrm>
          <a:prstGeom prst="rect">
            <a:avLst/>
          </a:prstGeom>
        </p:spPr>
      </p:pic>
      <p:sp>
        <p:nvSpPr>
          <p:cNvPr id="9" name="ZoneTexte 8"/>
          <p:cNvSpPr txBox="1"/>
          <p:nvPr/>
        </p:nvSpPr>
        <p:spPr>
          <a:xfrm>
            <a:off x="1989956" y="5645427"/>
            <a:ext cx="2050946" cy="276999"/>
          </a:xfrm>
          <a:prstGeom prst="rect">
            <a:avLst/>
          </a:prstGeom>
          <a:noFill/>
        </p:spPr>
        <p:txBody>
          <a:bodyPr wrap="none" rtlCol="0">
            <a:spAutoFit/>
          </a:bodyPr>
          <a:lstStyle/>
          <a:p>
            <a:r>
              <a:rPr lang="fr-FR" sz="1200" dirty="0">
                <a:solidFill>
                  <a:schemeClr val="tx1">
                    <a:tint val="75000"/>
                  </a:schemeClr>
                </a:solidFill>
              </a:rPr>
              <a:t>Enseignant : BRITELLE Vincent</a:t>
            </a:r>
          </a:p>
        </p:txBody>
      </p:sp>
      <p:sp>
        <p:nvSpPr>
          <p:cNvPr id="10" name="ZoneTexte 9"/>
          <p:cNvSpPr txBox="1"/>
          <p:nvPr/>
        </p:nvSpPr>
        <p:spPr>
          <a:xfrm>
            <a:off x="549796" y="5645427"/>
            <a:ext cx="1200072" cy="276999"/>
          </a:xfrm>
          <a:prstGeom prst="rect">
            <a:avLst/>
          </a:prstGeom>
          <a:noFill/>
        </p:spPr>
        <p:txBody>
          <a:bodyPr wrap="none" rtlCol="0">
            <a:spAutoFit/>
          </a:bodyPr>
          <a:lstStyle/>
          <a:p>
            <a:r>
              <a:rPr lang="fr-FR" sz="1200" dirty="0">
                <a:solidFill>
                  <a:schemeClr val="tx1">
                    <a:tint val="75000"/>
                  </a:schemeClr>
                </a:solidFill>
              </a:rPr>
              <a:t>Promotion 2021</a:t>
            </a:r>
          </a:p>
        </p:txBody>
      </p:sp>
    </p:spTree>
    <p:extLst>
      <p:ext uri="{BB962C8B-B14F-4D97-AF65-F5344CB8AC3E}">
        <p14:creationId xmlns:p14="http://schemas.microsoft.com/office/powerpoint/2010/main" val="13322918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Bataille navale</a:t>
            </a:r>
          </a:p>
          <a:p>
            <a:pPr lvl="1"/>
            <a:r>
              <a:rPr lang="fr-FR" dirty="0"/>
              <a:t>Bateaux</a:t>
            </a:r>
          </a:p>
          <a:p>
            <a:pPr lvl="2"/>
            <a:r>
              <a:rPr lang="fr-FR" dirty="0" err="1"/>
              <a:t>CaseBN</a:t>
            </a:r>
            <a:endParaRPr lang="fr-FR" dirty="0"/>
          </a:p>
          <a:p>
            <a:pPr lvl="2"/>
            <a:r>
              <a:rPr lang="fr-FR" dirty="0"/>
              <a:t>Direction</a:t>
            </a:r>
          </a:p>
          <a:p>
            <a:pPr lvl="2"/>
            <a:r>
              <a:rPr lang="fr-FR" dirty="0"/>
              <a:t>Taille</a:t>
            </a:r>
          </a:p>
          <a:p>
            <a:pPr lvl="1"/>
            <a:r>
              <a:rPr lang="fr-FR" dirty="0"/>
              <a:t>Types </a:t>
            </a:r>
          </a:p>
          <a:p>
            <a:pPr lvl="2"/>
            <a:r>
              <a:rPr lang="fr-FR" dirty="0"/>
              <a:t>Porte Avion</a:t>
            </a:r>
          </a:p>
          <a:p>
            <a:pPr lvl="2"/>
            <a:r>
              <a:rPr lang="fr-FR" dirty="0"/>
              <a:t>Croiseur</a:t>
            </a:r>
          </a:p>
          <a:p>
            <a:pPr lvl="2"/>
            <a:r>
              <a:rPr lang="fr-FR" dirty="0"/>
              <a:t>Contre torpilleur</a:t>
            </a:r>
          </a:p>
          <a:p>
            <a:pPr lvl="2"/>
            <a:r>
              <a:rPr lang="fr-FR" dirty="0"/>
              <a:t>Sous marin</a:t>
            </a:r>
          </a:p>
          <a:p>
            <a:pPr lvl="2"/>
            <a:r>
              <a:rPr lang="fr-FR" dirty="0"/>
              <a:t>Torpilleur</a:t>
            </a:r>
          </a:p>
        </p:txBody>
      </p:sp>
      <p:sp>
        <p:nvSpPr>
          <p:cNvPr id="4" name="Espace réservé du pied de page 3"/>
          <p:cNvSpPr>
            <a:spLocks noGrp="1"/>
          </p:cNvSpPr>
          <p:nvPr>
            <p:ph type="ftr" sz="quarter" idx="11"/>
          </p:nvPr>
        </p:nvSpPr>
        <p:spPr/>
        <p:txBody>
          <a:bodyPr/>
          <a:lstStyle/>
          <a:p>
            <a:r>
              <a:rPr lang="fr-FR" dirty="0"/>
              <a:t>ABDO Alexandre – CHELLE Auriane – DEUX Etienne</a:t>
            </a:r>
          </a:p>
          <a:p>
            <a:pPr rtl="0"/>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10</a:t>
            </a:fld>
            <a:endParaRPr lang="fr-FR" dirty="0"/>
          </a:p>
        </p:txBody>
      </p:sp>
      <p:sp>
        <p:nvSpPr>
          <p:cNvPr id="6" name="Rectangle 5"/>
          <p:cNvSpPr/>
          <p:nvPr/>
        </p:nvSpPr>
        <p:spPr>
          <a:xfrm>
            <a:off x="6742484" y="3068960"/>
            <a:ext cx="223224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Bateau</a:t>
            </a:r>
          </a:p>
        </p:txBody>
      </p:sp>
      <p:sp>
        <p:nvSpPr>
          <p:cNvPr id="7" name="Rectangle 6"/>
          <p:cNvSpPr/>
          <p:nvPr/>
        </p:nvSpPr>
        <p:spPr>
          <a:xfrm>
            <a:off x="4901307" y="1969780"/>
            <a:ext cx="1512168" cy="792088"/>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Case ‘Initiale’</a:t>
            </a:r>
          </a:p>
        </p:txBody>
      </p:sp>
      <p:cxnSp>
        <p:nvCxnSpPr>
          <p:cNvPr id="9" name="Connecteur droit avec flèche 8"/>
          <p:cNvCxnSpPr>
            <a:cxnSpLocks/>
          </p:cNvCxnSpPr>
          <p:nvPr/>
        </p:nvCxnSpPr>
        <p:spPr>
          <a:xfrm flipH="1" flipV="1">
            <a:off x="6399133" y="2744925"/>
            <a:ext cx="384165" cy="3240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14492" y="4580139"/>
            <a:ext cx="2088232" cy="865085"/>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Direction</a:t>
            </a:r>
          </a:p>
        </p:txBody>
      </p:sp>
      <p:cxnSp>
        <p:nvCxnSpPr>
          <p:cNvPr id="14" name="Connecteur droit avec flèche 13"/>
          <p:cNvCxnSpPr>
            <a:cxnSpLocks/>
            <a:stCxn id="6" idx="2"/>
            <a:endCxn id="12" idx="0"/>
          </p:cNvCxnSpPr>
          <p:nvPr/>
        </p:nvCxnSpPr>
        <p:spPr>
          <a:xfrm>
            <a:off x="7858608" y="4005064"/>
            <a:ext cx="0" cy="5750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344555" y="1904382"/>
            <a:ext cx="1740556" cy="853182"/>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Taille</a:t>
            </a:r>
          </a:p>
        </p:txBody>
      </p:sp>
      <p:cxnSp>
        <p:nvCxnSpPr>
          <p:cNvPr id="22" name="Connecteur droit avec flèche 21"/>
          <p:cNvCxnSpPr>
            <a:cxnSpLocks/>
          </p:cNvCxnSpPr>
          <p:nvPr/>
        </p:nvCxnSpPr>
        <p:spPr>
          <a:xfrm flipV="1">
            <a:off x="8974732" y="2744926"/>
            <a:ext cx="369823" cy="3240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2904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Bataille navale </a:t>
            </a:r>
          </a:p>
          <a:p>
            <a:pPr lvl="1"/>
            <a:r>
              <a:rPr lang="fr-FR" dirty="0"/>
              <a:t>adversaire</a:t>
            </a:r>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11</a:t>
            </a:fld>
            <a:endParaRPr lang="fr-FR" dirty="0"/>
          </a:p>
        </p:txBody>
      </p:sp>
      <p:graphicFrame>
        <p:nvGraphicFramePr>
          <p:cNvPr id="15" name="Diagramme 14"/>
          <p:cNvGraphicFramePr/>
          <p:nvPr>
            <p:extLst>
              <p:ext uri="{D42A27DB-BD31-4B8C-83A1-F6EECF244321}">
                <p14:modId xmlns:p14="http://schemas.microsoft.com/office/powerpoint/2010/main" val="4041304710"/>
              </p:ext>
            </p:extLst>
          </p:nvPr>
        </p:nvGraphicFramePr>
        <p:xfrm>
          <a:off x="1845940" y="2780928"/>
          <a:ext cx="8167397" cy="2564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3010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Pendu</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12</a:t>
            </a:fld>
            <a:endParaRPr lang="fr-FR" dirty="0"/>
          </a:p>
        </p:txBody>
      </p:sp>
      <p:pic>
        <p:nvPicPr>
          <p:cNvPr id="6" name="Image 5"/>
          <p:cNvPicPr>
            <a:picLocks noChangeAspect="1"/>
          </p:cNvPicPr>
          <p:nvPr/>
        </p:nvPicPr>
        <p:blipFill rotWithShape="1">
          <a:blip r:embed="rId2"/>
          <a:srcRect l="19321" t="24939" r="26581" b="38785"/>
          <a:stretch/>
        </p:blipFill>
        <p:spPr>
          <a:xfrm>
            <a:off x="2219482" y="2456769"/>
            <a:ext cx="7749861" cy="2952328"/>
          </a:xfrm>
          <a:prstGeom prst="rect">
            <a:avLst/>
          </a:prstGeom>
        </p:spPr>
      </p:pic>
    </p:spTree>
    <p:extLst>
      <p:ext uri="{BB962C8B-B14F-4D97-AF65-F5344CB8AC3E}">
        <p14:creationId xmlns:p14="http://schemas.microsoft.com/office/powerpoint/2010/main" val="1243885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Pendu</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13</a:t>
            </a:fld>
            <a:endParaRPr lang="fr-FR" dirty="0"/>
          </a:p>
        </p:txBody>
      </p:sp>
      <p:grpSp>
        <p:nvGrpSpPr>
          <p:cNvPr id="14" name="Groupe 13"/>
          <p:cNvGrpSpPr/>
          <p:nvPr/>
        </p:nvGrpSpPr>
        <p:grpSpPr>
          <a:xfrm>
            <a:off x="6515951" y="2614106"/>
            <a:ext cx="2952329" cy="2744961"/>
            <a:chOff x="6515951" y="2614106"/>
            <a:chExt cx="2952329" cy="2744961"/>
          </a:xfrm>
        </p:grpSpPr>
        <p:sp>
          <p:nvSpPr>
            <p:cNvPr id="7" name="Rectangle 6"/>
            <p:cNvSpPr/>
            <p:nvPr/>
          </p:nvSpPr>
          <p:spPr>
            <a:xfrm>
              <a:off x="7009501" y="2614106"/>
              <a:ext cx="1965230" cy="670878"/>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Observable : </a:t>
              </a:r>
            </a:p>
            <a:p>
              <a:pPr algn="ctr"/>
              <a:r>
                <a:rPr lang="fr-FR" dirty="0" err="1"/>
                <a:t>JeuPendu</a:t>
              </a:r>
              <a:endParaRPr lang="fr-FR" dirty="0"/>
            </a:p>
          </p:txBody>
        </p:sp>
        <p:sp>
          <p:nvSpPr>
            <p:cNvPr id="10" name="Rectangle 9"/>
            <p:cNvSpPr/>
            <p:nvPr/>
          </p:nvSpPr>
          <p:spPr>
            <a:xfrm>
              <a:off x="7020008" y="3643697"/>
              <a:ext cx="1944216" cy="647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Etape()</a:t>
              </a:r>
            </a:p>
          </p:txBody>
        </p:sp>
        <p:sp>
          <p:nvSpPr>
            <p:cNvPr id="11" name="Rectangle 10"/>
            <p:cNvSpPr/>
            <p:nvPr/>
          </p:nvSpPr>
          <p:spPr>
            <a:xfrm>
              <a:off x="6515951" y="4783003"/>
              <a:ext cx="295232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a:t>notifyObservers</a:t>
              </a:r>
              <a:r>
                <a:rPr lang="fr-FR" sz="2800" dirty="0"/>
                <a:t>()</a:t>
              </a:r>
            </a:p>
          </p:txBody>
        </p:sp>
      </p:grpSp>
      <p:grpSp>
        <p:nvGrpSpPr>
          <p:cNvPr id="13" name="Groupe 12"/>
          <p:cNvGrpSpPr/>
          <p:nvPr/>
        </p:nvGrpSpPr>
        <p:grpSpPr>
          <a:xfrm>
            <a:off x="3070076" y="2614106"/>
            <a:ext cx="2088232" cy="2831118"/>
            <a:chOff x="3070076" y="2614106"/>
            <a:chExt cx="2088232" cy="2831118"/>
          </a:xfrm>
        </p:grpSpPr>
        <p:sp>
          <p:nvSpPr>
            <p:cNvPr id="8" name="Rectangle 7"/>
            <p:cNvSpPr/>
            <p:nvPr/>
          </p:nvSpPr>
          <p:spPr>
            <a:xfrm>
              <a:off x="3070076" y="2614106"/>
              <a:ext cx="2088232" cy="670878"/>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Observer :</a:t>
              </a:r>
            </a:p>
            <a:p>
              <a:pPr algn="ctr"/>
              <a:r>
                <a:rPr lang="fr-FR" dirty="0" err="1"/>
                <a:t>JPanel</a:t>
              </a:r>
              <a:endParaRPr lang="fr-FR" dirty="0"/>
            </a:p>
          </p:txBody>
        </p:sp>
        <p:sp>
          <p:nvSpPr>
            <p:cNvPr id="9" name="Rectangle 8"/>
            <p:cNvSpPr/>
            <p:nvPr/>
          </p:nvSpPr>
          <p:spPr>
            <a:xfrm>
              <a:off x="3070076" y="3643697"/>
              <a:ext cx="2088232" cy="647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a:t>KeyPressed</a:t>
              </a:r>
              <a:r>
                <a:rPr lang="fr-FR" sz="2800" dirty="0"/>
                <a:t>()</a:t>
              </a:r>
            </a:p>
          </p:txBody>
        </p:sp>
        <p:sp>
          <p:nvSpPr>
            <p:cNvPr id="12" name="Rectangle 11"/>
            <p:cNvSpPr/>
            <p:nvPr/>
          </p:nvSpPr>
          <p:spPr>
            <a:xfrm>
              <a:off x="3070076" y="4783002"/>
              <a:ext cx="2088232" cy="662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update()</a:t>
              </a:r>
            </a:p>
          </p:txBody>
        </p:sp>
      </p:grpSp>
      <p:cxnSp>
        <p:nvCxnSpPr>
          <p:cNvPr id="15" name="Connecteur droit avec flèche 14"/>
          <p:cNvCxnSpPr/>
          <p:nvPr/>
        </p:nvCxnSpPr>
        <p:spPr>
          <a:xfrm>
            <a:off x="5230316" y="3967424"/>
            <a:ext cx="1728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7992115" y="4365104"/>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5230316" y="5114113"/>
            <a:ext cx="1208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4352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Les problèmes rencontrés</a:t>
            </a:r>
          </a:p>
          <a:p>
            <a:pPr lvl="1"/>
            <a:r>
              <a:rPr lang="fr-FR" dirty="0"/>
              <a:t>Apprentissage de Swing</a:t>
            </a:r>
          </a:p>
          <a:p>
            <a:pPr lvl="1"/>
            <a:r>
              <a:rPr lang="fr-FR" dirty="0"/>
              <a:t>Attente d’évènements</a:t>
            </a:r>
          </a:p>
          <a:p>
            <a:pPr lvl="1"/>
            <a:r>
              <a:rPr lang="fr-FR" dirty="0"/>
              <a:t>Apprentissage de Git</a:t>
            </a:r>
          </a:p>
          <a:p>
            <a:pPr lvl="1"/>
            <a:r>
              <a:rPr lang="fr-FR" dirty="0"/>
              <a:t>Compréhension des tests unitaires</a:t>
            </a:r>
          </a:p>
          <a:p>
            <a:pPr lvl="1"/>
            <a:r>
              <a:rPr lang="fr-FR" dirty="0"/>
              <a:t>Utilisation des Threads</a:t>
            </a:r>
          </a:p>
          <a:p>
            <a:pPr lvl="1"/>
            <a:r>
              <a:rPr lang="fr-FR" dirty="0"/>
              <a:t>Utilisation Observable/Observer</a:t>
            </a:r>
          </a:p>
          <a:p>
            <a:pPr lvl="1"/>
            <a:r>
              <a:rPr lang="fr-FR" dirty="0"/>
              <a:t>Encodage</a:t>
            </a:r>
          </a:p>
          <a:p>
            <a:pPr lvl="1"/>
            <a:r>
              <a:rPr lang="fr-FR" dirty="0"/>
              <a:t>Fusion des packages</a:t>
            </a:r>
          </a:p>
          <a:p>
            <a:pPr lvl="1"/>
            <a:endParaRPr lang="fr-FR" dirty="0"/>
          </a:p>
          <a:p>
            <a:pPr marL="0" indent="0">
              <a:buNone/>
            </a:pPr>
            <a:endParaRPr lang="fr-FR" dirty="0"/>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14</a:t>
            </a:fld>
            <a:endParaRPr lang="fr-FR" dirty="0"/>
          </a:p>
        </p:txBody>
      </p:sp>
    </p:spTree>
    <p:extLst>
      <p:ext uri="{BB962C8B-B14F-4D97-AF65-F5344CB8AC3E}">
        <p14:creationId xmlns:p14="http://schemas.microsoft.com/office/powerpoint/2010/main" val="10206637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a:t>
            </a:r>
          </a:p>
        </p:txBody>
      </p:sp>
      <p:sp>
        <p:nvSpPr>
          <p:cNvPr id="3" name="Espace réservé du texte 2"/>
          <p:cNvSpPr>
            <a:spLocks noGrp="1"/>
          </p:cNvSpPr>
          <p:nvPr>
            <p:ph type="body" idx="1"/>
          </p:nvPr>
        </p:nvSpPr>
        <p:spPr/>
        <p:txBody>
          <a:bodyPr/>
          <a:lstStyle/>
          <a:p>
            <a:r>
              <a:rPr lang="fr-FR" dirty="0"/>
              <a:t>Retour personnel</a:t>
            </a:r>
          </a:p>
        </p:txBody>
      </p:sp>
      <p:sp>
        <p:nvSpPr>
          <p:cNvPr id="4" name="Espace réservé du pied de page 3"/>
          <p:cNvSpPr>
            <a:spLocks noGrp="1"/>
          </p:cNvSpPr>
          <p:nvPr>
            <p:ph type="ftr" sz="quarter" idx="11"/>
          </p:nvPr>
        </p:nvSpPr>
        <p:spPr>
          <a:xfrm>
            <a:off x="3214092" y="6356352"/>
            <a:ext cx="5281824" cy="365125"/>
          </a:xfrm>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15</a:t>
            </a:fld>
            <a:endParaRPr lang="fr-FR" dirty="0"/>
          </a:p>
        </p:txBody>
      </p:sp>
    </p:spTree>
    <p:extLst>
      <p:ext uri="{BB962C8B-B14F-4D97-AF65-F5344CB8AC3E}">
        <p14:creationId xmlns:p14="http://schemas.microsoft.com/office/powerpoint/2010/main" val="493409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Ressources utilisées</a:t>
            </a:r>
          </a:p>
        </p:txBody>
      </p:sp>
      <p:sp>
        <p:nvSpPr>
          <p:cNvPr id="3" name="Espace réservé du contenu 2"/>
          <p:cNvSpPr>
            <a:spLocks noGrp="1"/>
          </p:cNvSpPr>
          <p:nvPr>
            <p:ph idx="1"/>
          </p:nvPr>
        </p:nvSpPr>
        <p:spPr/>
        <p:txBody>
          <a:bodyPr/>
          <a:lstStyle/>
          <a:p>
            <a:r>
              <a:rPr lang="fr-FR" dirty="0" err="1"/>
              <a:t>Javadoc</a:t>
            </a:r>
            <a:endParaRPr lang="fr-FR" dirty="0"/>
          </a:p>
          <a:p>
            <a:r>
              <a:rPr lang="fr-FR" dirty="0" err="1"/>
              <a:t>OpenClassrooms</a:t>
            </a:r>
            <a:endParaRPr lang="fr-FR" dirty="0"/>
          </a:p>
          <a:p>
            <a:r>
              <a:rPr lang="fr-FR" dirty="0" err="1"/>
              <a:t>Stack</a:t>
            </a:r>
            <a:r>
              <a:rPr lang="fr-FR" dirty="0"/>
              <a:t> </a:t>
            </a:r>
            <a:r>
              <a:rPr lang="fr-FR" dirty="0" err="1"/>
              <a:t>Overflow</a:t>
            </a:r>
            <a:endParaRPr lang="fr-FR" dirty="0"/>
          </a:p>
          <a:p>
            <a:pPr marL="0" indent="0">
              <a:buNone/>
            </a:pPr>
            <a:endParaRPr lang="fr-FR" dirty="0"/>
          </a:p>
          <a:p>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16</a:t>
            </a:fld>
            <a:endParaRPr lang="fr-FR" dirty="0"/>
          </a:p>
        </p:txBody>
      </p:sp>
    </p:spTree>
    <p:extLst>
      <p:ext uri="{BB962C8B-B14F-4D97-AF65-F5344CB8AC3E}">
        <p14:creationId xmlns:p14="http://schemas.microsoft.com/office/powerpoint/2010/main" val="10573387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Sommaire </a:t>
            </a:r>
          </a:p>
        </p:txBody>
      </p:sp>
      <p:sp>
        <p:nvSpPr>
          <p:cNvPr id="3" name="Espace réservé du contenu 2"/>
          <p:cNvSpPr>
            <a:spLocks noGrp="1"/>
          </p:cNvSpPr>
          <p:nvPr>
            <p:ph idx="1"/>
          </p:nvPr>
        </p:nvSpPr>
        <p:spPr/>
        <p:txBody>
          <a:bodyPr/>
          <a:lstStyle/>
          <a:p>
            <a:pPr marL="571500" indent="-571500">
              <a:buFont typeface="+mj-lt"/>
              <a:buAutoNum type="romanUcPeriod"/>
            </a:pPr>
            <a:endParaRPr lang="fr-FR" dirty="0"/>
          </a:p>
          <a:p>
            <a:pPr marL="571500" indent="-571500">
              <a:buFont typeface="+mj-lt"/>
              <a:buAutoNum type="romanUcPeriod"/>
            </a:pPr>
            <a:r>
              <a:rPr lang="fr-FR" dirty="0"/>
              <a:t>Approche organisationnelle</a:t>
            </a:r>
          </a:p>
          <a:p>
            <a:pPr marL="571500" indent="-571500">
              <a:buFont typeface="+mj-lt"/>
              <a:buAutoNum type="romanUcPeriod"/>
            </a:pPr>
            <a:r>
              <a:rPr lang="fr-FR" dirty="0"/>
              <a:t>Démonstration </a:t>
            </a:r>
          </a:p>
          <a:p>
            <a:pPr marL="571500" indent="-571500">
              <a:buFont typeface="+mj-lt"/>
              <a:buAutoNum type="romanUcPeriod"/>
            </a:pPr>
            <a:r>
              <a:rPr lang="fr-FR" dirty="0"/>
              <a:t>Approche technique</a:t>
            </a:r>
          </a:p>
          <a:p>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2</a:t>
            </a:fld>
            <a:endParaRPr lang="fr-FR" dirty="0"/>
          </a:p>
        </p:txBody>
      </p:sp>
    </p:spTree>
    <p:extLst>
      <p:ext uri="{BB962C8B-B14F-4D97-AF65-F5344CB8AC3E}">
        <p14:creationId xmlns:p14="http://schemas.microsoft.com/office/powerpoint/2010/main" val="5744831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organisationnelle</a:t>
            </a:r>
          </a:p>
        </p:txBody>
      </p:sp>
      <p:sp>
        <p:nvSpPr>
          <p:cNvPr id="3" name="Espace réservé du contenu 2"/>
          <p:cNvSpPr>
            <a:spLocks noGrp="1"/>
          </p:cNvSpPr>
          <p:nvPr>
            <p:ph sz="half" idx="1"/>
          </p:nvPr>
        </p:nvSpPr>
        <p:spPr>
          <a:xfrm>
            <a:off x="1218883" y="2420888"/>
            <a:ext cx="5078677" cy="3751312"/>
          </a:xfrm>
        </p:spPr>
        <p:txBody>
          <a:bodyPr>
            <a:normAutofit lnSpcReduction="10000"/>
          </a:bodyPr>
          <a:lstStyle/>
          <a:p>
            <a:r>
              <a:rPr lang="fr-FR" dirty="0"/>
              <a:t>JAVA SE version 8</a:t>
            </a:r>
          </a:p>
          <a:p>
            <a:r>
              <a:rPr lang="fr-FR" dirty="0"/>
              <a:t>IDE : </a:t>
            </a:r>
            <a:r>
              <a:rPr lang="fr-FR" dirty="0" err="1"/>
              <a:t>NetBeans</a:t>
            </a:r>
            <a:r>
              <a:rPr lang="fr-FR" dirty="0"/>
              <a:t> </a:t>
            </a:r>
          </a:p>
          <a:p>
            <a:r>
              <a:rPr lang="fr-FR" dirty="0"/>
              <a:t>Bibliothèque : IO et </a:t>
            </a:r>
            <a:r>
              <a:rPr lang="fr-FR" dirty="0" err="1"/>
              <a:t>Util</a:t>
            </a:r>
            <a:endParaRPr lang="fr-FR" dirty="0"/>
          </a:p>
          <a:p>
            <a:r>
              <a:rPr lang="fr-FR" dirty="0"/>
              <a:t>Bibliothèques graphiques : Swing et </a:t>
            </a:r>
            <a:r>
              <a:rPr lang="fr-FR" dirty="0" err="1"/>
              <a:t>awt</a:t>
            </a:r>
            <a:endParaRPr lang="fr-FR" dirty="0"/>
          </a:p>
          <a:p>
            <a:r>
              <a:rPr lang="fr-FR" dirty="0"/>
              <a:t>Editeur swing de </a:t>
            </a:r>
            <a:r>
              <a:rPr lang="fr-FR" dirty="0" err="1"/>
              <a:t>NetBeans</a:t>
            </a:r>
            <a:endParaRPr lang="fr-FR" dirty="0"/>
          </a:p>
          <a:p>
            <a:r>
              <a:rPr lang="fr-FR" dirty="0"/>
              <a:t>Editeur de diagramme : Dia</a:t>
            </a:r>
          </a:p>
        </p:txBody>
      </p:sp>
      <p:sp>
        <p:nvSpPr>
          <p:cNvPr id="4" name="Espace réservé du contenu 3"/>
          <p:cNvSpPr>
            <a:spLocks noGrp="1"/>
          </p:cNvSpPr>
          <p:nvPr>
            <p:ph sz="half" idx="2"/>
          </p:nvPr>
        </p:nvSpPr>
        <p:spPr>
          <a:xfrm>
            <a:off x="6500707" y="2420888"/>
            <a:ext cx="5078677" cy="3751312"/>
          </a:xfrm>
        </p:spPr>
        <p:txBody>
          <a:bodyPr>
            <a:normAutofit lnSpcReduction="10000"/>
          </a:bodyPr>
          <a:lstStyle/>
          <a:p>
            <a:pPr marL="0" indent="0">
              <a:buNone/>
            </a:pPr>
            <a:r>
              <a:rPr lang="fr-FR" dirty="0"/>
              <a:t>Partage de données :</a:t>
            </a:r>
          </a:p>
          <a:p>
            <a:r>
              <a:rPr lang="fr-FR" dirty="0"/>
              <a:t>Git </a:t>
            </a:r>
          </a:p>
          <a:p>
            <a:r>
              <a:rPr lang="fr-FR" dirty="0"/>
              <a:t>Google Drive</a:t>
            </a:r>
          </a:p>
        </p:txBody>
      </p:sp>
      <p:sp>
        <p:nvSpPr>
          <p:cNvPr id="5" name="Espace réservé du pied de page 4"/>
          <p:cNvSpPr>
            <a:spLocks noGrp="1"/>
          </p:cNvSpPr>
          <p:nvPr>
            <p:ph type="ftr" sz="quarter" idx="11"/>
          </p:nvPr>
        </p:nvSpPr>
        <p:spPr/>
        <p:txBody>
          <a:bodyPr/>
          <a:lstStyle/>
          <a:p>
            <a:r>
              <a:rPr lang="fr-FR" dirty="0"/>
              <a:t>ABDO Alexandre – CHELLE Auriane – DEUX Etienne</a:t>
            </a:r>
          </a:p>
        </p:txBody>
      </p:sp>
      <p:sp>
        <p:nvSpPr>
          <p:cNvPr id="6" name="Espace réservé du numéro de diapositive 5"/>
          <p:cNvSpPr>
            <a:spLocks noGrp="1"/>
          </p:cNvSpPr>
          <p:nvPr>
            <p:ph type="sldNum" sz="quarter" idx="12"/>
          </p:nvPr>
        </p:nvSpPr>
        <p:spPr/>
        <p:txBody>
          <a:bodyPr/>
          <a:lstStyle/>
          <a:p>
            <a:pPr algn="r"/>
            <a:fld id="{C014DD1E-5D91-48A3-AD6D-45FBA980D106}" type="slidenum">
              <a:rPr lang="fr-FR" smtClean="0"/>
              <a:pPr algn="r"/>
              <a:t>3</a:t>
            </a:fld>
            <a:endParaRPr lang="fr-FR" dirty="0"/>
          </a:p>
        </p:txBody>
      </p:sp>
      <p:sp>
        <p:nvSpPr>
          <p:cNvPr id="8" name="ZoneTexte 7"/>
          <p:cNvSpPr txBox="1"/>
          <p:nvPr/>
        </p:nvSpPr>
        <p:spPr>
          <a:xfrm>
            <a:off x="3718149" y="1682752"/>
            <a:ext cx="4752528" cy="523220"/>
          </a:xfrm>
          <a:prstGeom prst="rect">
            <a:avLst/>
          </a:prstGeom>
          <a:noFill/>
        </p:spPr>
        <p:txBody>
          <a:bodyPr wrap="square" rtlCol="0">
            <a:spAutoFit/>
          </a:bodyPr>
          <a:lstStyle/>
          <a:p>
            <a:r>
              <a:rPr lang="fr-FR" sz="2800" dirty="0"/>
              <a:t>Environnement technique</a:t>
            </a:r>
          </a:p>
        </p:txBody>
      </p:sp>
    </p:spTree>
    <p:extLst>
      <p:ext uri="{BB962C8B-B14F-4D97-AF65-F5344CB8AC3E}">
        <p14:creationId xmlns:p14="http://schemas.microsoft.com/office/powerpoint/2010/main" val="35979646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organisationnelle</a:t>
            </a:r>
          </a:p>
        </p:txBody>
      </p:sp>
      <p:sp>
        <p:nvSpPr>
          <p:cNvPr id="3" name="Espace réservé du contenu 2"/>
          <p:cNvSpPr>
            <a:spLocks noGrp="1"/>
          </p:cNvSpPr>
          <p:nvPr>
            <p:ph idx="1"/>
          </p:nvPr>
        </p:nvSpPr>
        <p:spPr/>
        <p:txBody>
          <a:bodyPr/>
          <a:lstStyle/>
          <a:p>
            <a:pPr marL="0" indent="0">
              <a:buNone/>
            </a:pPr>
            <a:endParaRPr lang="fr-FR" dirty="0"/>
          </a:p>
          <a:p>
            <a:r>
              <a:rPr lang="fr-FR" dirty="0"/>
              <a:t>La gestion des connexions et des statistiques : Etienne</a:t>
            </a:r>
          </a:p>
          <a:p>
            <a:r>
              <a:rPr lang="fr-FR" dirty="0"/>
              <a:t>La bataille navale : Alexandre</a:t>
            </a:r>
          </a:p>
          <a:p>
            <a:r>
              <a:rPr lang="fr-FR" dirty="0"/>
              <a:t>Le jeu du pendu : Auriane</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4</a:t>
            </a:fld>
            <a:endParaRPr lang="fr-FR" dirty="0"/>
          </a:p>
        </p:txBody>
      </p:sp>
    </p:spTree>
    <p:extLst>
      <p:ext uri="{BB962C8B-B14F-4D97-AF65-F5344CB8AC3E}">
        <p14:creationId xmlns:p14="http://schemas.microsoft.com/office/powerpoint/2010/main" val="32216057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Démonstration</a:t>
            </a:r>
          </a:p>
        </p:txBody>
      </p:sp>
      <p:sp>
        <p:nvSpPr>
          <p:cNvPr id="3" name="Espace réservé du texte 2"/>
          <p:cNvSpPr>
            <a:spLocks noGrp="1"/>
          </p:cNvSpPr>
          <p:nvPr>
            <p:ph type="body" idx="1"/>
          </p:nvPr>
        </p:nvSpPr>
        <p:spPr/>
        <p:txBody>
          <a:bodyPr/>
          <a:lstStyle/>
          <a:p>
            <a:r>
              <a:rPr lang="fr-FR" dirty="0"/>
              <a:t>La boite de jeux</a:t>
            </a:r>
          </a:p>
        </p:txBody>
      </p:sp>
      <p:sp>
        <p:nvSpPr>
          <p:cNvPr id="4" name="Espace réservé du pied de page 3"/>
          <p:cNvSpPr>
            <a:spLocks noGrp="1"/>
          </p:cNvSpPr>
          <p:nvPr>
            <p:ph type="ftr" sz="quarter" idx="11"/>
          </p:nvPr>
        </p:nvSpPr>
        <p:spPr>
          <a:xfrm>
            <a:off x="3214092" y="6356352"/>
            <a:ext cx="5281824" cy="365125"/>
          </a:xfrm>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5</a:t>
            </a:fld>
            <a:endParaRPr lang="fr-FR" dirty="0"/>
          </a:p>
        </p:txBody>
      </p:sp>
    </p:spTree>
    <p:extLst>
      <p:ext uri="{BB962C8B-B14F-4D97-AF65-F5344CB8AC3E}">
        <p14:creationId xmlns:p14="http://schemas.microsoft.com/office/powerpoint/2010/main" val="36872630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Connexion et statistiques</a:t>
            </a:r>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6</a:t>
            </a:fld>
            <a:endParaRPr lang="fr-FR" dirty="0"/>
          </a:p>
        </p:txBody>
      </p:sp>
      <p:pic>
        <p:nvPicPr>
          <p:cNvPr id="7" name="Image 6">
            <a:extLst>
              <a:ext uri="{FF2B5EF4-FFF2-40B4-BE49-F238E27FC236}">
                <a16:creationId xmlns:a16="http://schemas.microsoft.com/office/drawing/2014/main" id="{C0BB8903-90C2-4A91-AFC4-9E6F4A581B17}"/>
              </a:ext>
            </a:extLst>
          </p:cNvPr>
          <p:cNvPicPr>
            <a:picLocks noChangeAspect="1"/>
          </p:cNvPicPr>
          <p:nvPr/>
        </p:nvPicPr>
        <p:blipFill rotWithShape="1">
          <a:blip r:embed="rId2"/>
          <a:srcRect l="12191" t="24808" r="35726" b="19383"/>
          <a:stretch/>
        </p:blipFill>
        <p:spPr>
          <a:xfrm>
            <a:off x="2920281" y="2337720"/>
            <a:ext cx="6348261" cy="3826349"/>
          </a:xfrm>
          <a:prstGeom prst="rect">
            <a:avLst/>
          </a:prstGeom>
        </p:spPr>
      </p:pic>
    </p:spTree>
    <p:extLst>
      <p:ext uri="{BB962C8B-B14F-4D97-AF65-F5344CB8AC3E}">
        <p14:creationId xmlns:p14="http://schemas.microsoft.com/office/powerpoint/2010/main" val="29021477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Connexion et statistiques</a:t>
            </a:r>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7</a:t>
            </a:fld>
            <a:endParaRPr lang="fr-FR" dirty="0"/>
          </a:p>
        </p:txBody>
      </p:sp>
      <p:sp>
        <p:nvSpPr>
          <p:cNvPr id="6" name="Rectangle 5"/>
          <p:cNvSpPr/>
          <p:nvPr/>
        </p:nvSpPr>
        <p:spPr>
          <a:xfrm>
            <a:off x="4798268" y="2852936"/>
            <a:ext cx="259228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Main</a:t>
            </a:r>
          </a:p>
        </p:txBody>
      </p:sp>
      <p:sp>
        <p:nvSpPr>
          <p:cNvPr id="7" name="Rectangle 6"/>
          <p:cNvSpPr/>
          <p:nvPr/>
        </p:nvSpPr>
        <p:spPr>
          <a:xfrm>
            <a:off x="2036468" y="2852936"/>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Inscription Panel</a:t>
            </a:r>
          </a:p>
        </p:txBody>
      </p:sp>
      <p:sp>
        <p:nvSpPr>
          <p:cNvPr id="14" name="Rectangle 13"/>
          <p:cNvSpPr/>
          <p:nvPr/>
        </p:nvSpPr>
        <p:spPr>
          <a:xfrm>
            <a:off x="2036468" y="3861048"/>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Connexion Panel</a:t>
            </a:r>
          </a:p>
        </p:txBody>
      </p:sp>
      <p:sp>
        <p:nvSpPr>
          <p:cNvPr id="15" name="Rectangle 14"/>
          <p:cNvSpPr/>
          <p:nvPr/>
        </p:nvSpPr>
        <p:spPr>
          <a:xfrm>
            <a:off x="2481393" y="4869160"/>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Choix Jeu Panel</a:t>
            </a:r>
          </a:p>
        </p:txBody>
      </p:sp>
      <p:sp>
        <p:nvSpPr>
          <p:cNvPr id="16" name="Rectangle 15"/>
          <p:cNvSpPr/>
          <p:nvPr/>
        </p:nvSpPr>
        <p:spPr>
          <a:xfrm>
            <a:off x="5122304" y="4869160"/>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Info Jeu Panel</a:t>
            </a:r>
          </a:p>
        </p:txBody>
      </p:sp>
      <p:sp>
        <p:nvSpPr>
          <p:cNvPr id="17" name="Rectangle 16"/>
          <p:cNvSpPr/>
          <p:nvPr/>
        </p:nvSpPr>
        <p:spPr>
          <a:xfrm>
            <a:off x="7763217" y="4861275"/>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Jeu Panel</a:t>
            </a:r>
          </a:p>
        </p:txBody>
      </p:sp>
      <p:sp>
        <p:nvSpPr>
          <p:cNvPr id="18" name="Rectangle 17"/>
          <p:cNvSpPr/>
          <p:nvPr/>
        </p:nvSpPr>
        <p:spPr>
          <a:xfrm>
            <a:off x="8208140" y="3861048"/>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Changer </a:t>
            </a:r>
            <a:r>
              <a:rPr lang="fr-FR" dirty="0" err="1"/>
              <a:t>Mdp</a:t>
            </a:r>
            <a:r>
              <a:rPr lang="fr-FR" dirty="0"/>
              <a:t> Panel</a:t>
            </a:r>
          </a:p>
        </p:txBody>
      </p:sp>
      <p:sp>
        <p:nvSpPr>
          <p:cNvPr id="19" name="Rectangle 18"/>
          <p:cNvSpPr/>
          <p:nvPr/>
        </p:nvSpPr>
        <p:spPr>
          <a:xfrm>
            <a:off x="8208140" y="2852936"/>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Admin Panel</a:t>
            </a:r>
          </a:p>
        </p:txBody>
      </p:sp>
      <p:cxnSp>
        <p:nvCxnSpPr>
          <p:cNvPr id="20" name="Connecteur droit avec flèche 19"/>
          <p:cNvCxnSpPr>
            <a:stCxn id="7" idx="3"/>
          </p:cNvCxnSpPr>
          <p:nvPr/>
        </p:nvCxnSpPr>
        <p:spPr>
          <a:xfrm>
            <a:off x="3980684" y="3212976"/>
            <a:ext cx="817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3980684" y="3813174"/>
            <a:ext cx="817584" cy="2401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V="1">
            <a:off x="4389476" y="3861048"/>
            <a:ext cx="552808" cy="1000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16" idx="0"/>
            <a:endCxn id="6" idx="2"/>
          </p:cNvCxnSpPr>
          <p:nvPr/>
        </p:nvCxnSpPr>
        <p:spPr>
          <a:xfrm flipV="1">
            <a:off x="6094412" y="3861048"/>
            <a:ext cx="0" cy="10081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H="1" flipV="1">
            <a:off x="7246540" y="3857106"/>
            <a:ext cx="648073" cy="10120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flipV="1">
            <a:off x="7390556" y="3813174"/>
            <a:ext cx="817584" cy="2401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a:stCxn id="19" idx="1"/>
          </p:cNvCxnSpPr>
          <p:nvPr/>
        </p:nvCxnSpPr>
        <p:spPr>
          <a:xfrm flipH="1">
            <a:off x="7390556" y="3212976"/>
            <a:ext cx="817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7350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Bataille navale</a:t>
            </a:r>
          </a:p>
          <a:p>
            <a:pPr lvl="1"/>
            <a:r>
              <a:rPr lang="fr-FR" dirty="0" err="1"/>
              <a:t>CaseBN</a:t>
            </a:r>
            <a:endParaRPr lang="fr-FR" dirty="0"/>
          </a:p>
          <a:p>
            <a:pPr lvl="1"/>
            <a:r>
              <a:rPr lang="fr-FR" dirty="0"/>
              <a:t>Bateaux</a:t>
            </a:r>
          </a:p>
          <a:p>
            <a:pPr lvl="1"/>
            <a:r>
              <a:rPr lang="fr-FR" dirty="0" err="1"/>
              <a:t>GrilleBN</a:t>
            </a:r>
            <a:endParaRPr lang="fr-FR" dirty="0"/>
          </a:p>
          <a:p>
            <a:pPr lvl="1"/>
            <a:r>
              <a:rPr lang="fr-FR" dirty="0"/>
              <a:t>BNIA</a:t>
            </a:r>
          </a:p>
          <a:p>
            <a:pPr lvl="1"/>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8</a:t>
            </a:fld>
            <a:endParaRPr lang="fr-FR" dirty="0"/>
          </a:p>
        </p:txBody>
      </p:sp>
      <p:pic>
        <p:nvPicPr>
          <p:cNvPr id="9" name="Image 8"/>
          <p:cNvPicPr>
            <a:picLocks noChangeAspect="1"/>
          </p:cNvPicPr>
          <p:nvPr/>
        </p:nvPicPr>
        <p:blipFill rotWithShape="1">
          <a:blip r:embed="rId2"/>
          <a:srcRect l="374" t="13241" r="39957" b="26894"/>
          <a:stretch/>
        </p:blipFill>
        <p:spPr>
          <a:xfrm>
            <a:off x="4942284" y="1710553"/>
            <a:ext cx="6336704" cy="3576160"/>
          </a:xfrm>
          <a:prstGeom prst="rect">
            <a:avLst/>
          </a:prstGeom>
        </p:spPr>
      </p:pic>
    </p:spTree>
    <p:extLst>
      <p:ext uri="{BB962C8B-B14F-4D97-AF65-F5344CB8AC3E}">
        <p14:creationId xmlns:p14="http://schemas.microsoft.com/office/powerpoint/2010/main" val="14947739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Bataille navale</a:t>
            </a:r>
          </a:p>
          <a:p>
            <a:pPr lvl="1"/>
            <a:r>
              <a:rPr lang="fr-FR" dirty="0"/>
              <a:t>Les </a:t>
            </a:r>
            <a:r>
              <a:rPr lang="fr-FR" dirty="0" err="1"/>
              <a:t>CaseBN</a:t>
            </a:r>
            <a:endParaRPr lang="fr-FR" dirty="0"/>
          </a:p>
          <a:p>
            <a:pPr lvl="2"/>
            <a:r>
              <a:rPr lang="fr-FR" dirty="0" err="1"/>
              <a:t>TypeCase</a:t>
            </a:r>
            <a:endParaRPr lang="fr-FR" dirty="0"/>
          </a:p>
          <a:p>
            <a:pPr lvl="3"/>
            <a:r>
              <a:rPr lang="fr-FR" dirty="0"/>
              <a:t>Vierge</a:t>
            </a:r>
          </a:p>
          <a:p>
            <a:pPr lvl="3"/>
            <a:r>
              <a:rPr lang="fr-FR" dirty="0"/>
              <a:t>Bateau</a:t>
            </a:r>
          </a:p>
          <a:p>
            <a:pPr lvl="3"/>
            <a:r>
              <a:rPr lang="fr-FR" dirty="0"/>
              <a:t>Touche</a:t>
            </a:r>
          </a:p>
          <a:p>
            <a:pPr lvl="3"/>
            <a:r>
              <a:rPr lang="fr-FR" dirty="0" err="1"/>
              <a:t>ToucheVierge</a:t>
            </a:r>
            <a:endParaRPr lang="fr-FR" dirty="0"/>
          </a:p>
          <a:p>
            <a:pPr lvl="2"/>
            <a:r>
              <a:rPr lang="fr-FR" dirty="0"/>
              <a:t>Position</a:t>
            </a:r>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9</a:t>
            </a:fld>
            <a:endParaRPr lang="fr-FR" dirty="0"/>
          </a:p>
        </p:txBody>
      </p:sp>
      <p:sp>
        <p:nvSpPr>
          <p:cNvPr id="6" name="Rectangle 5"/>
          <p:cNvSpPr/>
          <p:nvPr/>
        </p:nvSpPr>
        <p:spPr>
          <a:xfrm>
            <a:off x="6670476" y="2914846"/>
            <a:ext cx="18722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a:t>CaseBN</a:t>
            </a:r>
            <a:endParaRPr lang="fr-FR" sz="2800" dirty="0"/>
          </a:p>
        </p:txBody>
      </p:sp>
      <p:sp>
        <p:nvSpPr>
          <p:cNvPr id="7" name="Rectangle 6"/>
          <p:cNvSpPr/>
          <p:nvPr/>
        </p:nvSpPr>
        <p:spPr>
          <a:xfrm>
            <a:off x="6670476" y="1690883"/>
            <a:ext cx="1728192" cy="706091"/>
          </a:xfrm>
          <a:prstGeom prst="rect">
            <a:avLst/>
          </a:prstGeom>
          <a:solidFill>
            <a:srgbClr val="993300"/>
          </a:solidFill>
          <a:ln>
            <a:solidFill>
              <a:srgbClr val="462C2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800" dirty="0" err="1"/>
              <a:t>TypeCase</a:t>
            </a:r>
            <a:endParaRPr lang="fr-FR" sz="2800" dirty="0"/>
          </a:p>
        </p:txBody>
      </p:sp>
      <p:cxnSp>
        <p:nvCxnSpPr>
          <p:cNvPr id="9" name="Connecteur droit avec flèche 8"/>
          <p:cNvCxnSpPr>
            <a:cxnSpLocks/>
            <a:stCxn id="6" idx="0"/>
            <a:endCxn id="7" idx="2"/>
          </p:cNvCxnSpPr>
          <p:nvPr/>
        </p:nvCxnSpPr>
        <p:spPr>
          <a:xfrm flipH="1" flipV="1">
            <a:off x="7534572" y="2396974"/>
            <a:ext cx="72008" cy="5178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614692" y="1690883"/>
            <a:ext cx="1872208" cy="936104"/>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a:solidFill>
                    <a:srgbClr val="993300"/>
                  </a:solidFill>
                </a:ln>
              </a:rPr>
              <a:t>Position</a:t>
            </a:r>
          </a:p>
          <a:p>
            <a:pPr algn="ctr"/>
            <a:r>
              <a:rPr lang="fr-FR" sz="2800" dirty="0">
                <a:ln>
                  <a:solidFill>
                    <a:srgbClr val="993300"/>
                  </a:solidFill>
                </a:ln>
              </a:rPr>
              <a:t>(</a:t>
            </a:r>
            <a:r>
              <a:rPr lang="fr-FR" sz="2800" dirty="0" err="1">
                <a:ln>
                  <a:solidFill>
                    <a:srgbClr val="993300"/>
                  </a:solidFill>
                </a:ln>
              </a:rPr>
              <a:t>x,y</a:t>
            </a:r>
            <a:r>
              <a:rPr lang="fr-FR" sz="2800" dirty="0">
                <a:ln>
                  <a:solidFill>
                    <a:srgbClr val="993300"/>
                  </a:solidFill>
                </a:ln>
              </a:rPr>
              <a:t>)</a:t>
            </a:r>
          </a:p>
        </p:txBody>
      </p:sp>
      <p:cxnSp>
        <p:nvCxnSpPr>
          <p:cNvPr id="13" name="Connecteur droit avec flèche 12"/>
          <p:cNvCxnSpPr>
            <a:cxnSpLocks/>
            <a:stCxn id="6" idx="3"/>
            <a:endCxn id="11" idx="2"/>
          </p:cNvCxnSpPr>
          <p:nvPr/>
        </p:nvCxnSpPr>
        <p:spPr>
          <a:xfrm flipV="1">
            <a:off x="8542684" y="2626987"/>
            <a:ext cx="1008112" cy="6839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002612"/>
      </p:ext>
    </p:extLst>
  </p:cSld>
  <p:clrMapOvr>
    <a:masterClrMapping/>
  </p:clrMapOvr>
  <p:transition>
    <p:fade/>
  </p:transition>
</p:sld>
</file>

<file path=ppt/theme/theme1.xml><?xml version="1.0" encoding="utf-8"?>
<a:theme xmlns:a="http://schemas.openxmlformats.org/drawingml/2006/main" name="Technologie 16:9">
  <a:themeElements>
    <a:clrScheme name="Personnalisé 7">
      <a:dk1>
        <a:srgbClr val="192A52"/>
      </a:dk1>
      <a:lt1>
        <a:sysClr val="window" lastClr="FFFFFF"/>
      </a:lt1>
      <a:dk2>
        <a:srgbClr val="5F5F5F"/>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Présentation Circuit trois lignes (grand écran)</Template>
  <TotalTime>546</TotalTime>
  <Words>605</Words>
  <Application>Microsoft Office PowerPoint</Application>
  <PresentationFormat>Personnalisé</PresentationFormat>
  <Paragraphs>154</Paragraphs>
  <Slides>16</Slides>
  <Notes>8</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16</vt:i4>
      </vt:variant>
    </vt:vector>
  </HeadingPairs>
  <TitlesOfParts>
    <vt:vector size="19" baseType="lpstr">
      <vt:lpstr>Arial</vt:lpstr>
      <vt:lpstr>Calibri</vt:lpstr>
      <vt:lpstr>Technologie 16:9</vt:lpstr>
      <vt:lpstr>Projet Programmation </vt:lpstr>
      <vt:lpstr>Sommaire </vt:lpstr>
      <vt:lpstr>Approche organisationnelle</vt:lpstr>
      <vt:lpstr>Approche organisationnelle</vt:lpstr>
      <vt:lpstr>Démonstration</vt:lpstr>
      <vt:lpstr>Approche technique</vt:lpstr>
      <vt:lpstr>Approche technique</vt:lpstr>
      <vt:lpstr>Approche technique</vt:lpstr>
      <vt:lpstr>Approche technique</vt:lpstr>
      <vt:lpstr>Approche technique</vt:lpstr>
      <vt:lpstr>Approche technique</vt:lpstr>
      <vt:lpstr>Approche technique</vt:lpstr>
      <vt:lpstr>Approche technique</vt:lpstr>
      <vt:lpstr>Approche technique</vt:lpstr>
      <vt:lpstr>Conclusion</vt:lpstr>
      <vt:lpstr>Ressources utilisées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Programmation </dc:title>
  <dc:creator>KREATURE</dc:creator>
  <cp:lastModifiedBy>Utilisateur</cp:lastModifiedBy>
  <cp:revision>68</cp:revision>
  <dcterms:created xsi:type="dcterms:W3CDTF">2018-06-05T18:32:19Z</dcterms:created>
  <dcterms:modified xsi:type="dcterms:W3CDTF">2018-06-07T14:35:14Z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