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72" r:id="rId1"/>
  </p:sldMasterIdLst>
  <p:notesMasterIdLst>
    <p:notesMasterId r:id="rId65"/>
  </p:notesMasterIdLst>
  <p:handoutMasterIdLst>
    <p:handoutMasterId r:id="rId66"/>
  </p:handoutMasterIdLst>
  <p:sldIdLst>
    <p:sldId id="257" r:id="rId2"/>
    <p:sldId id="652" r:id="rId3"/>
    <p:sldId id="605" r:id="rId4"/>
    <p:sldId id="606" r:id="rId5"/>
    <p:sldId id="607" r:id="rId6"/>
    <p:sldId id="608" r:id="rId7"/>
    <p:sldId id="609" r:id="rId8"/>
    <p:sldId id="610" r:id="rId9"/>
    <p:sldId id="611" r:id="rId10"/>
    <p:sldId id="646" r:id="rId11"/>
    <p:sldId id="612" r:id="rId12"/>
    <p:sldId id="613" r:id="rId13"/>
    <p:sldId id="614" r:id="rId14"/>
    <p:sldId id="615" r:id="rId15"/>
    <p:sldId id="647" r:id="rId16"/>
    <p:sldId id="616" r:id="rId17"/>
    <p:sldId id="617" r:id="rId18"/>
    <p:sldId id="648" r:id="rId19"/>
    <p:sldId id="663" r:id="rId20"/>
    <p:sldId id="692" r:id="rId21"/>
    <p:sldId id="708" r:id="rId22"/>
    <p:sldId id="619" r:id="rId23"/>
    <p:sldId id="620" r:id="rId24"/>
    <p:sldId id="621" r:id="rId25"/>
    <p:sldId id="622" r:id="rId26"/>
    <p:sldId id="710" r:id="rId27"/>
    <p:sldId id="649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700" r:id="rId36"/>
    <p:sldId id="701" r:id="rId37"/>
    <p:sldId id="702" r:id="rId38"/>
    <p:sldId id="703" r:id="rId39"/>
    <p:sldId id="704" r:id="rId40"/>
    <p:sldId id="705" r:id="rId41"/>
    <p:sldId id="706" r:id="rId42"/>
    <p:sldId id="707" r:id="rId43"/>
    <p:sldId id="631" r:id="rId44"/>
    <p:sldId id="632" r:id="rId45"/>
    <p:sldId id="633" r:id="rId46"/>
    <p:sldId id="634" r:id="rId47"/>
    <p:sldId id="635" r:id="rId48"/>
    <p:sldId id="636" r:id="rId49"/>
    <p:sldId id="637" r:id="rId50"/>
    <p:sldId id="639" r:id="rId51"/>
    <p:sldId id="638" r:id="rId52"/>
    <p:sldId id="653" r:id="rId53"/>
    <p:sldId id="654" r:id="rId54"/>
    <p:sldId id="655" r:id="rId55"/>
    <p:sldId id="640" r:id="rId56"/>
    <p:sldId id="641" r:id="rId57"/>
    <p:sldId id="656" r:id="rId58"/>
    <p:sldId id="650" r:id="rId59"/>
    <p:sldId id="697" r:id="rId60"/>
    <p:sldId id="699" r:id="rId61"/>
    <p:sldId id="698" r:id="rId62"/>
    <p:sldId id="643" r:id="rId63"/>
    <p:sldId id="274" r:id="rId64"/>
  </p:sldIdLst>
  <p:sldSz cx="9144000" cy="6858000" type="screen4x3"/>
  <p:notesSz cx="7099300" cy="10234613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ato Fernando Silva Gonçalves" initials="RFSG" lastIdx="1" clrIdx="0">
    <p:extLst>
      <p:ext uri="{19B8F6BF-5375-455C-9EA6-DF929625EA0E}">
        <p15:presenceInfo xmlns:p15="http://schemas.microsoft.com/office/powerpoint/2012/main" userId="e4d446f50dd068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3" autoAdjust="0"/>
    <p:restoredTop sz="94194" autoAdjust="0"/>
  </p:normalViewPr>
  <p:slideViewPr>
    <p:cSldViewPr>
      <p:cViewPr varScale="1">
        <p:scale>
          <a:sx n="70" d="100"/>
          <a:sy n="70" d="100"/>
        </p:scale>
        <p:origin x="120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33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9" Type="http://schemas.openxmlformats.org/officeDocument/2006/relationships/slide" Target="slides/slide40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50" Type="http://schemas.openxmlformats.org/officeDocument/2006/relationships/slide" Target="slides/slide51.xml"/><Relationship Id="rId55" Type="http://schemas.openxmlformats.org/officeDocument/2006/relationships/slide" Target="slides/slide56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9" Type="http://schemas.openxmlformats.org/officeDocument/2006/relationships/slide" Target="slides/slide30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53" Type="http://schemas.openxmlformats.org/officeDocument/2006/relationships/slide" Target="slides/slide54.xml"/><Relationship Id="rId58" Type="http://schemas.openxmlformats.org/officeDocument/2006/relationships/slide" Target="slides/slide59.xml"/><Relationship Id="rId5" Type="http://schemas.openxmlformats.org/officeDocument/2006/relationships/slide" Target="slides/slide6.xml"/><Relationship Id="rId61" Type="http://schemas.openxmlformats.org/officeDocument/2006/relationships/slide" Target="slides/slide62.xml"/><Relationship Id="rId19" Type="http://schemas.openxmlformats.org/officeDocument/2006/relationships/slide" Target="slides/slide2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Relationship Id="rId48" Type="http://schemas.openxmlformats.org/officeDocument/2006/relationships/slide" Target="slides/slide49.xml"/><Relationship Id="rId56" Type="http://schemas.openxmlformats.org/officeDocument/2006/relationships/slide" Target="slides/slide57.xml"/><Relationship Id="rId8" Type="http://schemas.openxmlformats.org/officeDocument/2006/relationships/slide" Target="slides/slide9.xml"/><Relationship Id="rId51" Type="http://schemas.openxmlformats.org/officeDocument/2006/relationships/slide" Target="slides/slide52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7.xml"/><Relationship Id="rId59" Type="http://schemas.openxmlformats.org/officeDocument/2006/relationships/slide" Target="slides/slide60.xml"/><Relationship Id="rId20" Type="http://schemas.openxmlformats.org/officeDocument/2006/relationships/slide" Target="slides/slide21.xml"/><Relationship Id="rId41" Type="http://schemas.openxmlformats.org/officeDocument/2006/relationships/slide" Target="slides/slide42.xml"/><Relationship Id="rId54" Type="http://schemas.openxmlformats.org/officeDocument/2006/relationships/slide" Target="slides/slide55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0.xml"/><Relationship Id="rId57" Type="http://schemas.openxmlformats.org/officeDocument/2006/relationships/slide" Target="slides/slide58.xml"/><Relationship Id="rId10" Type="http://schemas.openxmlformats.org/officeDocument/2006/relationships/slide" Target="slides/slide11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52" Type="http://schemas.openxmlformats.org/officeDocument/2006/relationships/slide" Target="slides/slide53.xml"/><Relationship Id="rId60" Type="http://schemas.openxmlformats.org/officeDocument/2006/relationships/slide" Target="slides/slide6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575" cy="51117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9" y="1"/>
            <a:ext cx="3076575" cy="51117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7C274F2-4847-4A60-B529-C8CD75AB8992}" type="datetimeFigureOut">
              <a:rPr lang="pt-BR"/>
              <a:pPr>
                <a:defRPr/>
              </a:pPr>
              <a:t>09/02/2022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1"/>
            <a:ext cx="3076575" cy="51117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9" y="9721851"/>
            <a:ext cx="3076575" cy="51117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BE545D7-D4B1-4C2E-84FC-89B2506203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634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575" cy="51117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139" y="1"/>
            <a:ext cx="3076575" cy="511175"/>
          </a:xfrm>
          <a:prstGeom prst="rect">
            <a:avLst/>
          </a:prstGeom>
        </p:spPr>
        <p:txBody>
          <a:bodyPr vert="horz" lIns="99040" tIns="49520" rIns="99040" bIns="495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21521FD-5F7B-4BBD-8BD3-8A36ACE4E2B6}" type="datetimeFigureOut">
              <a:rPr lang="pt-BR"/>
              <a:pPr>
                <a:defRPr/>
              </a:pPr>
              <a:t>09/02/2022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0" tIns="49520" rIns="99040" bIns="49520" rtlCol="0" anchor="ctr"/>
          <a:lstStyle/>
          <a:p>
            <a:pPr lvl="0"/>
            <a:endParaRPr lang="pt-BR" noProof="0" dirty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0" tIns="49520" rIns="99040" bIns="495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851"/>
            <a:ext cx="3076575" cy="51117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139" y="9721851"/>
            <a:ext cx="3076575" cy="511175"/>
          </a:xfrm>
          <a:prstGeom prst="rect">
            <a:avLst/>
          </a:prstGeom>
        </p:spPr>
        <p:txBody>
          <a:bodyPr vert="horz" lIns="99040" tIns="49520" rIns="99040" bIns="495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1A958CB-5B73-4091-9696-A23081799762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73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7CBFA8-CDE1-4DDE-8662-308D72B5282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04700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945BF6-A89F-40CB-BC55-04D60DB4BB2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85334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945BF6-A89F-40CB-BC55-04D60DB4BB2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35794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118A01-0B9B-4CE3-B84F-620EEE918E3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85764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745473-C909-4C77-8845-0171CBF9B4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815002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5745473-C909-4C77-8845-0171CBF9B4F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807257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A64E9C-D45C-4CC4-A80E-03B484352B1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692103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A64E9C-D45C-4CC4-A80E-03B484352B1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430942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C44C48-B283-4E88-85D2-3205D64C7F3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78828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C44C48-B283-4E88-85D2-3205D64C7F3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400454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C44C48-B283-4E88-85D2-3205D64C7F3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74740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75266B-ACBB-4F7A-AE6A-BF057FAF66C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207360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C44C48-B283-4E88-85D2-3205D64C7F38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64811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8E9C60-9113-4987-9336-4D4C6120E08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47598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C10DCB-009B-40B4-82F3-48D5495D53A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22706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175E80-81E4-4636-820E-47079756FC1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51720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5489D6-8F23-475A-A2C7-2AFCA637C2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248744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5489D6-8F23-475A-A2C7-2AFCA637C2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139461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569370-52D2-434A-8E14-52111B9C7E8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978418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42C0B9-FB5C-4A39-91E2-C480A743E07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80895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315B27-B9AE-440C-80FC-4561373CBEBE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86789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1C621B-419F-4D9D-B774-BDF21D5EBBC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9118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74C391-FBBF-46C2-A21B-83FC4F6CDBA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5501740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07F5BB-996A-47E3-8C62-18AA8D29013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38948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C900AB-809E-4D7D-B3A4-94C6235953F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8573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4E9E71-086D-49DF-BD52-E8C152A02B24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766152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42A885-0776-4722-A866-ABDC2510309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8201338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F9FDA9-CCE1-42E7-BDA2-0741572EE55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66846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F9FDA9-CCE1-42E7-BDA2-0741572EE55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62632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F9FDA9-CCE1-42E7-BDA2-0741572EE55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8920391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F9FDA9-CCE1-42E7-BDA2-0741572EE55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253350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F9FDA9-CCE1-42E7-BDA2-0741572EE55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194497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F9FDA9-CCE1-42E7-BDA2-0741572EE55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12029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F617FF-ABD3-411B-B374-E7FF761C8F9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019952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F9FDA9-CCE1-42E7-BDA2-0741572EE55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699604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F9FDA9-CCE1-42E7-BDA2-0741572EE55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78851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B53CCD-E326-4094-8A3E-7F3B2A2EB29D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19761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79B719-77D9-45DA-B7CE-F7D014561195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0312863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289A42-D128-40C4-8D95-01C40F0D1E5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916126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D6D8630-4848-41A0-9A4C-550EC588373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9446963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9CB5C2-12F4-4DEE-A6CA-90B03F41123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444878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9352D2-D23A-45D1-99DD-94525C70E7A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1960626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1B429C-E2C1-41A9-8D15-5C176A80D5C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2186662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193D5A-2672-4D46-B51C-32740253BE6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35940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993F4D-74C8-4E50-B803-0FF2F3EFAA9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719755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F9FDA9-CCE1-42E7-BDA2-0741572EE557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2982338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600540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6001600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133131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A31DD0-A5B5-4E22-B64F-806B1444345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2409124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427427-D290-46D8-BD76-4ECFFDF4BAC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31395493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427427-D290-46D8-BD76-4ECFFDF4BAC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1997639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427427-D290-46D8-BD76-4ECFFDF4BAC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33967311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1B429C-E2C1-41A9-8D15-5C176A80D5C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82937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1B429C-E2C1-41A9-8D15-5C176A80D5CA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82722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3CE9EE-018B-4346-BDB7-9B3BCB0AE36C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667229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427427-D290-46D8-BD76-4ECFFDF4BAC3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71734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B286A2-F1A4-4786-9AD7-7FFD4457A5A9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589508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9DA9FA-C867-4BE6-87B0-59407096B3A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24412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9DA9FA-C867-4BE6-87B0-59407096B3A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475217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945BF6-A89F-40CB-BC55-04D60DB4BB2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77298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solidFill>
            <a:schemeClr val="accent1">
              <a:lumMod val="75000"/>
            </a:schemeClr>
          </a:solidFill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D58-CEC2-40F7-BC83-DA6EFD272693}" type="datetimeFigureOut">
              <a:rPr lang="pt-BR" smtClean="0"/>
              <a:pPr/>
              <a:t>09/02/2022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9B4D-91DE-4CF6-A98A-ECA99794F8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24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D58-CEC2-40F7-BC83-DA6EFD272693}" type="datetimeFigureOut">
              <a:rPr lang="pt-BR" smtClean="0"/>
              <a:pPr/>
              <a:t>09/02/2022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9B4D-91DE-4CF6-A98A-ECA99794F8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957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D58-CEC2-40F7-BC83-DA6EFD272693}" type="datetimeFigureOut">
              <a:rPr lang="pt-BR" smtClean="0"/>
              <a:pPr/>
              <a:t>09/02/2022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9B4D-91DE-4CF6-A98A-ECA99794F8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146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99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46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586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0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21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7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4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D58-CEC2-40F7-BC83-DA6EFD272693}" type="datetimeFigureOut">
              <a:rPr lang="pt-BR" smtClean="0"/>
              <a:pPr/>
              <a:t>09/02/2022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9B4D-91DE-4CF6-A98A-ECA99794F8B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245234"/>
            <a:ext cx="693836" cy="69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63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14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86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53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99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4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14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10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1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7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2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3876104" cy="2852737"/>
          </a:xfrm>
          <a:solidFill>
            <a:srgbClr val="0070C0"/>
          </a:solidFill>
        </p:spPr>
        <p:txBody>
          <a:bodyPr anchor="b"/>
          <a:lstStyle>
            <a:lvl1pPr>
              <a:defRPr sz="6000" b="0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D58-CEC2-40F7-BC83-DA6EFD272693}" type="datetimeFigureOut">
              <a:rPr lang="pt-BR" smtClean="0"/>
              <a:pPr/>
              <a:t>09/02/2022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9B4D-91DE-4CF6-A98A-ECA99794F8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784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49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656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7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36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2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285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75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9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28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52736"/>
            <a:ext cx="8686800" cy="55446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D58-CEC2-40F7-BC83-DA6EFD272693}" type="datetimeFigureOut">
              <a:rPr lang="pt-BR" smtClean="0"/>
              <a:pPr/>
              <a:t>09/02/2022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9B4D-91DE-4CF6-A98A-ECA99794F8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45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D58-CEC2-40F7-BC83-DA6EFD272693}" type="datetimeFigureOut">
              <a:rPr lang="pt-BR" smtClean="0"/>
              <a:pPr/>
              <a:t>09/02/2022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9B4D-91DE-4CF6-A98A-ECA99794F8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583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D58-CEC2-40F7-BC83-DA6EFD272693}" type="datetimeFigureOut">
              <a:rPr lang="pt-BR" smtClean="0"/>
              <a:pPr/>
              <a:t>09/02/2022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9B4D-91DE-4CF6-A98A-ECA99794F8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9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D58-CEC2-40F7-BC83-DA6EFD272693}" type="datetimeFigureOut">
              <a:rPr lang="pt-BR" smtClean="0"/>
              <a:pPr/>
              <a:t>09/02/2022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9B4D-91DE-4CF6-A98A-ECA99794F8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60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D58-CEC2-40F7-BC83-DA6EFD272693}" type="datetimeFigureOut">
              <a:rPr lang="pt-BR" smtClean="0"/>
              <a:pPr/>
              <a:t>09/02/2022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9B4D-91DE-4CF6-A98A-ECA99794F8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5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D58-CEC2-40F7-BC83-DA6EFD272693}" type="datetimeFigureOut">
              <a:rPr lang="pt-BR" smtClean="0"/>
              <a:pPr/>
              <a:t>09/02/2022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89B4D-91DE-4CF6-A98A-ECA99794F8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B8D58-CEC2-40F7-BC83-DA6EFD272693}" type="datetimeFigureOut">
              <a:rPr lang="pt-BR" smtClean="0"/>
              <a:pPr/>
              <a:t>09/02/2022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89B4D-91DE-4CF6-A98A-ECA99794F8B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33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3" r:id="rId1"/>
    <p:sldLayoutId id="2147484574" r:id="rId2"/>
    <p:sldLayoutId id="2147484575" r:id="rId3"/>
    <p:sldLayoutId id="2147484576" r:id="rId4"/>
    <p:sldLayoutId id="2147484577" r:id="rId5"/>
    <p:sldLayoutId id="2147484578" r:id="rId6"/>
    <p:sldLayoutId id="2147484579" r:id="rId7"/>
    <p:sldLayoutId id="2147484580" r:id="rId8"/>
    <p:sldLayoutId id="2147484581" r:id="rId9"/>
    <p:sldLayoutId id="2147484582" r:id="rId10"/>
    <p:sldLayoutId id="2147484583" r:id="rId11"/>
    <p:sldLayoutId id="2147484584" r:id="rId12"/>
    <p:sldLayoutId id="2147484585" r:id="rId13"/>
    <p:sldLayoutId id="2147484587" r:id="rId14"/>
    <p:sldLayoutId id="2147484588" r:id="rId15"/>
    <p:sldLayoutId id="2147484589" r:id="rId16"/>
    <p:sldLayoutId id="2147484591" r:id="rId17"/>
    <p:sldLayoutId id="2147484593" r:id="rId18"/>
    <p:sldLayoutId id="2147484594" r:id="rId19"/>
    <p:sldLayoutId id="2147484595" r:id="rId20"/>
    <p:sldLayoutId id="2147484596" r:id="rId21"/>
    <p:sldLayoutId id="2147484599" r:id="rId22"/>
    <p:sldLayoutId id="2147484600" r:id="rId23"/>
    <p:sldLayoutId id="2147484604" r:id="rId24"/>
    <p:sldLayoutId id="2147484658" r:id="rId25"/>
    <p:sldLayoutId id="2147484659" r:id="rId26"/>
    <p:sldLayoutId id="2147484660" r:id="rId27"/>
    <p:sldLayoutId id="2147484661" r:id="rId28"/>
    <p:sldLayoutId id="2147484662" r:id="rId29"/>
    <p:sldLayoutId id="2147484663" r:id="rId30"/>
    <p:sldLayoutId id="2147484664" r:id="rId31"/>
    <p:sldLayoutId id="2147484665" r:id="rId32"/>
    <p:sldLayoutId id="2147484666" r:id="rId33"/>
    <p:sldLayoutId id="2147484667" r:id="rId34"/>
    <p:sldLayoutId id="2147484668" r:id="rId35"/>
    <p:sldLayoutId id="2147484669" r:id="rId36"/>
    <p:sldLayoutId id="2147484670" r:id="rId37"/>
    <p:sldLayoutId id="2147484671" r:id="rId38"/>
    <p:sldLayoutId id="2147484672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dom_obj_event.asp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intro.a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123728" y="2505980"/>
            <a:ext cx="2808312" cy="1755150"/>
          </a:xfrm>
        </p:spPr>
        <p:txBody>
          <a:bodyPr>
            <a:noAutofit/>
          </a:bodyPr>
          <a:lstStyle/>
          <a:p>
            <a:r>
              <a:rPr lang="pt-BR" sz="3200" b="1" dirty="0" smtClean="0"/>
              <a:t>Linguagem de Programação I</a:t>
            </a:r>
            <a:endParaRPr lang="pt-BR" sz="2400" b="1" dirty="0"/>
          </a:p>
        </p:txBody>
      </p:sp>
      <p:sp>
        <p:nvSpPr>
          <p:cNvPr id="10" name="Título 2"/>
          <p:cNvSpPr txBox="1">
            <a:spLocks/>
          </p:cNvSpPr>
          <p:nvPr/>
        </p:nvSpPr>
        <p:spPr>
          <a:xfrm>
            <a:off x="2095786" y="4437112"/>
            <a:ext cx="4924485" cy="175515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pt-BR" sz="3200" dirty="0" smtClean="0"/>
              <a:t>Programação </a:t>
            </a:r>
            <a:r>
              <a:rPr lang="pt-BR" sz="3200" dirty="0" err="1" smtClean="0"/>
              <a:t>Client-Side</a:t>
            </a:r>
            <a:r>
              <a:rPr lang="pt-BR" sz="3200" dirty="0" smtClean="0"/>
              <a:t>: </a:t>
            </a:r>
            <a:r>
              <a:rPr lang="pt-BR" sz="3200" dirty="0" err="1" smtClean="0"/>
              <a:t>Javascript</a:t>
            </a:r>
            <a:endParaRPr lang="pt-BR" sz="3200" dirty="0"/>
          </a:p>
        </p:txBody>
      </p:sp>
      <p:pic>
        <p:nvPicPr>
          <p:cNvPr id="8" name="Picture 2" descr="http://www.unoeste.br/Fipp/faculdade/IdentidadeVisual/logo-fip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20688"/>
            <a:ext cx="3765298" cy="162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Inserindo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dirty="0" err="1"/>
              <a:t>Javascript</a:t>
            </a:r>
            <a:r>
              <a:rPr lang="pt-BR" dirty="0"/>
              <a:t> externo: O código </a:t>
            </a:r>
            <a:r>
              <a:rPr lang="pt-BR" dirty="0" err="1"/>
              <a:t>javascript</a:t>
            </a:r>
            <a:r>
              <a:rPr lang="pt-BR" dirty="0"/>
              <a:t> pode ser separado num arquivo e referenciado na página HTML. 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dirty="0"/>
              <a:t>Maior organização na página (separação).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dirty="0"/>
              <a:t>O atributo </a:t>
            </a:r>
            <a:r>
              <a:rPr lang="pt-BR" b="1" i="1" dirty="0" err="1"/>
              <a:t>src</a:t>
            </a:r>
            <a:r>
              <a:rPr lang="pt-BR" dirty="0"/>
              <a:t> (</a:t>
            </a:r>
            <a:r>
              <a:rPr lang="pt-BR" i="1" dirty="0" err="1"/>
              <a:t>source</a:t>
            </a:r>
            <a:r>
              <a:rPr lang="pt-BR" dirty="0"/>
              <a:t>) indica o caminho necessário para a página acessar o arquivo.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dirty="0"/>
              <a:t>Não é permitido adicionar código JS dentro da dentro </a:t>
            </a:r>
            <a:r>
              <a:rPr lang="pt-BR" i="1" dirty="0" err="1"/>
              <a:t>tag</a:t>
            </a:r>
            <a:r>
              <a:rPr lang="pt-BR" dirty="0"/>
              <a:t> </a:t>
            </a:r>
            <a:r>
              <a:rPr lang="pt-BR" b="1" i="1" dirty="0"/>
              <a:t>&lt;script&gt; </a:t>
            </a:r>
            <a:r>
              <a:rPr lang="pt-BR" dirty="0"/>
              <a:t>quando o atributo </a:t>
            </a:r>
            <a:r>
              <a:rPr lang="pt-BR" b="1" i="1" dirty="0" err="1"/>
              <a:t>src</a:t>
            </a:r>
            <a:r>
              <a:rPr lang="pt-BR" dirty="0"/>
              <a:t> estiver presente.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77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Inserindo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628650" y="1825625"/>
            <a:ext cx="7759774" cy="4351338"/>
          </a:xfrm>
        </p:spPr>
        <p:txBody>
          <a:bodyPr>
            <a:normAutofit/>
          </a:bodyPr>
          <a:lstStyle/>
          <a:p>
            <a:pPr marL="457200" lvl="1" indent="0">
              <a:buNone/>
              <a:defRPr/>
            </a:pP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sz="2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html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sz="2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head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sz="20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  &lt;</a:t>
            </a:r>
            <a:r>
              <a:rPr lang="pt-BR" sz="20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script </a:t>
            </a:r>
            <a:r>
              <a:rPr lang="pt-BR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pt-BR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text</a:t>
            </a:r>
            <a:r>
              <a:rPr lang="pt-BR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pt-BR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javascript</a:t>
            </a:r>
            <a:r>
              <a:rPr lang="pt-BR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src</a:t>
            </a:r>
            <a:r>
              <a:rPr lang="pt-BR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xxx.js</a:t>
            </a:r>
            <a:r>
              <a:rPr lang="pt-BR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pt-BR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&gt;&lt;/</a:t>
            </a:r>
            <a:r>
              <a:rPr lang="pt-BR" sz="20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script</a:t>
            </a:r>
            <a:r>
              <a:rPr lang="pt-BR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457200" lvl="1" indent="0">
              <a:buNone/>
              <a:defRPr/>
            </a:pPr>
            <a:endParaRPr lang="pt-BR" sz="2000" dirty="0" smtClean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457200" lvl="1" indent="0">
              <a:buNone/>
              <a:defRPr/>
            </a:pPr>
            <a:r>
              <a:rPr lang="pt-B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pt-BR" sz="2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head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sz="2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body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pt-BR" sz="2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body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pt-BR" sz="20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html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r>
              <a:rPr lang="pt-BR" dirty="0" smtClean="0"/>
              <a:t>Em HTML5 o atributo </a:t>
            </a:r>
            <a:r>
              <a:rPr lang="pt-BR" dirty="0" err="1" smtClean="0"/>
              <a:t>type</a:t>
            </a:r>
            <a:r>
              <a:rPr lang="pt-BR" dirty="0" smtClean="0"/>
              <a:t> é dispensável.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7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Inserindo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  <a:defRPr/>
            </a:pPr>
            <a:endParaRPr lang="pt-BR" sz="23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script </a:t>
            </a:r>
            <a:r>
              <a:rPr lang="pt-BR" sz="23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pt-BR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pt-BR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sz="23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pt-BR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xxx.js</a:t>
            </a:r>
            <a:r>
              <a:rPr lang="pt-BR" sz="2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pPr marL="0" indent="0">
              <a:buNone/>
              <a:defRPr/>
            </a:pPr>
            <a:endParaRPr lang="pt-BR" sz="23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document.write</a:t>
            </a: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(“Não funciona”);</a:t>
            </a:r>
          </a:p>
          <a:p>
            <a:pPr marL="0" indent="0">
              <a:buNone/>
              <a:defRPr/>
            </a:pP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  <a:defRPr/>
            </a:pP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  <a:defRPr/>
            </a:pPr>
            <a:endParaRPr lang="pt-BR" sz="23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  <a:defRPr/>
            </a:pP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sz="23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pt-BR" sz="2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pt-BR" dirty="0"/>
          </a:p>
        </p:txBody>
      </p:sp>
      <p:sp>
        <p:nvSpPr>
          <p:cNvPr id="2" name="Símbolo de 'Não' 1"/>
          <p:cNvSpPr/>
          <p:nvPr/>
        </p:nvSpPr>
        <p:spPr>
          <a:xfrm>
            <a:off x="6862023" y="3573016"/>
            <a:ext cx="1656184" cy="1584176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82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Declarações</a:t>
            </a:r>
            <a:r>
              <a:rPr lang="pt-BR" sz="4000" dirty="0" smtClean="0"/>
              <a:t> Javascript</a:t>
            </a:r>
            <a:endParaRPr lang="pt-BR" sz="4000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sz="2400" dirty="0" err="1" smtClean="0">
                <a:latin typeface="Calibri (Corpo)"/>
              </a:rPr>
              <a:t>Javascript</a:t>
            </a:r>
            <a:r>
              <a:rPr lang="pt-BR" sz="2400" dirty="0" smtClean="0">
                <a:latin typeface="Calibri (Corpo)"/>
              </a:rPr>
              <a:t> </a:t>
            </a:r>
            <a:r>
              <a:rPr lang="pt-BR" sz="2400" dirty="0">
                <a:latin typeface="Calibri (Corpo)"/>
              </a:rPr>
              <a:t>é case </a:t>
            </a:r>
            <a:r>
              <a:rPr lang="pt-BR" sz="2400" dirty="0" err="1">
                <a:latin typeface="Calibri (Corpo)"/>
              </a:rPr>
              <a:t>sensitive</a:t>
            </a:r>
            <a:r>
              <a:rPr lang="pt-BR" sz="2400" dirty="0">
                <a:latin typeface="Calibri (Corpo)"/>
              </a:rPr>
              <a:t>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sz="2400" dirty="0">
                <a:latin typeface="Calibri (Corpo)"/>
              </a:rPr>
              <a:t>Certo: 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pt-BR" sz="2400" dirty="0" err="1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5C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"Deu certo"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sz="2400" dirty="0">
                <a:latin typeface="Calibri (Corpo)"/>
              </a:rPr>
              <a:t>Errado: </a:t>
            </a:r>
            <a:r>
              <a:rPr lang="pt-BR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ocument</a:t>
            </a:r>
            <a:r>
              <a:rPr lang="pt-BR" sz="2400" dirty="0" err="1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2400" b="1" dirty="0" err="1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rite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5C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"Deu errado"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sz="2400" dirty="0">
                <a:latin typeface="Calibri (Corpo)"/>
              </a:rPr>
              <a:t>Todo final de instrução deve ser finalizado com o </a:t>
            </a:r>
            <a:r>
              <a:rPr lang="pt-BR" sz="2400" dirty="0" err="1">
                <a:latin typeface="Calibri (Corpo)"/>
              </a:rPr>
              <a:t>caracter</a:t>
            </a:r>
            <a:r>
              <a:rPr lang="pt-BR" sz="2400" dirty="0">
                <a:latin typeface="Calibri (Corpo)"/>
              </a:rPr>
              <a:t> “</a:t>
            </a:r>
            <a:r>
              <a:rPr lang="pt-BR" sz="2400" i="1" dirty="0">
                <a:latin typeface="Calibri (Corpo)"/>
              </a:rPr>
              <a:t>;</a:t>
            </a:r>
            <a:r>
              <a:rPr lang="pt-BR" sz="2400" dirty="0">
                <a:latin typeface="Calibri (Corpo)"/>
              </a:rPr>
              <a:t>”.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pt-BR" sz="2400" dirty="0" err="1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5C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"texto 1"</a:t>
            </a:r>
            <a:r>
              <a:rPr lang="pt-BR" sz="2400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sz="2400" dirty="0">
                <a:latin typeface="Calibri (Corpo)"/>
              </a:rPr>
              <a:t>O código </a:t>
            </a:r>
            <a:r>
              <a:rPr lang="pt-BR" sz="2400" dirty="0" err="1">
                <a:latin typeface="Calibri (Corpo)"/>
              </a:rPr>
              <a:t>Javascript</a:t>
            </a:r>
            <a:r>
              <a:rPr lang="pt-BR" sz="2400" dirty="0">
                <a:latin typeface="Calibri (Corpo)"/>
              </a:rPr>
              <a:t> pode ser agrupado em blocos dentro da página (objetos-funções);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libri (Corpo)"/>
              </a:rPr>
              <a:t>{ ... }</a:t>
            </a:r>
            <a:r>
              <a:rPr lang="pt-BR" sz="2400" dirty="0">
                <a:latin typeface="Calibri (Corpo)"/>
              </a:rPr>
              <a:t>: Delimitador de blocos de comando.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libri (Corpo)"/>
              </a:rPr>
              <a:t>//</a:t>
            </a:r>
            <a:r>
              <a:rPr lang="pt-BR" sz="2400" dirty="0">
                <a:latin typeface="Calibri (Corpo)"/>
              </a:rPr>
              <a:t> : Comentário de linha.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libri (Corpo)"/>
              </a:rPr>
              <a:t>/* ....*/</a:t>
            </a:r>
            <a:r>
              <a:rPr lang="pt-BR" sz="2400" dirty="0">
                <a:latin typeface="Calibri (Corpo)"/>
              </a:rPr>
              <a:t>: Comentário de bloco.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7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Declarações de Variáveis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dirty="0"/>
              <a:t>Regras para nomes de variáveis em </a:t>
            </a:r>
            <a:r>
              <a:rPr lang="pt-BR" dirty="0" err="1"/>
              <a:t>Javascript</a:t>
            </a:r>
            <a:r>
              <a:rPr lang="pt-BR" dirty="0"/>
              <a:t>: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dirty="0"/>
              <a:t>Os nomes de variáveis são case </a:t>
            </a:r>
            <a:r>
              <a:rPr lang="pt-BR" dirty="0" err="1"/>
              <a:t>sensitive</a:t>
            </a:r>
            <a:r>
              <a:rPr lang="pt-BR" dirty="0"/>
              <a:t> (y e Y são duas variáveis diferentes).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dirty="0"/>
              <a:t>Não existe um sessão pré-definida para declaração das variáveis.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dirty="0"/>
              <a:t>Uso da palavra reservada </a:t>
            </a:r>
            <a:r>
              <a:rPr lang="pt-BR" b="1" i="1" dirty="0"/>
              <a:t>var</a:t>
            </a:r>
            <a:r>
              <a:rPr lang="pt-BR" dirty="0"/>
              <a:t> (não obrigatório, mas deve ser considerado para evitar problemas das variáveis globais).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dirty="0"/>
              <a:t>É uma linguagem que usa </a:t>
            </a:r>
            <a:r>
              <a:rPr lang="pt-BR" b="1" dirty="0" err="1"/>
              <a:t>tipagem</a:t>
            </a:r>
            <a:r>
              <a:rPr lang="pt-BR" b="1" dirty="0"/>
              <a:t> dinâmica de dados</a:t>
            </a:r>
            <a:r>
              <a:rPr lang="pt-BR" dirty="0"/>
              <a:t>, ou seja, não se define inicialmente o tipo de dado</a:t>
            </a:r>
            <a:r>
              <a:rPr lang="pt-BR" dirty="0" smtClean="0"/>
              <a:t>. O valor atribuído é quem define o tipo.</a:t>
            </a:r>
            <a:endParaRPr lang="pt-BR" dirty="0"/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944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Declarações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pt-BR" sz="1800" b="1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8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pt-BR" sz="1800" b="1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curnome</a:t>
            </a:r>
            <a:r>
              <a:rPr lang="pt-BR" sz="18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endParaRPr lang="pt-BR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pt-BR" sz="1800" b="1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8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800" b="1" dirty="0">
                <a:solidFill>
                  <a:srgbClr val="004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sz="18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pt-BR" sz="1800" b="1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curnome</a:t>
            </a:r>
            <a:r>
              <a:rPr lang="pt-BR" sz="18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800" b="1" dirty="0">
                <a:solidFill>
                  <a:srgbClr val="005C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"Informática"</a:t>
            </a:r>
            <a:r>
              <a:rPr lang="pt-BR" sz="18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endParaRPr lang="pt-BR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  <a:defRPr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pt-BR" sz="18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800" b="1" dirty="0">
                <a:solidFill>
                  <a:srgbClr val="00408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sz="18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  <a:defRPr/>
            </a:pP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curnome</a:t>
            </a:r>
            <a:r>
              <a:rPr lang="pt-BR" sz="18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pt-BR" sz="1800" b="1" dirty="0">
                <a:solidFill>
                  <a:srgbClr val="005C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"Informática"</a:t>
            </a:r>
            <a:r>
              <a:rPr lang="pt-BR" sz="1800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1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36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Declarações de Variáveis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ti="oi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t2;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t3 =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(t1 == </a:t>
            </a:r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("t1 é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(t2 == </a:t>
            </a:r>
            <a:r>
              <a:rPr lang="pt-BR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("t2 é </a:t>
            </a:r>
            <a:r>
              <a:rPr lang="pt-BR" dirty="0" err="1">
                <a:latin typeface="Consolas" panose="020B0609020204030204" pitchFamily="49" charset="0"/>
                <a:cs typeface="Consolas" panose="020B0609020204030204" pitchFamily="49" charset="0"/>
              </a:rPr>
              <a:t>undefined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t1 == "string")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alert("t1 é string");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t3 == "object")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alert("t3 é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objeto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3315" name="Rectangle 5"/>
          <p:cNvSpPr txBox="1">
            <a:spLocks noChangeArrowheads="1"/>
          </p:cNvSpPr>
          <p:nvPr/>
        </p:nvSpPr>
        <p:spPr bwMode="auto">
          <a:xfrm>
            <a:off x="4283968" y="2204864"/>
            <a:ext cx="4394657" cy="340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sz="2000" b="1" i="1" dirty="0" err="1">
                <a:latin typeface="Calibri (Corpo)"/>
              </a:rPr>
              <a:t>undefined</a:t>
            </a:r>
            <a:r>
              <a:rPr lang="pt-BR" sz="2000" dirty="0">
                <a:latin typeface="Calibri (Corpo)"/>
              </a:rPr>
              <a:t>: Indica se uma variável não tem um valor associado / </a:t>
            </a:r>
            <a:r>
              <a:rPr lang="pt-BR" sz="2000" dirty="0" smtClean="0">
                <a:latin typeface="Calibri (Corpo)"/>
              </a:rPr>
              <a:t>definido (sem tipo).</a:t>
            </a:r>
            <a:endParaRPr lang="pt-BR" sz="2000" dirty="0">
              <a:latin typeface="Calibri (Corpo)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sz="2000" b="1" i="1" dirty="0" err="1">
                <a:latin typeface="Calibri (Corpo)"/>
              </a:rPr>
              <a:t>null</a:t>
            </a:r>
            <a:r>
              <a:rPr lang="pt-BR" sz="2000" dirty="0">
                <a:latin typeface="Calibri (Corpo)"/>
              </a:rPr>
              <a:t>: </a:t>
            </a:r>
            <a:r>
              <a:rPr lang="pt-BR" sz="2000" dirty="0" smtClean="0">
                <a:latin typeface="Calibri (Corpo)"/>
              </a:rPr>
              <a:t>para objetos.</a:t>
            </a:r>
            <a:endParaRPr lang="pt-BR" sz="2000" dirty="0">
              <a:latin typeface="Calibri (Corpo)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sz="2000" b="1" i="1" dirty="0" err="1">
                <a:latin typeface="Calibri (Corpo)"/>
              </a:rPr>
              <a:t>typeof</a:t>
            </a:r>
            <a:r>
              <a:rPr lang="pt-BR" sz="2000" dirty="0">
                <a:latin typeface="Calibri (Corpo)"/>
              </a:rPr>
              <a:t>: devolve o tipo da variável.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1268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Declarações de Variáveis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i="1" dirty="0"/>
              <a:t>Qual é o resultado final de X</a:t>
            </a:r>
            <a:r>
              <a:rPr lang="pt-BR" b="1" i="1" dirty="0" smtClean="0"/>
              <a:t>?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71600" lvl="3" indent="0">
              <a:spcBef>
                <a:spcPts val="0"/>
              </a:spcBef>
              <a:buNone/>
              <a:defRPr/>
            </a:pPr>
            <a:r>
              <a:rPr lang="pt-B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x; </a:t>
            </a:r>
          </a:p>
          <a:p>
            <a:pPr marL="1371600" lvl="3" indent="0">
              <a:spcBef>
                <a:spcPts val="0"/>
              </a:spcBef>
              <a:buNone/>
              <a:defRPr/>
            </a:pP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x = 10; </a:t>
            </a:r>
          </a:p>
          <a:p>
            <a:pPr marL="1371600" lvl="3" indent="0">
              <a:spcBef>
                <a:spcPts val="0"/>
              </a:spcBef>
              <a:buNone/>
              <a:defRPr/>
            </a:pP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x = x + 1; </a:t>
            </a:r>
          </a:p>
          <a:p>
            <a:pPr marL="1371600" lvl="3" indent="0">
              <a:spcBef>
                <a:spcPts val="0"/>
              </a:spcBef>
              <a:buNone/>
              <a:defRPr/>
            </a:pP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x = "teste"; </a:t>
            </a:r>
          </a:p>
          <a:p>
            <a:pPr marL="1371600" lvl="3" indent="0">
              <a:spcBef>
                <a:spcPts val="0"/>
              </a:spcBef>
              <a:buNone/>
              <a:defRPr/>
            </a:pP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x = x + 10</a:t>
            </a:r>
            <a:r>
              <a:rPr lang="pt-BR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endParaRPr lang="pt-BR" dirty="0" smtClean="0"/>
          </a:p>
          <a:p>
            <a:pPr>
              <a:spcBef>
                <a:spcPts val="0"/>
              </a:spcBef>
              <a:defRPr/>
            </a:pPr>
            <a:r>
              <a:rPr lang="pt-BR" b="1" i="1" dirty="0"/>
              <a:t>E agora, qual é o resultado final de X</a:t>
            </a:r>
            <a:r>
              <a:rPr lang="pt-BR" b="1" i="1" dirty="0" smtClean="0"/>
              <a:t>?</a:t>
            </a:r>
          </a:p>
          <a:p>
            <a:pPr marL="1371600" lvl="3" indent="0">
              <a:spcBef>
                <a:spcPts val="0"/>
              </a:spcBef>
              <a:buNone/>
              <a:defRPr/>
            </a:pPr>
            <a:endParaRPr lang="pt-BR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371600" lvl="3" indent="0">
              <a:spcBef>
                <a:spcPts val="0"/>
              </a:spcBef>
              <a:buNone/>
              <a:defRPr/>
            </a:pP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var x;</a:t>
            </a:r>
          </a:p>
          <a:p>
            <a:pPr marL="1371600" lvl="3" indent="0">
              <a:spcBef>
                <a:spcPts val="0"/>
              </a:spcBef>
              <a:buNone/>
              <a:defRPr/>
            </a:pP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x = "10"; </a:t>
            </a:r>
          </a:p>
          <a:p>
            <a:pPr marL="1371600" lvl="3" indent="0">
              <a:spcBef>
                <a:spcPts val="0"/>
              </a:spcBef>
              <a:buNone/>
              <a:defRPr/>
            </a:pP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x = x + 1; </a:t>
            </a:r>
          </a:p>
          <a:p>
            <a:pPr marL="1371600" lvl="3" indent="0">
              <a:spcBef>
                <a:spcPts val="0"/>
              </a:spcBef>
              <a:buNone/>
              <a:defRPr/>
            </a:pP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x = "teste"; </a:t>
            </a:r>
          </a:p>
          <a:p>
            <a:pPr marL="1371600" lvl="3" indent="0">
              <a:spcBef>
                <a:spcPts val="0"/>
              </a:spcBef>
              <a:buNone/>
              <a:defRPr/>
            </a:pP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x = 10; </a:t>
            </a:r>
          </a:p>
          <a:p>
            <a:pPr marL="1371600" lvl="3" indent="0">
              <a:spcBef>
                <a:spcPts val="0"/>
              </a:spcBef>
              <a:buNone/>
              <a:defRPr/>
            </a:pPr>
            <a:r>
              <a:rPr lang="pt-BR" sz="2200" dirty="0">
                <a:latin typeface="Consolas" panose="020B0609020204030204" pitchFamily="49" charset="0"/>
                <a:cs typeface="Consolas" panose="020B0609020204030204" pitchFamily="49" charset="0"/>
              </a:rPr>
              <a:t>x = x + 10;</a:t>
            </a:r>
          </a:p>
          <a:p>
            <a:pPr>
              <a:spcBef>
                <a:spcPts val="0"/>
              </a:spcBef>
              <a:defRPr/>
            </a:pPr>
            <a:endParaRPr lang="pt-BR" dirty="0"/>
          </a:p>
          <a:p>
            <a:pPr marL="0" indent="0">
              <a:spcBef>
                <a:spcPts val="0"/>
              </a:spcBef>
              <a:buNone/>
              <a:defRPr/>
            </a:pPr>
            <a:endParaRPr lang="pt-BR" dirty="0">
              <a:solidFill>
                <a:srgbClr val="800000"/>
              </a:solidFill>
              <a:latin typeface="Consolas"/>
            </a:endParaRPr>
          </a:p>
          <a:p>
            <a:endParaRPr lang="pt-BR" b="1" i="1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414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Convertendo String para Números</a:t>
            </a:r>
            <a:endParaRPr lang="pt-BR" dirty="0"/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sz="2400" dirty="0" smtClean="0">
                <a:latin typeface="Calibri (Corpo)"/>
              </a:rPr>
              <a:t>Se um valor numérico é armazenado como uma </a:t>
            </a:r>
            <a:r>
              <a:rPr lang="pt-BR" sz="2400" dirty="0" err="1" smtClean="0">
                <a:latin typeface="Calibri (Corpo)"/>
              </a:rPr>
              <a:t>string</a:t>
            </a:r>
            <a:r>
              <a:rPr lang="pt-BR" sz="2400" dirty="0" smtClean="0">
                <a:latin typeface="Calibri (Corpo)"/>
              </a:rPr>
              <a:t> (como por exemplo um valor recuperado de um input), e temos a necessidade realizar operações aritméticas com o valor, devemos realizar uma conversão para numérico.</a:t>
            </a:r>
          </a:p>
          <a:p>
            <a:pPr>
              <a:defRPr/>
            </a:pPr>
            <a:r>
              <a:rPr lang="pt-BR" sz="2200" b="1" dirty="0" err="1" smtClean="0">
                <a:latin typeface="Calibri (Corpo)"/>
                <a:cs typeface="Arial" charset="0"/>
              </a:rPr>
              <a:t>parseInt</a:t>
            </a:r>
            <a:r>
              <a:rPr lang="pt-BR" sz="2200" b="1" dirty="0" smtClean="0">
                <a:latin typeface="Calibri (Corpo)"/>
                <a:cs typeface="Arial" charset="0"/>
              </a:rPr>
              <a:t>():</a:t>
            </a:r>
            <a:r>
              <a:rPr lang="pt-BR" sz="2200" dirty="0" smtClean="0">
                <a:latin typeface="Calibri (Corpo)"/>
                <a:cs typeface="Arial" charset="0"/>
              </a:rPr>
              <a:t> Converte uma </a:t>
            </a:r>
            <a:r>
              <a:rPr lang="pt-BR" sz="2200" dirty="0" err="1" smtClean="0">
                <a:latin typeface="Calibri (Corpo)"/>
                <a:cs typeface="Arial" charset="0"/>
              </a:rPr>
              <a:t>string</a:t>
            </a:r>
            <a:r>
              <a:rPr lang="pt-BR" sz="2200" dirty="0" smtClean="0">
                <a:latin typeface="Calibri (Corpo)"/>
                <a:cs typeface="Arial" charset="0"/>
              </a:rPr>
              <a:t> para um número </a:t>
            </a:r>
            <a:r>
              <a:rPr lang="pt-BR" sz="2000" dirty="0" smtClean="0">
                <a:latin typeface="Calibri (Corpo)"/>
                <a:cs typeface="Arial" charset="0"/>
              </a:rPr>
              <a:t>inteiro (por padrão utiliza a base 10 (base de 2 a 36).</a:t>
            </a:r>
            <a:endParaRPr lang="pt-BR" sz="2200" dirty="0" smtClean="0">
              <a:latin typeface="Calibri (Corpo)"/>
              <a:cs typeface="Arial" charset="0"/>
            </a:endParaRPr>
          </a:p>
          <a:p>
            <a:pPr>
              <a:defRPr/>
            </a:pPr>
            <a:r>
              <a:rPr lang="pt-BR" sz="2200" b="1" dirty="0" err="1" smtClean="0">
                <a:latin typeface="Calibri (Corpo)"/>
                <a:cs typeface="Arial" charset="0"/>
              </a:rPr>
              <a:t>parseFloat</a:t>
            </a:r>
            <a:r>
              <a:rPr lang="pt-BR" sz="2200" b="1" dirty="0" smtClean="0">
                <a:latin typeface="Calibri (Corpo)"/>
                <a:cs typeface="Arial" charset="0"/>
              </a:rPr>
              <a:t>():</a:t>
            </a:r>
            <a:r>
              <a:rPr lang="pt-BR" sz="2200" dirty="0" smtClean="0">
                <a:latin typeface="Calibri (Corpo)"/>
                <a:cs typeface="Arial" charset="0"/>
              </a:rPr>
              <a:t> Converte uma </a:t>
            </a:r>
            <a:r>
              <a:rPr lang="pt-BR" sz="2200" dirty="0" err="1" smtClean="0">
                <a:latin typeface="Calibri (Corpo)"/>
                <a:cs typeface="Arial" charset="0"/>
              </a:rPr>
              <a:t>string</a:t>
            </a:r>
            <a:r>
              <a:rPr lang="pt-BR" sz="2200" dirty="0" smtClean="0">
                <a:latin typeface="Calibri (Corpo)"/>
                <a:cs typeface="Arial" charset="0"/>
              </a:rPr>
              <a:t> para um número real.</a:t>
            </a:r>
          </a:p>
          <a:p>
            <a:pPr>
              <a:defRPr/>
            </a:pPr>
            <a:r>
              <a:rPr lang="pt-BR" sz="2200" b="1" dirty="0" err="1" smtClean="0">
                <a:latin typeface="Calibri (Corpo)"/>
                <a:cs typeface="Arial" charset="0"/>
              </a:rPr>
              <a:t>isNaN</a:t>
            </a:r>
            <a:r>
              <a:rPr lang="pt-BR" sz="2200" b="1" dirty="0" smtClean="0">
                <a:latin typeface="Calibri (Corpo)"/>
                <a:cs typeface="Arial" charset="0"/>
              </a:rPr>
              <a:t>(): </a:t>
            </a:r>
            <a:r>
              <a:rPr lang="pt-BR" sz="2200" dirty="0" smtClean="0">
                <a:latin typeface="Calibri (Corpo)"/>
                <a:cs typeface="Arial" charset="0"/>
              </a:rPr>
              <a:t>Valida se o valor recebido não é número</a:t>
            </a:r>
          </a:p>
        </p:txBody>
      </p:sp>
    </p:spTree>
    <p:extLst>
      <p:ext uri="{BB962C8B-B14F-4D97-AF65-F5344CB8AC3E}">
        <p14:creationId xmlns:p14="http://schemas.microsoft.com/office/powerpoint/2010/main" val="428027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Convertendo</a:t>
            </a:r>
            <a:r>
              <a:rPr lang="pt-BR" sz="4000" dirty="0" smtClean="0"/>
              <a:t> String para Números</a:t>
            </a:r>
            <a:endParaRPr lang="pt-BR" sz="4000" dirty="0"/>
          </a:p>
        </p:txBody>
      </p:sp>
      <p:sp>
        <p:nvSpPr>
          <p:cNvPr id="5" name="Retângulo 4"/>
          <p:cNvSpPr/>
          <p:nvPr/>
        </p:nvSpPr>
        <p:spPr>
          <a:xfrm>
            <a:off x="1072165" y="2276872"/>
            <a:ext cx="68122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var v1</a:t>
            </a:r>
            <a:r>
              <a:rPr lang="pt-BR" b="1" dirty="0" smtClean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t-BR" b="1" dirty="0" smtClean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"042</a:t>
            </a:r>
            <a:r>
              <a:rPr lang="pt-BR" b="1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var v2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t-BR" b="1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"42.33"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>
              <a:defRPr/>
            </a:pPr>
            <a:endParaRPr lang="pt-BR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(v1, 10);</a:t>
            </a:r>
            <a:r>
              <a:rPr lang="pt-BR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//resultado = 42</a:t>
            </a:r>
          </a:p>
          <a:p>
            <a:pPr>
              <a:defRPr/>
            </a:pP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(v2, 10);</a:t>
            </a:r>
            <a:r>
              <a:rPr lang="pt-BR" dirty="0" smtClean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 resultado = 42</a:t>
            </a:r>
          </a:p>
          <a:p>
            <a:pPr>
              <a:defRPr/>
            </a:pPr>
            <a:endParaRPr lang="pt-BR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(v1);</a:t>
            </a:r>
            <a:r>
              <a:rPr lang="pt-BR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//resultado = 42</a:t>
            </a:r>
          </a:p>
          <a:p>
            <a:pPr>
              <a:defRPr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pt-BR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v2);</a:t>
            </a:r>
            <a:r>
              <a:rPr lang="pt-BR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t-BR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//resultado = 42.33</a:t>
            </a:r>
          </a:p>
          <a:p>
            <a:pPr>
              <a:defRPr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pt-BR" dirty="0" err="1">
                <a:latin typeface="Courier New" pitchFamily="49" charset="0"/>
                <a:cs typeface="Courier New" pitchFamily="49" charset="0"/>
              </a:rPr>
              <a:t>isNaN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(“oi”); //</a:t>
            </a:r>
            <a:r>
              <a:rPr lang="pt-BR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resultado = </a:t>
            </a:r>
            <a:r>
              <a:rPr lang="pt-BR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pt-BR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(não é numérico)</a:t>
            </a:r>
            <a:endParaRPr lang="pt-BR" dirty="0">
              <a:solidFill>
                <a:srgbClr val="0000FF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41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34484" y="1508396"/>
            <a:ext cx="3876104" cy="2852737"/>
          </a:xfrm>
        </p:spPr>
        <p:txBody>
          <a:bodyPr>
            <a:noAutofit/>
          </a:bodyPr>
          <a:lstStyle/>
          <a:p>
            <a:r>
              <a:rPr lang="pt-BR" sz="2800" dirty="0" err="1" smtClean="0"/>
              <a:t>Javascript</a:t>
            </a:r>
            <a:endParaRPr lang="pt-BR" sz="28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623888" y="1509951"/>
            <a:ext cx="3876104" cy="285273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5400" b="1" dirty="0" smtClean="0"/>
              <a:t>Client-side</a:t>
            </a:r>
          </a:p>
          <a:p>
            <a:pPr fontAlgn="auto">
              <a:spcAft>
                <a:spcPts val="0"/>
              </a:spcAft>
            </a:pPr>
            <a:r>
              <a:rPr lang="en-US" sz="3600" b="1" dirty="0" err="1" smtClean="0"/>
              <a:t>Programação</a:t>
            </a:r>
            <a:r>
              <a:rPr lang="en-US" sz="3600" b="1" dirty="0" smtClean="0"/>
              <a:t> no </a:t>
            </a:r>
            <a:r>
              <a:rPr lang="en-US" sz="3600" b="1" dirty="0" err="1" smtClean="0"/>
              <a:t>cliente</a:t>
            </a:r>
            <a:endParaRPr lang="pt-BR" sz="1050" dirty="0"/>
          </a:p>
        </p:txBody>
      </p:sp>
    </p:spTree>
    <p:extLst>
      <p:ext uri="{BB962C8B-B14F-4D97-AF65-F5344CB8AC3E}">
        <p14:creationId xmlns:p14="http://schemas.microsoft.com/office/powerpoint/2010/main" val="171581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8119814" cy="436736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Criando um </a:t>
            </a:r>
            <a:r>
              <a:rPr lang="pt-BR" dirty="0" smtClean="0"/>
              <a:t>vetor</a:t>
            </a:r>
          </a:p>
          <a:p>
            <a:pPr marL="914400" lvl="2" indent="0">
              <a:buNone/>
            </a:pP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vetor1 = new </a:t>
            </a:r>
            <a:r>
              <a:rPr lang="pt-BR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(</a:t>
            </a:r>
            <a:r>
              <a:rPr lang="pt-BR" sz="1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uso do operador ‘new’ desencorajado pela W3C</a:t>
            </a: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vetor2 = ['Fiesta', 'Palio', 'Civic', 'Fox</a:t>
            </a: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']; (</a:t>
            </a:r>
            <a:r>
              <a:rPr lang="pt-BR" sz="19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W3C – use dessa maneira por simplicidade, velocidade na execução e legibilidade</a:t>
            </a: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914400" lvl="2" indent="0">
              <a:buNone/>
            </a:pP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vetor3 = </a:t>
            </a: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[];</a:t>
            </a: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smtClean="0"/>
              <a:t>Adicionando valores</a:t>
            </a:r>
          </a:p>
          <a:p>
            <a:pPr marL="914400" lvl="2" indent="0">
              <a:buNone/>
            </a:pP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vetor1[0] = "</a:t>
            </a:r>
            <a:r>
              <a:rPr lang="pt-BR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valorA</a:t>
            </a: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914400" lvl="2" indent="0">
              <a:buNone/>
            </a:pP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vetor1[1] = "</a:t>
            </a:r>
            <a:r>
              <a:rPr lang="pt-BR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valorB</a:t>
            </a: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marL="914400" lvl="2" indent="0">
              <a:buNone/>
            </a:pP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//ou</a:t>
            </a: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vetor1.push("</a:t>
            </a:r>
            <a:r>
              <a:rPr lang="pt-BR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valorC</a:t>
            </a: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r>
              <a:rPr lang="pt-BR" sz="27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Removendo uma posição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vetor1.pop(10);</a:t>
            </a:r>
            <a:endParaRPr lang="pt-BR" sz="19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smtClean="0"/>
              <a:t>Percorrendo</a:t>
            </a:r>
          </a:p>
          <a:p>
            <a:pPr marL="914400" lvl="2" indent="0">
              <a:buNone/>
            </a:pP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for (var i = 0; i &lt; vetor2.length; i++) {</a:t>
            </a:r>
            <a:b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    </a:t>
            </a:r>
            <a:r>
              <a:rPr lang="pt-BR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('Índice: ' + i + ' valor: ' + </a:t>
            </a: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vetor2[i</a:t>
            </a: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  <a:b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pt-BR" sz="210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pt-BR" sz="21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30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Arrays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0688"/>
            <a:ext cx="8119814" cy="4367362"/>
          </a:xfrm>
        </p:spPr>
        <p:txBody>
          <a:bodyPr>
            <a:normAutofit/>
          </a:bodyPr>
          <a:lstStyle/>
          <a:p>
            <a:r>
              <a:rPr lang="pt-BR" dirty="0"/>
              <a:t>Criando um </a:t>
            </a:r>
            <a:r>
              <a:rPr lang="pt-BR" dirty="0" smtClean="0"/>
              <a:t>vetor</a:t>
            </a:r>
          </a:p>
          <a:p>
            <a:pPr marL="914400" lvl="2" indent="0">
              <a:buNone/>
            </a:pP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vetor1 = new </a:t>
            </a:r>
            <a:r>
              <a:rPr lang="pt-BR" sz="1900" dirty="0" err="1"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(); (</a:t>
            </a:r>
            <a:r>
              <a:rPr lang="pt-BR" sz="19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uso do operador ‘new’ desencorajado pela W3C</a:t>
            </a: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vetor2 = ['Fiesta', 'Palio', 'Civic', 'Fox</a:t>
            </a: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']; (</a:t>
            </a:r>
            <a:r>
              <a:rPr lang="pt-BR" sz="1900" dirty="0" smtClean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W3C – use dessa maneira por simplicidade, velocidade na execução e legibilidade</a:t>
            </a: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914400" lvl="2" indent="0">
              <a:buNone/>
            </a:pP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pt-BR" sz="1900" dirty="0">
                <a:latin typeface="Consolas" panose="020B0609020204030204" pitchFamily="49" charset="0"/>
                <a:cs typeface="Consolas" panose="020B0609020204030204" pitchFamily="49" charset="0"/>
              </a:rPr>
              <a:t>vetor3 = </a:t>
            </a:r>
            <a:r>
              <a:rPr lang="pt-BR" sz="19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[];</a:t>
            </a: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dirty="0" smtClean="0"/>
              <a:t>Testando o tipo com </a:t>
            </a:r>
            <a:r>
              <a:rPr lang="pt-BR" dirty="0" err="1" smtClean="0"/>
              <a:t>typeof</a:t>
            </a:r>
            <a:endParaRPr lang="pt-BR" dirty="0" smtClean="0"/>
          </a:p>
          <a:p>
            <a:pPr marL="914400" lvl="2" indent="0">
              <a:buNone/>
            </a:pPr>
            <a:r>
              <a:rPr lang="pt-BR" dirty="0" smtClean="0"/>
              <a:t>console.log(</a:t>
            </a:r>
            <a:r>
              <a:rPr lang="pt-BR" dirty="0" err="1" smtClean="0"/>
              <a:t>typeof</a:t>
            </a:r>
            <a:r>
              <a:rPr lang="pt-BR" dirty="0" smtClean="0"/>
              <a:t> vetor2)                -&gt; Saída = “</a:t>
            </a:r>
            <a:r>
              <a:rPr lang="pt-BR" dirty="0" err="1" smtClean="0"/>
              <a:t>object</a:t>
            </a:r>
            <a:r>
              <a:rPr lang="pt-BR" dirty="0" smtClean="0"/>
              <a:t>”</a:t>
            </a:r>
          </a:p>
          <a:p>
            <a:pPr marL="914400" lvl="2" indent="0">
              <a:buNone/>
            </a:pPr>
            <a:r>
              <a:rPr lang="pt-BR" dirty="0" smtClean="0"/>
              <a:t>console.log(</a:t>
            </a:r>
            <a:r>
              <a:rPr lang="pt-BR" dirty="0" err="1" smtClean="0"/>
              <a:t>Array.isArray</a:t>
            </a:r>
            <a:r>
              <a:rPr lang="pt-BR" dirty="0" smtClean="0"/>
              <a:t>(vetor2))   -&gt;</a:t>
            </a:r>
            <a:r>
              <a:rPr lang="pt-BR" dirty="0"/>
              <a:t> </a:t>
            </a:r>
            <a:r>
              <a:rPr lang="pt-BR" dirty="0" smtClean="0"/>
              <a:t>Saída = </a:t>
            </a:r>
            <a:r>
              <a:rPr lang="pt-BR" dirty="0" err="1" smtClean="0"/>
              <a:t>true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9468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Operadores Aritméticos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sz="2400" dirty="0"/>
              <a:t>Os operadores aritméticos são usados para realizar operações aritméticas entre variáveis e / ou valores. 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sz="2400" dirty="0"/>
              <a:t>Considerando que y = 5, a tabela abaixo exemplifica o uso e função dos operadores aritméticos.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  <a:p>
            <a:endParaRPr lang="pt-BR" dirty="0"/>
          </a:p>
        </p:txBody>
      </p:sp>
      <p:sp>
        <p:nvSpPr>
          <p:cNvPr id="1536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pt-BR"/>
              <a:t/>
            </a:r>
            <a:br>
              <a:rPr lang="pt-BR"/>
            </a:br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01281"/>
              </p:ext>
            </p:extLst>
          </p:nvPr>
        </p:nvGraphicFramePr>
        <p:xfrm>
          <a:off x="899592" y="3429000"/>
          <a:ext cx="7000875" cy="2883230"/>
        </p:xfrm>
        <a:graphic>
          <a:graphicData uri="http://schemas.openxmlformats.org/drawingml/2006/table">
            <a:tbl>
              <a:tblPr/>
              <a:tblGrid>
                <a:gridCol w="1211394"/>
                <a:gridCol w="3433916"/>
                <a:gridCol w="1138569"/>
                <a:gridCol w="1216996"/>
              </a:tblGrid>
              <a:tr h="3025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Operador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Função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Exemplo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Resultado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32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+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Adição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x=y+2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x=7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-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Subtração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x=y-2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x=3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*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Multiplicação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x=y*2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x=10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/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Divisão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x=y/2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x=2.5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%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Módulo (resto da divisão)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x=y%2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x=1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59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**</a:t>
                      </a:r>
                      <a:endParaRPr lang="pt-BR" sz="1400" kern="12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Potenciação</a:t>
                      </a:r>
                      <a:endParaRPr lang="pt-BR" sz="1400" kern="12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x=y**2</a:t>
                      </a:r>
                      <a:endParaRPr lang="pt-BR" sz="1400" kern="12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X=25</a:t>
                      </a:r>
                      <a:endParaRPr lang="pt-BR" sz="1400" kern="12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++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Incremento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x=++y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x=6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5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--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 err="1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Descremento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x=--y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x=4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9" marB="28569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91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Operadores de Atribuição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 que x = 10 e y = 5, a tabela abaixo explica os operadores de atribuição.</a:t>
            </a:r>
          </a:p>
        </p:txBody>
      </p:sp>
      <p:sp>
        <p:nvSpPr>
          <p:cNvPr id="16388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pt-BR"/>
              <a:t/>
            </a:r>
            <a:br>
              <a:rPr lang="pt-BR"/>
            </a:br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18188"/>
              </p:ext>
            </p:extLst>
          </p:nvPr>
        </p:nvGraphicFramePr>
        <p:xfrm>
          <a:off x="971600" y="2996952"/>
          <a:ext cx="7000875" cy="2605660"/>
        </p:xfrm>
        <a:graphic>
          <a:graphicData uri="http://schemas.openxmlformats.org/drawingml/2006/table">
            <a:tbl>
              <a:tblPr/>
              <a:tblGrid>
                <a:gridCol w="1211394"/>
                <a:gridCol w="3289169"/>
                <a:gridCol w="1283316"/>
                <a:gridCol w="1216996"/>
              </a:tblGrid>
              <a:tr h="3025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Operador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Exemplo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Mesmo</a:t>
                      </a:r>
                      <a:r>
                        <a:rPr lang="pt-BR" sz="1400" b="1" baseline="0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 que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Resultado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3226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=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x=y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 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x=5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+=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x+=y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x=x+y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x=15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-=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x-=y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x=x-y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x=5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*=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x*=y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x=x*y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x=50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/=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x/=y</a:t>
                      </a:r>
                      <a:endParaRPr lang="pt-BR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x=x/y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x=2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4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%=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x%=y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x=x%y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x=0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44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     **=</a:t>
                      </a:r>
                      <a:endParaRPr lang="pt-BR" sz="1400" kern="12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121920" marR="60960" marT="60960" marB="6096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 **= y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200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 = x ** y</a:t>
                      </a:r>
                    </a:p>
                  </a:txBody>
                  <a:tcPr marL="60960" marR="60960" marT="60960" marB="6096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kern="1200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X=100.000</a:t>
                      </a:r>
                      <a:endParaRPr lang="pt-BR" sz="1400" kern="1200" dirty="0">
                        <a:solidFill>
                          <a:srgbClr val="000000"/>
                        </a:solidFill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6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Operadores de Comparação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dirty="0"/>
              <a:t>Considerando que x = 5, a tabela abaixo exemplifica o uso e função dos operadores de comparação.</a:t>
            </a:r>
            <a:br>
              <a:rPr lang="pt-BR" dirty="0"/>
            </a:br>
            <a:endParaRPr lang="pt-BR" dirty="0"/>
          </a:p>
        </p:txBody>
      </p:sp>
      <p:sp>
        <p:nvSpPr>
          <p:cNvPr id="1741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pt-BR"/>
              <a:t/>
            </a:r>
            <a:br>
              <a:rPr lang="pt-BR"/>
            </a:br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09517"/>
              </p:ext>
            </p:extLst>
          </p:nvPr>
        </p:nvGraphicFramePr>
        <p:xfrm>
          <a:off x="1115616" y="3284984"/>
          <a:ext cx="7000875" cy="3206308"/>
        </p:xfrm>
        <a:graphic>
          <a:graphicData uri="http://schemas.openxmlformats.org/drawingml/2006/table">
            <a:tbl>
              <a:tblPr/>
              <a:tblGrid>
                <a:gridCol w="1211394"/>
                <a:gridCol w="3289169"/>
                <a:gridCol w="1283316"/>
                <a:gridCol w="1216996"/>
              </a:tblGrid>
              <a:tr h="3025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Operador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Descrição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Mesmo</a:t>
                      </a:r>
                      <a:r>
                        <a:rPr lang="pt-BR" sz="1400" b="1" baseline="0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 que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Resultado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74" marB="28574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32264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==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aseline="0" dirty="0" smtClean="0"/>
                        <a:t>É igual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x==</a:t>
                      </a:r>
                      <a:r>
                        <a:rPr lang="pt-BR" sz="1800" dirty="0" smtClean="0"/>
                        <a:t>8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False</a:t>
                      </a:r>
                      <a:r>
                        <a:rPr lang="pt-BR" sz="1800" dirty="0" smtClean="0"/>
                        <a:t> </a:t>
                      </a:r>
                      <a:endParaRPr lang="pt-BR" sz="18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4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==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É igual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“8”==8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True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4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===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Igualdade estrita (tipo e valor)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“8”===8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False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4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!=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Diferente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x!=</a:t>
                      </a:r>
                      <a:r>
                        <a:rPr lang="pt-BR" sz="1800" dirty="0" smtClean="0"/>
                        <a:t>8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True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4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!==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Diferença</a:t>
                      </a:r>
                      <a:r>
                        <a:rPr lang="pt-BR" sz="1800" baseline="0" dirty="0" smtClean="0"/>
                        <a:t> estrita(tipo e valor)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8!==8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False</a:t>
                      </a:r>
                      <a:endParaRPr lang="pt-BR" sz="1800" dirty="0"/>
                    </a:p>
                  </a:txBody>
                  <a:tcPr marL="0" marR="0" marT="38098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4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&gt;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Maior que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x&gt;8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False</a:t>
                      </a:r>
                      <a:endParaRPr lang="pt-BR" sz="1800" dirty="0"/>
                    </a:p>
                  </a:txBody>
                  <a:tcPr marL="0" marR="0" marT="38098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4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&lt;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Menor</a:t>
                      </a:r>
                      <a:r>
                        <a:rPr lang="pt-BR" sz="1800" baseline="0" dirty="0" smtClean="0"/>
                        <a:t> que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smtClean="0"/>
                        <a:t>x&lt;8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True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4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&gt;=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Maior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ou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igual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que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x&gt;=</a:t>
                      </a:r>
                      <a:r>
                        <a:rPr lang="pt-BR" sz="1800" dirty="0" smtClean="0"/>
                        <a:t>8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False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64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&lt;=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Menor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ou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igual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que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x&lt;=</a:t>
                      </a:r>
                      <a:r>
                        <a:rPr lang="pt-BR" sz="1800" dirty="0" smtClean="0"/>
                        <a:t>8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True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3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Operadores Lógicos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sz="2400" smtClean="0"/>
              <a:t>Operadores lógicos são usados para determinar a lógica entre as variáveis ou valores.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sz="2400" smtClean="0"/>
              <a:t>Dado que x = 6 e Y = 3, a tabela a seguir explica os operadores lógicos.</a:t>
            </a:r>
            <a:r>
              <a:rPr lang="pt-BR" smtClean="0"/>
              <a:t/>
            </a:r>
            <a:br>
              <a:rPr lang="pt-BR" smtClean="0"/>
            </a:br>
            <a:endParaRPr lang="pt-BR" smtClean="0"/>
          </a:p>
          <a:p>
            <a:endParaRPr lang="pt-BR" dirty="0"/>
          </a:p>
        </p:txBody>
      </p:sp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pt-BR"/>
              <a:t/>
            </a:r>
            <a:br>
              <a:rPr lang="pt-BR"/>
            </a:br>
            <a:endParaRPr lang="pt-B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984096"/>
              </p:ext>
            </p:extLst>
          </p:nvPr>
        </p:nvGraphicFramePr>
        <p:xfrm>
          <a:off x="1547664" y="3429000"/>
          <a:ext cx="5783262" cy="1270003"/>
        </p:xfrm>
        <a:graphic>
          <a:graphicData uri="http://schemas.openxmlformats.org/drawingml/2006/table">
            <a:tbl>
              <a:tblPr/>
              <a:tblGrid>
                <a:gridCol w="1211264"/>
                <a:gridCol w="1645931"/>
                <a:gridCol w="2926067"/>
              </a:tblGrid>
              <a:tr h="30248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Operador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2" marR="28572" marT="28562" marB="28562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Descrição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2" marR="28572" marT="28562" marB="28562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baseline="0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Exemplo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2" marR="28572" marT="28562" marB="28562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32250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&amp;&amp;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And</a:t>
                      </a:r>
                      <a:r>
                        <a:rPr lang="pt-BR" sz="1800" dirty="0" smtClean="0"/>
                        <a:t> (e)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(x &lt; 10 &amp;&amp; y &gt; 1) </a:t>
                      </a:r>
                      <a:r>
                        <a:rPr lang="en-US" sz="1800" dirty="0" smtClean="0"/>
                        <a:t>é </a:t>
                      </a:r>
                      <a:r>
                        <a:rPr lang="en-US" sz="1800" dirty="0"/>
                        <a:t>true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505">
                <a:tc>
                  <a:txBody>
                    <a:bodyPr/>
                    <a:lstStyle/>
                    <a:p>
                      <a:pPr algn="ctr"/>
                      <a:r>
                        <a:rPr lang="pt-BR" sz="1800"/>
                        <a:t>||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Or</a:t>
                      </a:r>
                      <a:r>
                        <a:rPr lang="pt-BR" sz="1800" dirty="0" smtClean="0"/>
                        <a:t> (ou)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(x==5 || y==5) </a:t>
                      </a:r>
                      <a:r>
                        <a:rPr lang="en-US" sz="1800" dirty="0" smtClean="0"/>
                        <a:t>é false</a:t>
                      </a:r>
                      <a:endParaRPr lang="en-US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505">
                <a:tc>
                  <a:txBody>
                    <a:bodyPr/>
                    <a:lstStyle/>
                    <a:p>
                      <a:pPr algn="ctr"/>
                      <a:r>
                        <a:rPr lang="pt-BR" sz="1800"/>
                        <a:t>!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 smtClean="0"/>
                        <a:t>Not</a:t>
                      </a:r>
                      <a:r>
                        <a:rPr lang="pt-BR" sz="1800" dirty="0" smtClean="0"/>
                        <a:t> (não)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!(x==y) </a:t>
                      </a:r>
                      <a:r>
                        <a:rPr lang="pt-BR" sz="1800" dirty="0" smtClean="0"/>
                        <a:t>é </a:t>
                      </a:r>
                      <a:r>
                        <a:rPr lang="pt-BR" sz="1800" dirty="0" err="1"/>
                        <a:t>true</a:t>
                      </a:r>
                      <a:endParaRPr lang="pt-BR" sz="18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170393"/>
              </p:ext>
            </p:extLst>
          </p:nvPr>
        </p:nvGraphicFramePr>
        <p:xfrm>
          <a:off x="2555776" y="4869160"/>
          <a:ext cx="3857625" cy="1593851"/>
        </p:xfrm>
        <a:graphic>
          <a:graphicData uri="http://schemas.openxmlformats.org/drawingml/2006/table">
            <a:tbl>
              <a:tblPr/>
              <a:tblGrid>
                <a:gridCol w="1285875"/>
                <a:gridCol w="1285875"/>
                <a:gridCol w="1285875"/>
              </a:tblGrid>
              <a:tr h="302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&amp;&amp;/</a:t>
                      </a:r>
                      <a:r>
                        <a:rPr lang="pt-BR" sz="1400" b="1" dirty="0" err="1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and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88" marB="28588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|</a:t>
                      </a:r>
                      <a:r>
                        <a:rPr lang="pt-BR" sz="1400" b="1" dirty="0" err="1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|</a:t>
                      </a: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/</a:t>
                      </a:r>
                      <a:r>
                        <a:rPr lang="pt-BR" sz="1400" b="1" dirty="0" err="1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or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88" marB="28588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baseline="0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!/</a:t>
                      </a:r>
                      <a:r>
                        <a:rPr lang="pt-BR" sz="1400" b="1" baseline="0" dirty="0" err="1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not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88" marB="28588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32280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 &amp;&amp; V = 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 |</a:t>
                      </a:r>
                      <a:r>
                        <a:rPr lang="pt-B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 = V</a:t>
                      </a:r>
                      <a:endParaRPr lang="pt-B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!V = F</a:t>
                      </a:r>
                      <a:endParaRPr lang="pt-B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 &amp;&amp; F = 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 |</a:t>
                      </a:r>
                      <a:r>
                        <a:rPr lang="pt-B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 = V</a:t>
                      </a:r>
                      <a:endParaRPr lang="pt-B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!F = V</a:t>
                      </a:r>
                      <a:endParaRPr lang="pt-B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&amp;&amp; V = 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|</a:t>
                      </a:r>
                      <a:r>
                        <a:rPr lang="pt-B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 = V</a:t>
                      </a:r>
                      <a:endParaRPr lang="pt-B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28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&amp;&amp; F = F</a:t>
                      </a:r>
                      <a:endParaRPr lang="pt-B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 |</a:t>
                      </a:r>
                      <a:r>
                        <a:rPr lang="pt-BR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pt-BR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 = F</a:t>
                      </a:r>
                      <a:endParaRPr lang="pt-B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397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Operadores bit a bit (</a:t>
            </a:r>
            <a:r>
              <a:rPr lang="pt-BR" dirty="0" err="1" smtClean="0"/>
              <a:t>bitwise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1843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pt-BR"/>
              <a:t/>
            </a:r>
            <a:br>
              <a:rPr lang="pt-BR"/>
            </a:b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9940"/>
            <a:ext cx="9144000" cy="29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4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Seleção (Condicionais)</a:t>
            </a:r>
            <a:endParaRPr lang="pt-BR" dirty="0"/>
          </a:p>
        </p:txBody>
      </p:sp>
      <p:sp>
        <p:nvSpPr>
          <p:cNvPr id="19460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331640" y="2028236"/>
            <a:ext cx="6715172" cy="375487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7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var </a:t>
            </a:r>
            <a:r>
              <a:rPr lang="pt-BR" sz="17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 </a:t>
            </a:r>
            <a:r>
              <a:rPr lang="pt-BR" sz="17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= </a:t>
            </a:r>
            <a:r>
              <a:rPr lang="pt-BR" sz="17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pt-BR" sz="17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7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Date</a:t>
            </a:r>
            <a:r>
              <a:rPr lang="pt-BR" sz="17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();</a:t>
            </a:r>
          </a:p>
          <a:p>
            <a:pPr>
              <a:defRPr/>
            </a:pPr>
            <a:r>
              <a:rPr lang="pt-BR" sz="17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var </a:t>
            </a:r>
            <a:r>
              <a:rPr lang="pt-BR" sz="17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time </a:t>
            </a:r>
            <a:r>
              <a:rPr lang="pt-BR" sz="17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= </a:t>
            </a:r>
            <a:r>
              <a:rPr lang="pt-BR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</a:t>
            </a:r>
            <a:r>
              <a:rPr lang="pt-BR" sz="1700" b="1" dirty="0" err="1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pt-BR" sz="17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getHours</a:t>
            </a:r>
            <a:r>
              <a:rPr lang="pt-BR" sz="17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();</a:t>
            </a:r>
          </a:p>
          <a:p>
            <a:pPr>
              <a:defRPr/>
            </a:pPr>
            <a:r>
              <a:rPr lang="pt-BR" sz="17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if</a:t>
            </a:r>
            <a:r>
              <a:rPr lang="pt-BR" sz="17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7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sz="17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time</a:t>
            </a:r>
            <a:r>
              <a:rPr lang="pt-BR" sz="17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pt-BR" sz="1700" b="1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</a:rPr>
              <a:t>11</a:t>
            </a:r>
            <a:r>
              <a:rPr lang="pt-BR" sz="17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>
              <a:defRPr/>
            </a:pPr>
            <a:r>
              <a:rPr lang="pt-BR" sz="1700" dirty="0">
                <a:highlight>
                  <a:srgbClr val="FFFFFF"/>
                </a:highlight>
                <a:latin typeface="Courier New"/>
              </a:rPr>
              <a:t>  </a:t>
            </a:r>
            <a:r>
              <a:rPr lang="pt-BR" sz="17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>
              <a:defRPr/>
            </a:pPr>
            <a:r>
              <a:rPr lang="pt-BR" sz="1700" dirty="0">
                <a:highlight>
                  <a:srgbClr val="FFFFFF"/>
                </a:highlight>
                <a:latin typeface="Courier New"/>
              </a:rPr>
              <a:t>     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pt-BR" sz="17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write</a:t>
            </a:r>
            <a:r>
              <a:rPr lang="pt-BR" sz="17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sz="1700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"&lt;b&gt;Bom dia!&lt;/b&gt;"</a:t>
            </a:r>
            <a:r>
              <a:rPr lang="pt-BR" sz="17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sz="1700" dirty="0">
                <a:highlight>
                  <a:srgbClr val="FFFFFF"/>
                </a:highlight>
                <a:latin typeface="Courier New"/>
              </a:rPr>
              <a:t>  </a:t>
            </a:r>
            <a:r>
              <a:rPr lang="pt-BR" sz="17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>
              <a:defRPr/>
            </a:pPr>
            <a:r>
              <a:rPr lang="en-US" sz="17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else if </a:t>
            </a:r>
            <a:r>
              <a:rPr lang="en-US" sz="17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time</a:t>
            </a:r>
            <a:r>
              <a:rPr lang="en-US" sz="17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&gt;=</a:t>
            </a:r>
            <a:r>
              <a:rPr lang="en-US" sz="1700" b="1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</a:rPr>
              <a:t>12 </a:t>
            </a:r>
            <a:r>
              <a:rPr lang="en-US" sz="17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&amp;&amp; </a:t>
            </a:r>
            <a:r>
              <a:rPr lang="en-US" sz="17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time</a:t>
            </a:r>
            <a:r>
              <a:rPr lang="en-US" sz="17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700" b="1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</a:rPr>
              <a:t>18</a:t>
            </a:r>
            <a:r>
              <a:rPr lang="en-US" sz="17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>
              <a:defRPr/>
            </a:pPr>
            <a:r>
              <a:rPr lang="pt-BR" sz="1700" dirty="0">
                <a:highlight>
                  <a:srgbClr val="FFFFFF"/>
                </a:highlight>
                <a:latin typeface="Courier New"/>
              </a:rPr>
              <a:t>  </a:t>
            </a:r>
            <a:r>
              <a:rPr lang="pt-BR" sz="17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>
              <a:defRPr/>
            </a:pPr>
            <a:r>
              <a:rPr lang="pt-BR" sz="1700" dirty="0">
                <a:highlight>
                  <a:srgbClr val="FFFFFF"/>
                </a:highlight>
                <a:latin typeface="Courier New"/>
              </a:rPr>
              <a:t>     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pt-BR" sz="17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write</a:t>
            </a:r>
            <a:r>
              <a:rPr lang="pt-BR" sz="17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sz="1700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"&lt;b&gt;Boa tarde!&lt;/b&gt;"</a:t>
            </a:r>
            <a:r>
              <a:rPr lang="pt-BR" sz="17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sz="1700" dirty="0">
                <a:highlight>
                  <a:srgbClr val="FFFFFF"/>
                </a:highlight>
                <a:latin typeface="Courier New"/>
              </a:rPr>
              <a:t>  </a:t>
            </a:r>
            <a:r>
              <a:rPr lang="pt-BR" sz="17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>
              <a:defRPr/>
            </a:pPr>
            <a:r>
              <a:rPr lang="pt-BR" sz="17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else</a:t>
            </a:r>
            <a:endParaRPr lang="pt-BR" sz="1700" b="1" dirty="0">
              <a:solidFill>
                <a:srgbClr val="0000C0"/>
              </a:solidFill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r>
              <a:rPr lang="pt-BR" sz="1700" dirty="0">
                <a:highlight>
                  <a:srgbClr val="FFFFFF"/>
                </a:highlight>
                <a:latin typeface="Courier New"/>
              </a:rPr>
              <a:t>  </a:t>
            </a:r>
            <a:r>
              <a:rPr lang="pt-BR" sz="17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>
              <a:defRPr/>
            </a:pPr>
            <a:r>
              <a:rPr lang="pt-BR" sz="1700" dirty="0">
                <a:highlight>
                  <a:srgbClr val="FFFFFF"/>
                </a:highlight>
                <a:latin typeface="Courier New"/>
              </a:rPr>
              <a:t>      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pt-BR" sz="17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pt-BR" sz="17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write</a:t>
            </a:r>
            <a:r>
              <a:rPr lang="pt-BR" sz="17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sz="1700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"&lt;b&gt;Boa noite!&lt;/b&gt;"</a:t>
            </a:r>
            <a:r>
              <a:rPr lang="pt-BR" sz="17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sz="1700" dirty="0">
                <a:highlight>
                  <a:srgbClr val="FFFFFF"/>
                </a:highlight>
                <a:latin typeface="Courier New"/>
              </a:rPr>
              <a:t>  </a:t>
            </a:r>
            <a:r>
              <a:rPr lang="pt-BR" sz="17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38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Seleção (Condicionais)</a:t>
            </a:r>
            <a:endParaRPr lang="pt-BR" dirty="0"/>
          </a:p>
        </p:txBody>
      </p:sp>
      <p:sp>
        <p:nvSpPr>
          <p:cNvPr id="20484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755576" y="1916832"/>
            <a:ext cx="81439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var 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t-BR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new</a:t>
            </a: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Date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();</a:t>
            </a: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dia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</a:t>
            </a:r>
            <a:r>
              <a:rPr lang="pt-BR" dirty="0" err="1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getDay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();</a:t>
            </a:r>
          </a:p>
          <a:p>
            <a:pPr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switch 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dia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case </a:t>
            </a:r>
            <a:r>
              <a:rPr lang="pt-BR" b="1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write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"Finalmente sexta-feira!"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</a:t>
            </a:r>
            <a:r>
              <a:rPr lang="pt-BR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break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case </a:t>
            </a:r>
            <a:r>
              <a:rPr lang="pt-BR" b="1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</a:rPr>
              <a:t>6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write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"Super sábado!"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</a:t>
            </a:r>
            <a:r>
              <a:rPr lang="pt-BR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break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case </a:t>
            </a:r>
            <a:r>
              <a:rPr lang="pt-BR" b="1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: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write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"Domingo, descansar "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</a:t>
            </a:r>
            <a:r>
              <a:rPr lang="pt-BR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break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default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: //Não é obrigatório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write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"Cadê o final de semana?"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093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Estruturas de Repetição</a:t>
            </a:r>
            <a:endParaRPr lang="pt-BR" dirty="0"/>
          </a:p>
        </p:txBody>
      </p:sp>
      <p:sp>
        <p:nvSpPr>
          <p:cNvPr id="21508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21509" name="Retângulo 7"/>
          <p:cNvSpPr>
            <a:spLocks noChangeArrowheads="1"/>
          </p:cNvSpPr>
          <p:nvPr/>
        </p:nvSpPr>
        <p:spPr bwMode="auto">
          <a:xfrm>
            <a:off x="428625" y="1571625"/>
            <a:ext cx="8143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b="1" dirty="0">
                <a:solidFill>
                  <a:srgbClr val="0000C0"/>
                </a:solidFill>
                <a:latin typeface="Courier New" pitchFamily="49" charset="0"/>
              </a:rPr>
              <a:t>for </a:t>
            </a:r>
            <a:r>
              <a:rPr lang="pt-BR" b="1" dirty="0">
                <a:solidFill>
                  <a:srgbClr val="5C5C5C"/>
                </a:solidFill>
                <a:latin typeface="Courier New" pitchFamily="49" charset="0"/>
              </a:rPr>
              <a:t>(</a:t>
            </a:r>
            <a:r>
              <a:rPr lang="pt-BR" b="1" dirty="0">
                <a:solidFill>
                  <a:srgbClr val="0000C0"/>
                </a:solidFill>
                <a:latin typeface="Courier New" pitchFamily="49" charset="0"/>
              </a:rPr>
              <a:t>var</a:t>
            </a:r>
            <a:r>
              <a:rPr lang="pt-BR" b="1" dirty="0">
                <a:solidFill>
                  <a:srgbClr val="5C5C5C"/>
                </a:solidFill>
                <a:latin typeface="Courier New" pitchFamily="49" charset="0"/>
              </a:rPr>
              <a:t>=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</a:rPr>
              <a:t>valorInicial</a:t>
            </a:r>
            <a:r>
              <a:rPr lang="pt-BR" b="1" dirty="0">
                <a:solidFill>
                  <a:srgbClr val="5C5C5C"/>
                </a:solidFill>
                <a:latin typeface="Courier New" pitchFamily="49" charset="0"/>
              </a:rPr>
              <a:t>; </a:t>
            </a:r>
            <a:r>
              <a:rPr lang="pt-BR" b="1" dirty="0">
                <a:solidFill>
                  <a:srgbClr val="0000C0"/>
                </a:solidFill>
                <a:latin typeface="Courier New" pitchFamily="49" charset="0"/>
              </a:rPr>
              <a:t>var</a:t>
            </a:r>
            <a:r>
              <a:rPr lang="pt-BR" b="1" dirty="0">
                <a:solidFill>
                  <a:srgbClr val="5C5C5C"/>
                </a:solidFill>
                <a:latin typeface="Courier New" pitchFamily="49" charset="0"/>
              </a:rPr>
              <a:t>&lt;=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</a:rPr>
              <a:t>valorFinal</a:t>
            </a:r>
            <a:r>
              <a:rPr lang="pt-BR" b="1" dirty="0" err="1">
                <a:solidFill>
                  <a:srgbClr val="5C5C5C"/>
                </a:solidFill>
                <a:latin typeface="Courier New" pitchFamily="49" charset="0"/>
              </a:rPr>
              <a:t>;</a:t>
            </a:r>
            <a:r>
              <a:rPr lang="pt-BR" b="1" dirty="0" err="1">
                <a:solidFill>
                  <a:srgbClr val="0000C0"/>
                </a:solidFill>
                <a:latin typeface="Courier New" pitchFamily="49" charset="0"/>
              </a:rPr>
              <a:t>var</a:t>
            </a:r>
            <a:r>
              <a:rPr lang="pt-BR" b="1" dirty="0">
                <a:solidFill>
                  <a:srgbClr val="5C5C5C"/>
                </a:solidFill>
                <a:latin typeface="Courier New" pitchFamily="49" charset="0"/>
              </a:rPr>
              <a:t>=</a:t>
            </a:r>
            <a:r>
              <a:rPr lang="pt-BR" b="1" dirty="0" err="1">
                <a:solidFill>
                  <a:srgbClr val="0000C0"/>
                </a:solidFill>
                <a:latin typeface="Courier New" pitchFamily="49" charset="0"/>
              </a:rPr>
              <a:t>var</a:t>
            </a:r>
            <a:r>
              <a:rPr lang="pt-BR" b="1" dirty="0" err="1">
                <a:solidFill>
                  <a:srgbClr val="5C5C5C"/>
                </a:solidFill>
                <a:latin typeface="Courier New" pitchFamily="49" charset="0"/>
              </a:rPr>
              <a:t>+</a:t>
            </a:r>
            <a:r>
              <a:rPr lang="pt-BR" b="1" dirty="0" err="1">
                <a:solidFill>
                  <a:srgbClr val="000000"/>
                </a:solidFill>
                <a:latin typeface="Courier New" pitchFamily="49" charset="0"/>
              </a:rPr>
              <a:t>incremento</a:t>
            </a:r>
            <a:r>
              <a:rPr lang="pt-BR" b="1" dirty="0">
                <a:solidFill>
                  <a:srgbClr val="5C5C5C"/>
                </a:solidFill>
                <a:latin typeface="Courier New" pitchFamily="49" charset="0"/>
              </a:rPr>
              <a:t>)</a:t>
            </a:r>
          </a:p>
          <a:p>
            <a:r>
              <a:rPr lang="pt-BR" dirty="0">
                <a:solidFill>
                  <a:srgbClr val="5C5C5C"/>
                </a:solidFill>
                <a:latin typeface="Courier New" pitchFamily="49" charset="0"/>
              </a:rPr>
              <a:t>{</a:t>
            </a:r>
          </a:p>
          <a:p>
            <a:r>
              <a:rPr lang="pt-BR" dirty="0">
                <a:solidFill>
                  <a:srgbClr val="008000"/>
                </a:solidFill>
                <a:latin typeface="Courier New" pitchFamily="49" charset="0"/>
              </a:rPr>
              <a:t>    //código para ser executado</a:t>
            </a:r>
          </a:p>
          <a:p>
            <a:r>
              <a:rPr lang="pt-BR" dirty="0">
                <a:solidFill>
                  <a:srgbClr val="5C5C5C"/>
                </a:solidFill>
                <a:latin typeface="Courier New" pitchFamily="49" charset="0"/>
              </a:rPr>
              <a:t>}</a:t>
            </a:r>
            <a:endParaRPr lang="pt-BR" dirty="0">
              <a:latin typeface="Courier New" pitchFamily="49" charset="0"/>
            </a:endParaRPr>
          </a:p>
        </p:txBody>
      </p:sp>
      <p:sp>
        <p:nvSpPr>
          <p:cNvPr id="21510" name="Rectangle 5"/>
          <p:cNvSpPr txBox="1">
            <a:spLocks noChangeArrowheads="1"/>
          </p:cNvSpPr>
          <p:nvPr/>
        </p:nvSpPr>
        <p:spPr bwMode="auto">
          <a:xfrm>
            <a:off x="393700" y="2982913"/>
            <a:ext cx="842962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sz="2000" b="1" i="1"/>
              <a:t>Exemplo</a:t>
            </a:r>
            <a:r>
              <a:rPr lang="pt-BR" sz="2000"/>
              <a:t/>
            </a:r>
            <a:br>
              <a:rPr lang="pt-BR" sz="2000"/>
            </a:br>
            <a:endParaRPr lang="pt-BR" sz="2000"/>
          </a:p>
        </p:txBody>
      </p:sp>
      <p:sp>
        <p:nvSpPr>
          <p:cNvPr id="11" name="Retângulo 10"/>
          <p:cNvSpPr/>
          <p:nvPr/>
        </p:nvSpPr>
        <p:spPr>
          <a:xfrm>
            <a:off x="500034" y="3429000"/>
            <a:ext cx="8143932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var 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t-BR" b="1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for 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t-BR" b="1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pt-BR" b="1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;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++)</a:t>
            </a:r>
          </a:p>
          <a:p>
            <a:pPr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write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"O número é " 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+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write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"&lt;</a:t>
            </a:r>
            <a:r>
              <a:rPr lang="pt-BR" dirty="0" err="1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 /&gt;"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1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que é </a:t>
            </a:r>
            <a:r>
              <a:rPr lang="pt-BR" dirty="0" err="1" smtClean="0"/>
              <a:t>Javascript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0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Javascript</a:t>
            </a:r>
            <a:r>
              <a:rPr lang="pt-BR" dirty="0" smtClean="0"/>
              <a:t> foi desenvolvido para adicionar interatividade em páginas HTML;</a:t>
            </a:r>
          </a:p>
          <a:p>
            <a:r>
              <a:rPr lang="pt-BR" dirty="0" smtClean="0"/>
              <a:t>Se tornou padrão internacional (ISO / IEC 16262) em 1998;</a:t>
            </a:r>
          </a:p>
          <a:p>
            <a:r>
              <a:rPr lang="pt-BR" dirty="0" smtClean="0"/>
              <a:t>Todo mundo pode usar </a:t>
            </a:r>
            <a:r>
              <a:rPr lang="pt-BR" dirty="0" err="1" smtClean="0"/>
              <a:t>Javascript</a:t>
            </a:r>
            <a:r>
              <a:rPr lang="pt-BR" dirty="0" smtClean="0"/>
              <a:t> sem a aquisição de uma licença;</a:t>
            </a:r>
          </a:p>
          <a:p>
            <a:r>
              <a:rPr lang="pt-BR" dirty="0" smtClean="0"/>
              <a:t>Inventada por Brendan </a:t>
            </a:r>
            <a:r>
              <a:rPr lang="pt-BR" dirty="0" err="1" smtClean="0"/>
              <a:t>Eich</a:t>
            </a:r>
            <a:r>
              <a:rPr lang="pt-BR" dirty="0" smtClean="0"/>
              <a:t> da Netscape (com </a:t>
            </a:r>
            <a:r>
              <a:rPr lang="pt-BR" dirty="0" err="1" smtClean="0"/>
              <a:t>Navigator</a:t>
            </a:r>
            <a:r>
              <a:rPr lang="pt-BR" dirty="0" smtClean="0"/>
              <a:t> 2.0), e implementada em todos os browsers Netscape e Microsoft desde 1996;</a:t>
            </a:r>
          </a:p>
        </p:txBody>
      </p:sp>
    </p:spTree>
    <p:extLst>
      <p:ext uri="{BB962C8B-B14F-4D97-AF65-F5344CB8AC3E}">
        <p14:creationId xmlns:p14="http://schemas.microsoft.com/office/powerpoint/2010/main" val="32739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  <p:sp>
        <p:nvSpPr>
          <p:cNvPr id="22532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72902" y="1556792"/>
            <a:ext cx="7744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var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pt-B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valorFinal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//código para ser executado</a:t>
            </a:r>
          </a:p>
          <a:p>
            <a:pPr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</p:txBody>
      </p:sp>
      <p:sp>
        <p:nvSpPr>
          <p:cNvPr id="22534" name="Rectangle 5"/>
          <p:cNvSpPr txBox="1">
            <a:spLocks noChangeArrowheads="1"/>
          </p:cNvSpPr>
          <p:nvPr/>
        </p:nvSpPr>
        <p:spPr bwMode="auto">
          <a:xfrm>
            <a:off x="652003" y="2968093"/>
            <a:ext cx="801664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sz="2000" b="1" i="1"/>
              <a:t>Exemplo</a:t>
            </a:r>
            <a:r>
              <a:rPr lang="pt-BR" sz="2000"/>
              <a:t/>
            </a:r>
            <a:br>
              <a:rPr lang="pt-BR" sz="2000"/>
            </a:br>
            <a:endParaRPr lang="pt-BR" sz="2000"/>
          </a:p>
        </p:txBody>
      </p:sp>
      <p:sp>
        <p:nvSpPr>
          <p:cNvPr id="11" name="Retângulo 10"/>
          <p:cNvSpPr/>
          <p:nvPr/>
        </p:nvSpPr>
        <p:spPr>
          <a:xfrm>
            <a:off x="744340" y="3414180"/>
            <a:ext cx="7744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var 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t-BR" b="1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>
              <a:defRPr/>
            </a:pPr>
            <a:r>
              <a:rPr lang="pt-BR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pt-BR" b="1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write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"O número é " 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+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write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"&lt;</a:t>
            </a:r>
            <a:r>
              <a:rPr lang="pt-BR" dirty="0" err="1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 /&gt;"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++;</a:t>
            </a:r>
          </a:p>
          <a:p>
            <a:pPr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461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Estruturas de Repetição</a:t>
            </a:r>
            <a:endParaRPr lang="pt-BR" dirty="0"/>
          </a:p>
        </p:txBody>
      </p:sp>
      <p:sp>
        <p:nvSpPr>
          <p:cNvPr id="23556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pt-BR"/>
              <a:t/>
            </a:r>
            <a:br>
              <a:rPr lang="pt-BR"/>
            </a:br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55576" y="1571612"/>
            <a:ext cx="7816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do</a:t>
            </a:r>
          </a:p>
          <a:p>
            <a:pPr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</a:t>
            </a:r>
            <a:r>
              <a:rPr lang="pt-BR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</a:rPr>
              <a:t>//código para ser executado</a:t>
            </a:r>
          </a:p>
          <a:p>
            <a:pPr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>
              <a:defRPr/>
            </a:pPr>
            <a:r>
              <a:rPr lang="pt-BR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var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pt-B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valorfinal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endParaRPr lang="pt-BR" u="sng" dirty="0">
              <a:solidFill>
                <a:srgbClr val="5C5C5C"/>
              </a:solidFill>
              <a:highlight>
                <a:srgbClr val="FFFFFF"/>
              </a:highlight>
              <a:latin typeface="Courier New"/>
            </a:endParaRPr>
          </a:p>
        </p:txBody>
      </p:sp>
      <p:sp>
        <p:nvSpPr>
          <p:cNvPr id="23558" name="Rectangle 5"/>
          <p:cNvSpPr txBox="1">
            <a:spLocks noChangeArrowheads="1"/>
          </p:cNvSpPr>
          <p:nvPr/>
        </p:nvSpPr>
        <p:spPr bwMode="auto">
          <a:xfrm>
            <a:off x="732151" y="3362325"/>
            <a:ext cx="8091174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sz="2000" b="1" i="1"/>
              <a:t>Exemplo</a:t>
            </a:r>
            <a:r>
              <a:rPr lang="pt-BR" sz="2000"/>
              <a:t/>
            </a:r>
            <a:br>
              <a:rPr lang="pt-BR" sz="2000"/>
            </a:br>
            <a:endParaRPr lang="pt-BR" sz="2000"/>
          </a:p>
        </p:txBody>
      </p:sp>
      <p:sp>
        <p:nvSpPr>
          <p:cNvPr id="11" name="Retângulo 10"/>
          <p:cNvSpPr/>
          <p:nvPr/>
        </p:nvSpPr>
        <p:spPr>
          <a:xfrm>
            <a:off x="827014" y="3809000"/>
            <a:ext cx="781695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var 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=</a:t>
            </a:r>
            <a:r>
              <a:rPr lang="pt-BR" b="1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</a:rPr>
              <a:t>0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>
              <a:defRPr/>
            </a:pP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do</a:t>
            </a:r>
          </a:p>
          <a:p>
            <a:pPr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write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"O número é " 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+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write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"&lt;</a:t>
            </a:r>
            <a:r>
              <a:rPr lang="pt-BR" dirty="0" err="1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 /&gt;"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 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++;</a:t>
            </a:r>
          </a:p>
          <a:p>
            <a:pPr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>
              <a:defRPr/>
            </a:pPr>
            <a:r>
              <a:rPr lang="pt-BR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while</a:t>
            </a: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i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&lt;=</a:t>
            </a:r>
            <a:r>
              <a:rPr lang="pt-BR" b="1" dirty="0">
                <a:solidFill>
                  <a:srgbClr val="004080"/>
                </a:solidFill>
                <a:highlight>
                  <a:srgbClr val="FFFFFF"/>
                </a:highlight>
                <a:latin typeface="Courier New"/>
              </a:rPr>
              <a:t>5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endParaRPr lang="pt-BR" dirty="0">
              <a:solidFill>
                <a:srgbClr val="5C5C5C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037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Janela de Interação</a:t>
            </a:r>
            <a:endParaRPr lang="pt-BR" dirty="0"/>
          </a:p>
        </p:txBody>
      </p:sp>
      <p:pic>
        <p:nvPicPr>
          <p:cNvPr id="24579" name="Espaço Reservado para Conteúdo 3" descr="alert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106" y="1752459"/>
            <a:ext cx="3134162" cy="1238423"/>
          </a:xfrm>
        </p:spPr>
      </p:pic>
      <p:pic>
        <p:nvPicPr>
          <p:cNvPr id="24580" name="Imagem 5" descr="confirm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4987925"/>
            <a:ext cx="3162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Imagem 6" descr="prompt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27170"/>
            <a:ext cx="3008709" cy="1427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539552" y="1928813"/>
            <a:ext cx="46753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000" b="1" dirty="0" err="1">
                <a:latin typeface="+mj-lt"/>
              </a:rPr>
              <a:t>alert</a:t>
            </a:r>
            <a:r>
              <a:rPr lang="pt-BR" sz="2000" dirty="0">
                <a:latin typeface="+mj-lt"/>
              </a:rPr>
              <a:t>(“</a:t>
            </a:r>
            <a:r>
              <a:rPr lang="pt-BR" sz="2000" dirty="0" err="1">
                <a:latin typeface="+mj-lt"/>
              </a:rPr>
              <a:t>Thank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you</a:t>
            </a:r>
            <a:r>
              <a:rPr lang="pt-BR" sz="2000" dirty="0">
                <a:latin typeface="+mj-lt"/>
              </a:rPr>
              <a:t>, </a:t>
            </a:r>
            <a:r>
              <a:rPr lang="pt-BR" sz="2000" dirty="0" err="1">
                <a:latin typeface="+mj-lt"/>
              </a:rPr>
              <a:t>Swapnil</a:t>
            </a:r>
            <a:r>
              <a:rPr lang="pt-BR" sz="2000" dirty="0">
                <a:latin typeface="+mj-lt"/>
              </a:rPr>
              <a:t> for </a:t>
            </a:r>
            <a:r>
              <a:rPr lang="pt-BR" sz="2000" dirty="0" err="1">
                <a:latin typeface="+mj-lt"/>
              </a:rPr>
              <a:t>trying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this</a:t>
            </a:r>
            <a:r>
              <a:rPr lang="pt-BR" sz="2000" dirty="0">
                <a:latin typeface="+mj-lt"/>
              </a:rPr>
              <a:t> demo.”);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285750" y="3357563"/>
            <a:ext cx="514350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var </a:t>
            </a:r>
            <a:r>
              <a:rPr lang="pt-BR" sz="2000" dirty="0" err="1">
                <a:latin typeface="+mj-lt"/>
              </a:rPr>
              <a:t>name</a:t>
            </a:r>
            <a:r>
              <a:rPr lang="pt-BR" sz="2000" dirty="0">
                <a:latin typeface="+mj-lt"/>
              </a:rPr>
              <a:t>;</a:t>
            </a:r>
          </a:p>
          <a:p>
            <a:pPr>
              <a:defRPr/>
            </a:pPr>
            <a:r>
              <a:rPr lang="pt-BR" sz="2000" dirty="0" err="1">
                <a:latin typeface="+mj-lt"/>
              </a:rPr>
              <a:t>name</a:t>
            </a:r>
            <a:r>
              <a:rPr lang="pt-BR" sz="2000" dirty="0">
                <a:latin typeface="+mj-lt"/>
              </a:rPr>
              <a:t> = </a:t>
            </a:r>
            <a:r>
              <a:rPr lang="pt-BR" sz="2000" b="1" dirty="0" err="1">
                <a:latin typeface="+mj-lt"/>
              </a:rPr>
              <a:t>prompt</a:t>
            </a:r>
            <a:r>
              <a:rPr lang="pt-BR" sz="2000" dirty="0">
                <a:latin typeface="+mj-lt"/>
              </a:rPr>
              <a:t>(“</a:t>
            </a:r>
            <a:r>
              <a:rPr lang="pt-BR" sz="2000" dirty="0" err="1">
                <a:latin typeface="+mj-lt"/>
              </a:rPr>
              <a:t>What</a:t>
            </a:r>
            <a:r>
              <a:rPr lang="pt-BR" sz="2000" dirty="0">
                <a:latin typeface="+mj-lt"/>
              </a:rPr>
              <a:t> is </a:t>
            </a:r>
            <a:r>
              <a:rPr lang="pt-BR" sz="2000" dirty="0" err="1">
                <a:latin typeface="+mj-lt"/>
              </a:rPr>
              <a:t>your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name</a:t>
            </a:r>
            <a:r>
              <a:rPr lang="pt-BR" sz="2000" dirty="0">
                <a:latin typeface="+mj-lt"/>
              </a:rPr>
              <a:t>?”,”Frank”);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85750" y="4987925"/>
            <a:ext cx="51435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var r = </a:t>
            </a:r>
            <a:r>
              <a:rPr lang="pt-BR" sz="2000" b="1" dirty="0" err="1">
                <a:latin typeface="+mj-lt"/>
              </a:rPr>
              <a:t>confirm</a:t>
            </a:r>
            <a:r>
              <a:rPr lang="pt-BR" sz="2000" dirty="0">
                <a:latin typeface="+mj-lt"/>
              </a:rPr>
              <a:t>(“Are </a:t>
            </a:r>
            <a:r>
              <a:rPr lang="pt-BR" sz="2000" dirty="0" err="1">
                <a:latin typeface="+mj-lt"/>
              </a:rPr>
              <a:t>you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certain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that</a:t>
            </a:r>
            <a:r>
              <a:rPr lang="pt-BR" sz="2000" dirty="0">
                <a:latin typeface="+mj-lt"/>
              </a:rPr>
              <a:t> </a:t>
            </a:r>
          </a:p>
          <a:p>
            <a:pPr>
              <a:defRPr/>
            </a:pPr>
            <a:r>
              <a:rPr lang="pt-BR" sz="2000" dirty="0" err="1">
                <a:latin typeface="+mj-lt"/>
              </a:rPr>
              <a:t>you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want</a:t>
            </a:r>
            <a:r>
              <a:rPr lang="pt-BR" sz="2000" dirty="0">
                <a:latin typeface="+mj-lt"/>
              </a:rPr>
              <a:t> do delete?”);</a:t>
            </a:r>
          </a:p>
        </p:txBody>
      </p:sp>
    </p:spTree>
    <p:extLst>
      <p:ext uri="{BB962C8B-B14F-4D97-AF65-F5344CB8AC3E}">
        <p14:creationId xmlns:p14="http://schemas.microsoft.com/office/powerpoint/2010/main" val="206110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256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>
                <a:latin typeface="Calibri (Corpo)"/>
                <a:cs typeface="Arial" charset="0"/>
              </a:rPr>
              <a:t>Uma função em </a:t>
            </a:r>
            <a:r>
              <a:rPr lang="pt-BR" sz="2000" dirty="0" err="1" smtClean="0">
                <a:latin typeface="Calibri (Corpo)"/>
                <a:cs typeface="Arial" charset="0"/>
              </a:rPr>
              <a:t>Javascript</a:t>
            </a:r>
            <a:r>
              <a:rPr lang="pt-BR" sz="2000" dirty="0" smtClean="0">
                <a:latin typeface="Calibri (Corpo)"/>
                <a:cs typeface="Arial" charset="0"/>
              </a:rPr>
              <a:t> pode ser escrita de acordo com a seguinte </a:t>
            </a:r>
            <a:r>
              <a:rPr lang="pt-BR" sz="2000" dirty="0">
                <a:latin typeface="Calibri (Corpo)"/>
                <a:cs typeface="Arial" charset="0"/>
              </a:rPr>
              <a:t>sintaxe:</a:t>
            </a:r>
          </a:p>
          <a:p>
            <a:pPr marL="0" indent="0">
              <a:buNone/>
            </a:pPr>
            <a:endParaRPr lang="pt-BR" sz="2000" dirty="0" smtClean="0">
              <a:latin typeface="Calibri (Corpo)"/>
              <a:cs typeface="Arial" charset="0"/>
            </a:endParaRPr>
          </a:p>
          <a:p>
            <a:endParaRPr lang="pt-BR" sz="2000" dirty="0">
              <a:latin typeface="Calibri (Corpo)"/>
              <a:cs typeface="Arial" charset="0"/>
            </a:endParaRPr>
          </a:p>
          <a:p>
            <a:endParaRPr lang="pt-BR" sz="2000" dirty="0" smtClean="0">
              <a:latin typeface="Calibri (Corpo)"/>
              <a:cs typeface="Arial" charset="0"/>
            </a:endParaRPr>
          </a:p>
          <a:p>
            <a:endParaRPr lang="pt-BR" sz="2000" dirty="0">
              <a:latin typeface="Calibri (Corpo)"/>
              <a:cs typeface="Arial" charset="0"/>
            </a:endParaRPr>
          </a:p>
          <a:p>
            <a:endParaRPr lang="pt-BR" sz="2000" dirty="0" smtClean="0">
              <a:latin typeface="Calibri (Corpo)"/>
              <a:cs typeface="Arial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sz="2000" b="1" dirty="0">
                <a:latin typeface="Calibri (Corpo)"/>
              </a:rPr>
              <a:t>&lt;nome&gt;: </a:t>
            </a:r>
            <a:r>
              <a:rPr lang="pt-BR" sz="2000" dirty="0">
                <a:latin typeface="Calibri (Corpo)"/>
              </a:rPr>
              <a:t>O nome atribuído à função.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sz="2000" b="1" dirty="0">
                <a:latin typeface="Calibri (Corpo)"/>
              </a:rPr>
              <a:t>&lt;parâmetros&gt;</a:t>
            </a:r>
            <a:r>
              <a:rPr lang="pt-BR" sz="2000" dirty="0">
                <a:latin typeface="Calibri (Corpo)"/>
              </a:rPr>
              <a:t>: Uma informação adicional.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sz="2000" b="1" dirty="0">
                <a:latin typeface="Calibri (Corpo)"/>
              </a:rPr>
              <a:t>&lt;instruções&gt;</a:t>
            </a:r>
            <a:r>
              <a:rPr lang="pt-BR" sz="2000" dirty="0">
                <a:latin typeface="Calibri (Corpo)"/>
              </a:rPr>
              <a:t>: Processamento do corpo da função.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sz="2000" b="1" dirty="0">
                <a:latin typeface="Calibri (Corpo)"/>
              </a:rPr>
              <a:t>&lt;</a:t>
            </a:r>
            <a:r>
              <a:rPr lang="pt-BR" sz="2000" b="1" dirty="0" err="1">
                <a:latin typeface="Calibri (Corpo)"/>
              </a:rPr>
              <a:t>return</a:t>
            </a:r>
            <a:r>
              <a:rPr lang="pt-BR" sz="2000" b="1" dirty="0">
                <a:latin typeface="Calibri (Corpo)"/>
              </a:rPr>
              <a:t>(expressão)&gt;</a:t>
            </a:r>
            <a:r>
              <a:rPr lang="pt-BR" sz="2000" dirty="0">
                <a:latin typeface="Calibri (Corpo)"/>
              </a:rPr>
              <a:t>: De forma opcional uma função pode retornar um valor. </a:t>
            </a:r>
            <a:r>
              <a:rPr lang="pt-BR" sz="2000" i="1" dirty="0">
                <a:latin typeface="Calibri (Corpo)"/>
              </a:rPr>
              <a:t>O tipo de saída não é especificado</a:t>
            </a:r>
            <a:r>
              <a:rPr lang="pt-BR" sz="2000" i="1" dirty="0" smtClean="0">
                <a:latin typeface="Calibri (Corpo)"/>
              </a:rPr>
              <a:t>.</a:t>
            </a:r>
            <a:endParaRPr lang="pt-BR" sz="2000" dirty="0">
              <a:latin typeface="Calibri (Corpo)"/>
            </a:endParaRPr>
          </a:p>
        </p:txBody>
      </p:sp>
      <p:sp>
        <p:nvSpPr>
          <p:cNvPr id="25604" name="Retângulo 3"/>
          <p:cNvSpPr>
            <a:spLocks noChangeArrowheads="1"/>
          </p:cNvSpPr>
          <p:nvPr/>
        </p:nvSpPr>
        <p:spPr bwMode="auto">
          <a:xfrm>
            <a:off x="1571625" y="2780928"/>
            <a:ext cx="60007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&lt;nome&gt;([parâmetros])</a:t>
            </a:r>
          </a:p>
          <a:p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[&lt;instruções&gt;];</a:t>
            </a:r>
          </a:p>
          <a:p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[&lt;</a:t>
            </a:r>
            <a:r>
              <a:rPr lang="pt-BR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(expressão)&gt;];</a:t>
            </a:r>
          </a:p>
          <a:p>
            <a:r>
              <a:rPr lang="pt-BR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5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Funções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713414" y="1834704"/>
            <a:ext cx="392909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r>
              <a:rPr lang="pt-BR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bemvindo</a:t>
            </a:r>
            <a:r>
              <a:rPr lang="pt-BR" sz="16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()</a:t>
            </a:r>
          </a:p>
          <a:p>
            <a:pPr>
              <a:defRPr/>
            </a:pP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>
              <a:defRPr/>
            </a:pPr>
            <a:r>
              <a:rPr lang="pt-BR" sz="1600" dirty="0">
                <a:highlight>
                  <a:srgbClr val="FFFFFF"/>
                </a:highlight>
                <a:latin typeface="Courier New"/>
              </a:rPr>
              <a:t>  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alert</a:t>
            </a: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“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Bem-vindo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”</a:t>
            </a: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}  </a:t>
            </a:r>
          </a:p>
          <a:p>
            <a:pPr>
              <a:defRPr/>
            </a:pPr>
            <a:endParaRPr lang="pt-BR" sz="1600" b="1" dirty="0">
              <a:solidFill>
                <a:srgbClr val="0000C0"/>
              </a:solidFill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endParaRPr lang="pt-BR" sz="1600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pt-BR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r>
              <a:rPr lang="pt-BR" sz="16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mensagem</a:t>
            </a:r>
            <a:r>
              <a:rPr lang="pt-BR" sz="16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msg</a:t>
            </a:r>
            <a:r>
              <a:rPr lang="pt-BR" sz="16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>
              <a:defRPr/>
            </a:pP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>
              <a:defRPr/>
            </a:pPr>
            <a:r>
              <a:rPr lang="pt-BR" sz="1600" dirty="0">
                <a:highlight>
                  <a:srgbClr val="FFFFFF"/>
                </a:highlight>
                <a:latin typeface="Courier New"/>
              </a:rPr>
              <a:t>   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alert</a:t>
            </a: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msg</a:t>
            </a: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}  </a:t>
            </a:r>
            <a:endParaRPr lang="pt-BR" sz="1600" dirty="0">
              <a:latin typeface="Courier New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643438" y="1773391"/>
            <a:ext cx="4214842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sz="1600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r>
              <a:rPr lang="pt-BR" sz="1600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somar</a:t>
            </a:r>
            <a:r>
              <a:rPr lang="pt-BR" sz="16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valor1</a:t>
            </a:r>
            <a:r>
              <a:rPr lang="pt-BR" sz="16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valor2</a:t>
            </a:r>
            <a:r>
              <a:rPr lang="pt-BR" sz="16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>
              <a:defRPr/>
            </a:pP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>
              <a:defRPr/>
            </a:pPr>
            <a:r>
              <a:rPr lang="pt-BR" sz="1600" dirty="0">
                <a:highlight>
                  <a:srgbClr val="FFFFFF"/>
                </a:highlight>
                <a:latin typeface="Courier New"/>
              </a:rPr>
              <a:t>   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mensagem</a:t>
            </a: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valor1 </a:t>
            </a: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+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valor2</a:t>
            </a: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>
              <a:defRPr/>
            </a:pPr>
            <a:endParaRPr lang="pt-BR" sz="1600" b="1" dirty="0">
              <a:solidFill>
                <a:srgbClr val="0000C0"/>
              </a:solidFill>
              <a:highlight>
                <a:srgbClr val="FFFFFF"/>
              </a:highlight>
              <a:latin typeface="Courier New"/>
            </a:endParaRPr>
          </a:p>
          <a:p>
            <a:pPr>
              <a:defRPr/>
            </a:pPr>
            <a:endParaRPr lang="pt-BR" sz="1600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pt-BR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r>
              <a:rPr lang="pt-BR" sz="1600" b="1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somar2</a:t>
            </a:r>
            <a:r>
              <a:rPr lang="pt-BR" sz="16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valor1</a:t>
            </a:r>
            <a:r>
              <a:rPr lang="pt-BR" sz="16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, 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valor2</a:t>
            </a:r>
            <a:r>
              <a:rPr lang="pt-BR" sz="16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>
              <a:defRPr/>
            </a:pP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>
              <a:defRPr/>
            </a:pPr>
            <a:r>
              <a:rPr lang="pt-BR" sz="1600" dirty="0">
                <a:highlight>
                  <a:srgbClr val="FFFFFF"/>
                </a:highlight>
                <a:latin typeface="Courier New"/>
              </a:rPr>
              <a:t>    </a:t>
            </a:r>
            <a:r>
              <a:rPr lang="pt-BR" sz="1600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var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 </a:t>
            </a: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=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valor1 </a:t>
            </a: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+ 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valor2</a:t>
            </a: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;</a:t>
            </a:r>
          </a:p>
          <a:p>
            <a:pPr>
              <a:defRPr/>
            </a:pPr>
            <a:r>
              <a:rPr lang="pt-BR" sz="1600" dirty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    </a:t>
            </a:r>
            <a:r>
              <a:rPr lang="pt-BR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return</a:t>
            </a:r>
            <a:r>
              <a:rPr lang="pt-BR" sz="16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r</a:t>
            </a: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}</a:t>
            </a:r>
            <a:endParaRPr lang="pt-BR" sz="1600" dirty="0">
              <a:latin typeface="Courier New"/>
            </a:endParaRPr>
          </a:p>
        </p:txBody>
      </p:sp>
      <p:cxnSp>
        <p:nvCxnSpPr>
          <p:cNvPr id="14" name="Conector reto 13"/>
          <p:cNvCxnSpPr/>
          <p:nvPr/>
        </p:nvCxnSpPr>
        <p:spPr>
          <a:xfrm rot="5400000">
            <a:off x="2500313" y="3761970"/>
            <a:ext cx="4000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82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  as funções também são objetos, podem ser usadas como qualquer outro objeto, elas </a:t>
            </a:r>
            <a:r>
              <a:rPr lang="pt-BR" b="1" dirty="0"/>
              <a:t>podem ser armazenadas em variáveis, objetos e </a:t>
            </a:r>
            <a:r>
              <a:rPr lang="pt-BR" b="1" dirty="0" err="1"/>
              <a:t>arrays</a:t>
            </a:r>
            <a:r>
              <a:rPr lang="pt-BR" b="1" dirty="0"/>
              <a:t>.</a:t>
            </a:r>
          </a:p>
          <a:p>
            <a:r>
              <a:rPr lang="pt-BR" dirty="0"/>
              <a:t>Funções podem ser </a:t>
            </a:r>
            <a:r>
              <a:rPr lang="pt-BR" b="1" dirty="0"/>
              <a:t>passadas como parâmetros </a:t>
            </a:r>
            <a:r>
              <a:rPr lang="pt-BR" b="1" dirty="0" smtClean="0">
                <a:solidFill>
                  <a:srgbClr val="00B050"/>
                </a:solidFill>
              </a:rPr>
              <a:t>(callback) </a:t>
            </a:r>
            <a:r>
              <a:rPr lang="pt-BR" dirty="0" smtClean="0"/>
              <a:t>para </a:t>
            </a:r>
            <a:r>
              <a:rPr lang="pt-BR" dirty="0"/>
              <a:t>outras funções e podem </a:t>
            </a:r>
            <a:r>
              <a:rPr lang="pt-BR" b="1" dirty="0"/>
              <a:t>ser retornadas por funções também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32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Função nomeada:</a:t>
            </a:r>
          </a:p>
          <a:p>
            <a:pPr marL="0" indent="0">
              <a:buNone/>
            </a:pPr>
            <a:endParaRPr lang="pt-BR" sz="1100" dirty="0" smtClean="0"/>
          </a:p>
          <a:p>
            <a:pPr marL="457200" lvl="1" indent="0">
              <a:buNone/>
            </a:pP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olaMundo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pt-BR" dirty="0" smtClean="0"/>
              <a:t>Função anônima:</a:t>
            </a:r>
          </a:p>
          <a:p>
            <a:endParaRPr lang="pt-BR" sz="1400" dirty="0" smtClean="0"/>
          </a:p>
          <a:p>
            <a:pPr marL="457200" lvl="1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olaMundo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32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Função anônima </a:t>
            </a:r>
            <a:r>
              <a:rPr lang="pt-BR" dirty="0" err="1" smtClean="0"/>
              <a:t>autoexecutáveis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endParaRPr lang="pt-BR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})(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"oi</a:t>
            </a:r>
            <a:r>
              <a:rPr lang="pt-B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07011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Uma função que retorna outra função:</a:t>
            </a:r>
          </a:p>
          <a:p>
            <a:pPr marL="0" indent="0">
              <a:buNone/>
            </a:pPr>
            <a:endParaRPr lang="pt-BR" sz="1100" dirty="0" smtClean="0"/>
          </a:p>
          <a:p>
            <a:pPr marL="457200" lvl="1" indent="0">
              <a:buNone/>
            </a:pPr>
            <a:r>
              <a:rPr lang="pt-BR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//Uma função que retorna outra função</a:t>
            </a:r>
            <a:endParaRPr lang="pt-BR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olaMundo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padrao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"oi"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pt-B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padrao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pt-B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teste = </a:t>
            </a:r>
            <a:r>
              <a:rPr lang="pt-BR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olaMundo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"pessoal"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teste(); </a:t>
            </a:r>
            <a:r>
              <a:rPr lang="pt-BR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//oi pessoal</a:t>
            </a:r>
            <a:endParaRPr lang="pt-BR" sz="14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8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função de </a:t>
            </a:r>
            <a:r>
              <a:rPr lang="pt-BR" dirty="0" err="1" smtClean="0"/>
              <a:t>Callback</a:t>
            </a:r>
            <a:r>
              <a:rPr lang="pt-BR" dirty="0" smtClean="0"/>
              <a:t> é uma função que é utilizada como parâmetro em outra função.</a:t>
            </a:r>
            <a:endParaRPr lang="pt-B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sz="1100" dirty="0" smtClean="0"/>
          </a:p>
          <a:p>
            <a:pPr marL="457200" lvl="1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executa = 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funcCallback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prefixo =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"mensagem: 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;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funcCallback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(prefixo  + 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"oi"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2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 que é Javascript?</a:t>
            </a:r>
            <a:endParaRPr lang="pt-BR" dirty="0"/>
          </a:p>
        </p:txBody>
      </p:sp>
      <p:sp>
        <p:nvSpPr>
          <p:cNvPr id="512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>
                <a:latin typeface="Calibri (Corpo)"/>
                <a:cs typeface="Arial" charset="0"/>
              </a:rPr>
              <a:t>Javascript</a:t>
            </a:r>
            <a:r>
              <a:rPr lang="pt-BR" sz="2400" dirty="0" smtClean="0">
                <a:latin typeface="Calibri (Corpo)"/>
                <a:cs typeface="Arial" charset="0"/>
              </a:rPr>
              <a:t> é uma linguagem de </a:t>
            </a:r>
            <a:r>
              <a:rPr lang="pt-BR" sz="2400" b="1" dirty="0" err="1" smtClean="0">
                <a:latin typeface="Calibri (Corpo)"/>
                <a:cs typeface="Arial" charset="0"/>
              </a:rPr>
              <a:t>scripting</a:t>
            </a:r>
            <a:r>
              <a:rPr lang="pt-BR" sz="2400" b="1" dirty="0" smtClean="0">
                <a:latin typeface="Calibri (Corpo)"/>
                <a:cs typeface="Arial" charset="0"/>
              </a:rPr>
              <a:t>/script</a:t>
            </a:r>
            <a:r>
              <a:rPr lang="pt-BR" sz="2400" dirty="0" smtClean="0">
                <a:latin typeface="Calibri (Corpo)"/>
                <a:cs typeface="Arial" charset="0"/>
              </a:rPr>
              <a:t>;</a:t>
            </a:r>
          </a:p>
          <a:p>
            <a:r>
              <a:rPr lang="pt-BR" sz="2400" b="1" dirty="0" smtClean="0">
                <a:latin typeface="Calibri (Corpo)"/>
                <a:cs typeface="Arial" charset="0"/>
              </a:rPr>
              <a:t>Linguagem interpretada</a:t>
            </a:r>
            <a:r>
              <a:rPr lang="pt-BR" sz="2400" dirty="0" smtClean="0">
                <a:latin typeface="Calibri (Corpo)"/>
                <a:cs typeface="Arial" charset="0"/>
              </a:rPr>
              <a:t>;</a:t>
            </a:r>
          </a:p>
          <a:p>
            <a:r>
              <a:rPr lang="pt-BR" sz="2400" b="1" dirty="0" smtClean="0">
                <a:latin typeface="Calibri (Corpo)"/>
                <a:cs typeface="Arial" charset="0"/>
              </a:rPr>
              <a:t>Interpretada somente no cliente (pelo agente cliente/navegador);</a:t>
            </a:r>
          </a:p>
          <a:p>
            <a:r>
              <a:rPr lang="pt-BR" sz="2400" dirty="0" err="1" smtClean="0">
                <a:latin typeface="Calibri (Corpo)"/>
                <a:cs typeface="Arial" charset="0"/>
              </a:rPr>
              <a:t>Javascript</a:t>
            </a:r>
            <a:r>
              <a:rPr lang="pt-BR" sz="2400" dirty="0" smtClean="0">
                <a:latin typeface="Calibri (Corpo)"/>
                <a:cs typeface="Arial" charset="0"/>
              </a:rPr>
              <a:t> é normalmente </a:t>
            </a:r>
            <a:r>
              <a:rPr lang="pt-BR" sz="2400" b="1" dirty="0" smtClean="0">
                <a:latin typeface="Calibri (Corpo)"/>
                <a:cs typeface="Arial" charset="0"/>
              </a:rPr>
              <a:t>incorporado dentro das páginas </a:t>
            </a:r>
            <a:r>
              <a:rPr lang="pt-BR" sz="2400" dirty="0" smtClean="0">
                <a:latin typeface="Calibri (Corpo)"/>
                <a:cs typeface="Arial" charset="0"/>
              </a:rPr>
              <a:t>HTML ou </a:t>
            </a:r>
            <a:r>
              <a:rPr lang="pt-BR" sz="2400" b="1" dirty="0" smtClean="0">
                <a:latin typeface="Calibri (Corpo)"/>
                <a:cs typeface="Arial" charset="0"/>
              </a:rPr>
              <a:t>em arquivos separados </a:t>
            </a:r>
            <a:r>
              <a:rPr lang="pt-BR" sz="2400" dirty="0" smtClean="0">
                <a:latin typeface="Calibri (Corpo)"/>
                <a:cs typeface="Arial" charset="0"/>
              </a:rPr>
              <a:t>(.</a:t>
            </a:r>
            <a:r>
              <a:rPr lang="pt-BR" sz="2400" dirty="0" err="1" smtClean="0">
                <a:latin typeface="Calibri (Corpo)"/>
                <a:cs typeface="Arial" charset="0"/>
              </a:rPr>
              <a:t>js</a:t>
            </a:r>
            <a:r>
              <a:rPr lang="pt-BR" sz="2400" dirty="0" smtClean="0">
                <a:latin typeface="Calibri (Corpo)"/>
                <a:cs typeface="Arial" charset="0"/>
              </a:rPr>
              <a:t>) também vinculados às páginas;</a:t>
            </a:r>
          </a:p>
          <a:p>
            <a:r>
              <a:rPr lang="pt-BR" sz="2400" dirty="0" smtClean="0">
                <a:solidFill>
                  <a:srgbClr val="FF0000"/>
                </a:solidFill>
                <a:latin typeface="Calibri (Corpo)"/>
                <a:cs typeface="Arial" charset="0"/>
              </a:rPr>
              <a:t>Implementações diferentes para cada navegador.</a:t>
            </a:r>
          </a:p>
          <a:p>
            <a:endParaRPr lang="pt-BR" sz="2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5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Passando a função nomeada como callback:</a:t>
            </a:r>
          </a:p>
          <a:p>
            <a:pPr marL="0" indent="0">
              <a:buNone/>
            </a:pPr>
            <a:endParaRPr lang="pt-BR" sz="1600" dirty="0"/>
          </a:p>
          <a:p>
            <a:pPr marL="914400" lvl="2" indent="0">
              <a:buNone/>
            </a:pP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minhaFuncao</a:t>
            </a:r>
            <a:r>
              <a:rPr lang="pt-BR" sz="2400" dirty="0">
                <a:solidFill>
                  <a:schemeClr val="accent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console.log(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executa(</a:t>
            </a:r>
            <a:r>
              <a:rPr lang="pt-BR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minhaFuncao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//mensagem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oi</a:t>
            </a:r>
          </a:p>
          <a:p>
            <a:r>
              <a:rPr lang="pt-BR" dirty="0" smtClean="0"/>
              <a:t>Ou passando uma função anônima como callback:</a:t>
            </a:r>
          </a:p>
          <a:p>
            <a:endParaRPr lang="pt-BR" sz="1600" dirty="0"/>
          </a:p>
          <a:p>
            <a:pPr marL="914400" lvl="2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executa( </a:t>
            </a:r>
            <a:r>
              <a:rPr lang="pt-BR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914400" lvl="2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pt-BR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});</a:t>
            </a: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//mensagem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t-BR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oi</a:t>
            </a:r>
            <a:endParaRPr lang="pt-BR" sz="115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smtClean="0"/>
              <a:t>Uma função é dita construtora quando sua chamada vem precedida </a:t>
            </a:r>
            <a:r>
              <a:rPr lang="pt-BR" sz="2400" dirty="0"/>
              <a:t>da palavra chave </a:t>
            </a:r>
            <a:r>
              <a:rPr lang="pt-BR" sz="2400" b="1" dirty="0" smtClean="0"/>
              <a:t>new</a:t>
            </a:r>
            <a:r>
              <a:rPr lang="pt-BR" sz="2400" dirty="0" smtClean="0"/>
              <a:t>. São </a:t>
            </a:r>
            <a:r>
              <a:rPr lang="pt-BR" sz="2400" dirty="0"/>
              <a:t>utilizadas para criação de novas instâncias de </a:t>
            </a:r>
            <a:r>
              <a:rPr lang="pt-BR" sz="2400" dirty="0" smtClean="0"/>
              <a:t>objeto.</a:t>
            </a:r>
          </a:p>
          <a:p>
            <a:endParaRPr lang="pt-BR" sz="2000" dirty="0" smtClean="0"/>
          </a:p>
          <a:p>
            <a:pPr marL="1371600" lvl="3" indent="0">
              <a:buNone/>
            </a:pPr>
            <a:r>
              <a:rPr lang="pt-BR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Pessoa(nome, idade) {</a:t>
            </a:r>
          </a:p>
          <a:p>
            <a:pPr marL="1371600" lvl="3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.nome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nome;</a:t>
            </a:r>
          </a:p>
          <a:p>
            <a:pPr marL="1371600" lvl="3" indent="0">
              <a:buNone/>
            </a:pP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.idade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idade;</a:t>
            </a:r>
          </a:p>
          <a:p>
            <a:pPr marL="1371600" lvl="3" indent="0">
              <a:buNone/>
            </a:pP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1371600" lvl="3" indent="0">
              <a:buNone/>
            </a:pPr>
            <a:endParaRPr lang="pt-B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1371600" lvl="3" indent="0">
              <a:buNone/>
            </a:pP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Pessoa(</a:t>
            </a:r>
            <a:r>
              <a:rPr lang="pt-B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"Maria"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, 50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1371600" lvl="3" indent="0">
              <a:buNone/>
            </a:pP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dirty="0"/>
              <a:t>a palavra chave </a:t>
            </a:r>
            <a:r>
              <a:rPr lang="pt-BR" sz="2400" dirty="0" smtClean="0"/>
              <a:t>“</a:t>
            </a:r>
            <a:r>
              <a:rPr lang="pt-BR" sz="2400" dirty="0" err="1" smtClean="0"/>
              <a:t>this</a:t>
            </a:r>
            <a:r>
              <a:rPr lang="pt-BR" sz="2400" dirty="0" smtClean="0"/>
              <a:t>” representa </a:t>
            </a:r>
            <a:r>
              <a:rPr lang="pt-BR" sz="2400" dirty="0"/>
              <a:t>a instância do objeto em </a:t>
            </a:r>
            <a:r>
              <a:rPr lang="pt-BR" sz="2400" dirty="0" smtClean="0"/>
              <a:t>questão.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7576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Definindo 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É chamada de função encadeada as funções que</a:t>
            </a:r>
            <a:r>
              <a:rPr lang="pt-BR" sz="2400" dirty="0"/>
              <a:t> retornam a própria instância </a:t>
            </a:r>
            <a:r>
              <a:rPr lang="pt-BR" sz="2400" dirty="0" smtClean="0"/>
              <a:t>(</a:t>
            </a:r>
            <a:r>
              <a:rPr lang="pt-BR" sz="2400" dirty="0" err="1" smtClean="0"/>
              <a:t>this</a:t>
            </a:r>
            <a:r>
              <a:rPr lang="pt-BR" sz="2400" dirty="0" smtClean="0"/>
              <a:t>) do seu contexto.</a:t>
            </a:r>
          </a:p>
          <a:p>
            <a:endParaRPr lang="pt-BR" sz="2400" dirty="0" smtClean="0"/>
          </a:p>
          <a:p>
            <a:pPr marL="457200" lvl="1" indent="0">
              <a:spcBef>
                <a:spcPts val="0"/>
              </a:spcBef>
              <a:buNone/>
            </a:pPr>
            <a:r>
              <a:rPr lang="pt-BR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pt-BR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metodoB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pt-BR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"B"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console.log(</a:t>
            </a:r>
            <a:r>
              <a:rPr lang="pt-BR" sz="13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"C"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3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pt-BR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obj.metodoA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metodoB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pt-BR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metodoC</a:t>
            </a:r>
            <a:r>
              <a:rPr lang="pt-BR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pt-BR" sz="1300" dirty="0" smtClean="0"/>
          </a:p>
        </p:txBody>
      </p:sp>
    </p:spTree>
    <p:extLst>
      <p:ext uri="{BB962C8B-B14F-4D97-AF65-F5344CB8AC3E}">
        <p14:creationId xmlns:p14="http://schemas.microsoft.com/office/powerpoint/2010/main" val="272374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Eventos</a:t>
            </a:r>
            <a:endParaRPr lang="pt-BR" dirty="0"/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BR" sz="2400" dirty="0" smtClean="0">
                <a:latin typeface="Arial" charset="0"/>
                <a:cs typeface="Arial" charset="0"/>
              </a:rPr>
              <a:t>Eventos são ações que podem ser capturas pelo navegador.</a:t>
            </a:r>
          </a:p>
          <a:p>
            <a:pPr>
              <a:defRPr/>
            </a:pPr>
            <a:r>
              <a:rPr lang="pt-BR" sz="2400" dirty="0" smtClean="0"/>
              <a:t>Exemplos de eventos: </a:t>
            </a:r>
          </a:p>
          <a:p>
            <a:pPr lvl="1">
              <a:defRPr/>
            </a:pPr>
            <a:r>
              <a:rPr lang="pt-BR" sz="1800" dirty="0" smtClean="0"/>
              <a:t>Um clique do mouse </a:t>
            </a:r>
          </a:p>
          <a:p>
            <a:pPr lvl="1">
              <a:defRPr/>
            </a:pPr>
            <a:r>
              <a:rPr lang="pt-BR" sz="1800" dirty="0" smtClean="0"/>
              <a:t>Carregamento (ou descarregar) da página</a:t>
            </a:r>
          </a:p>
          <a:p>
            <a:pPr lvl="1">
              <a:defRPr/>
            </a:pPr>
            <a:r>
              <a:rPr lang="pt-BR" sz="1800" dirty="0" smtClean="0"/>
              <a:t>Movimento do mouse </a:t>
            </a:r>
          </a:p>
          <a:p>
            <a:pPr lvl="1">
              <a:defRPr/>
            </a:pPr>
            <a:r>
              <a:rPr lang="pt-BR" sz="1800" dirty="0" smtClean="0"/>
              <a:t>Selecionando um campo de entrada em um formulário HTML </a:t>
            </a:r>
          </a:p>
          <a:p>
            <a:pPr lvl="1">
              <a:defRPr/>
            </a:pPr>
            <a:r>
              <a:rPr lang="pt-BR" sz="1800" dirty="0" smtClean="0"/>
              <a:t>Submeter um formulário HTML </a:t>
            </a:r>
          </a:p>
          <a:p>
            <a:pPr lvl="1">
              <a:defRPr/>
            </a:pPr>
            <a:r>
              <a:rPr lang="pt-BR" sz="1800" dirty="0" smtClean="0"/>
              <a:t>Ao clicar em uma tecla</a:t>
            </a:r>
          </a:p>
          <a:p>
            <a:pPr>
              <a:defRPr/>
            </a:pPr>
            <a:r>
              <a:rPr lang="pt-BR" sz="2400" dirty="0" smtClean="0"/>
              <a:t>Os eventos são utilizados em combinação com funções Javascript.</a:t>
            </a:r>
          </a:p>
          <a:p>
            <a:pPr>
              <a:defRPr/>
            </a:pPr>
            <a:r>
              <a:rPr lang="pt-BR" sz="2400" dirty="0" smtClean="0">
                <a:latin typeface="Arial" charset="0"/>
                <a:cs typeface="Arial" charset="0"/>
                <a:hlinkClick r:id="rId3"/>
              </a:rPr>
              <a:t>http://www.w3schools.com/jsref/dom_obj_event.asp</a:t>
            </a:r>
            <a:endParaRPr lang="pt-BR" sz="2400" dirty="0" smtClean="0">
              <a:latin typeface="Arial" charset="0"/>
              <a:cs typeface="Arial" charset="0"/>
            </a:endParaRPr>
          </a:p>
          <a:p>
            <a:pPr>
              <a:defRPr/>
            </a:pPr>
            <a:endParaRPr lang="pt-BR" sz="2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83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onLoad</a:t>
            </a:r>
            <a:r>
              <a:rPr lang="pt-BR" dirty="0" smtClean="0"/>
              <a:t> e </a:t>
            </a:r>
            <a:r>
              <a:rPr lang="pt-BR" dirty="0" err="1" smtClean="0"/>
              <a:t>onUnload</a:t>
            </a:r>
            <a:endParaRPr lang="pt-BR" dirty="0"/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>
          <a:xfrm>
            <a:off x="683568" y="1844824"/>
            <a:ext cx="7886700" cy="883295"/>
          </a:xfrm>
        </p:spPr>
        <p:txBody>
          <a:bodyPr/>
          <a:lstStyle/>
          <a:p>
            <a:r>
              <a:rPr lang="pt-BR" sz="2000" dirty="0" smtClean="0">
                <a:latin typeface="Arial" charset="0"/>
                <a:cs typeface="Arial" charset="0"/>
              </a:rPr>
              <a:t>Disparados quando o usuário entra ou deixa (sai) da página.</a:t>
            </a:r>
          </a:p>
          <a:p>
            <a:r>
              <a:rPr lang="pt-BR" sz="2000" dirty="0">
                <a:latin typeface="Arial" charset="0"/>
                <a:cs typeface="Arial" charset="0"/>
              </a:rPr>
              <a:t>Aplicado na </a:t>
            </a:r>
            <a:r>
              <a:rPr lang="pt-BR" sz="2000" dirty="0" err="1">
                <a:latin typeface="Arial" charset="0"/>
                <a:cs typeface="Arial" charset="0"/>
              </a:rPr>
              <a:t>tag</a:t>
            </a:r>
            <a:r>
              <a:rPr lang="pt-BR" sz="2000" dirty="0">
                <a:latin typeface="Arial" charset="0"/>
                <a:cs typeface="Arial" charset="0"/>
              </a:rPr>
              <a:t> BODY.</a:t>
            </a:r>
          </a:p>
        </p:txBody>
      </p:sp>
      <p:sp>
        <p:nvSpPr>
          <p:cNvPr id="5" name="Retângulo 4"/>
          <p:cNvSpPr/>
          <p:nvPr/>
        </p:nvSpPr>
        <p:spPr>
          <a:xfrm>
            <a:off x="743988" y="2780928"/>
            <a:ext cx="7572428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 err="1" smtClean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function</a:t>
            </a:r>
            <a:r>
              <a:rPr lang="pt-BR" b="1" dirty="0" smtClean="0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mensagem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msg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</a:p>
          <a:p>
            <a:pPr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{</a:t>
            </a: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alert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msg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}</a:t>
            </a:r>
          </a:p>
          <a:p>
            <a:pPr>
              <a:defRPr/>
            </a:pPr>
            <a:endParaRPr lang="pt-BR" dirty="0">
              <a:latin typeface="Courier New"/>
            </a:endParaRP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script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defRPr/>
            </a:pPr>
            <a:endParaRPr lang="pt-BR" dirty="0">
              <a:latin typeface="Courier New"/>
            </a:endParaRP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head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body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onload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="mensagem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'Entrou na página'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 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    </a:t>
            </a:r>
            <a:r>
              <a:rPr lang="pt-BR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onunload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="mensagem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'Deixou a página'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defRPr/>
            </a:pPr>
            <a:endParaRPr lang="pt-BR" dirty="0">
              <a:latin typeface="Courier New"/>
            </a:endParaRP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body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html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729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onFocus</a:t>
            </a:r>
            <a:r>
              <a:rPr lang="pt-BR" dirty="0" smtClean="0"/>
              <a:t>, </a:t>
            </a:r>
            <a:r>
              <a:rPr lang="pt-BR" dirty="0" err="1" smtClean="0"/>
              <a:t>onBlur</a:t>
            </a:r>
            <a:r>
              <a:rPr lang="pt-BR" dirty="0" smtClean="0"/>
              <a:t>, </a:t>
            </a:r>
            <a:r>
              <a:rPr lang="pt-BR" dirty="0" err="1" smtClean="0"/>
              <a:t>onChange</a:t>
            </a:r>
            <a:r>
              <a:rPr lang="pt-BR" dirty="0" smtClean="0"/>
              <a:t> e </a:t>
            </a:r>
            <a:r>
              <a:rPr lang="pt-BR" dirty="0" err="1" smtClean="0"/>
              <a:t>onKeyPress</a:t>
            </a:r>
            <a:endParaRPr lang="pt-BR" dirty="0"/>
          </a:p>
        </p:txBody>
      </p:sp>
      <p:sp>
        <p:nvSpPr>
          <p:cNvPr id="2969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b="1" i="1" dirty="0" err="1" smtClean="0">
                <a:latin typeface="Calibri (Corpo)"/>
                <a:cs typeface="Arial" charset="0"/>
              </a:rPr>
              <a:t>onFocus</a:t>
            </a:r>
            <a:r>
              <a:rPr lang="pt-BR" sz="2400" dirty="0" smtClean="0">
                <a:latin typeface="Calibri (Corpo)"/>
                <a:cs typeface="Arial" charset="0"/>
              </a:rPr>
              <a:t>: Ocorre quando o foco vai para um input.</a:t>
            </a:r>
          </a:p>
          <a:p>
            <a:r>
              <a:rPr lang="pt-BR" sz="2400" b="1" i="1" dirty="0" err="1" smtClean="0">
                <a:latin typeface="Calibri (Corpo)"/>
                <a:cs typeface="Arial" charset="0"/>
              </a:rPr>
              <a:t>onBlur</a:t>
            </a:r>
            <a:r>
              <a:rPr lang="pt-BR" sz="2400" dirty="0" smtClean="0">
                <a:latin typeface="Calibri (Corpo)"/>
                <a:cs typeface="Arial" charset="0"/>
              </a:rPr>
              <a:t>: Ocorre quando o input é deixado (perdeu o foco);</a:t>
            </a:r>
          </a:p>
          <a:p>
            <a:r>
              <a:rPr lang="pt-BR" sz="2400" b="1" i="1" dirty="0" err="1" smtClean="0">
                <a:latin typeface="Calibri (Corpo)"/>
                <a:cs typeface="Arial" charset="0"/>
              </a:rPr>
              <a:t>onChange</a:t>
            </a:r>
            <a:r>
              <a:rPr lang="pt-BR" sz="2400" dirty="0" smtClean="0">
                <a:latin typeface="Calibri (Corpo)"/>
                <a:cs typeface="Arial" charset="0"/>
              </a:rPr>
              <a:t>: Ocorre quando o valor do input é modificado e quando perde o foco.</a:t>
            </a:r>
          </a:p>
          <a:p>
            <a:r>
              <a:rPr lang="pt-BR" sz="2400" b="1" i="1" dirty="0" err="1" smtClean="0">
                <a:latin typeface="Calibri (Corpo)"/>
                <a:cs typeface="Arial" charset="0"/>
              </a:rPr>
              <a:t>OnKeyPress</a:t>
            </a:r>
            <a:r>
              <a:rPr lang="pt-BR" sz="2400" dirty="0" smtClean="0">
                <a:latin typeface="Calibri (Corpo)"/>
                <a:cs typeface="Arial" charset="0"/>
              </a:rPr>
              <a:t>: Ocorre quando uma tecla é pressionada.</a:t>
            </a:r>
          </a:p>
          <a:p>
            <a:r>
              <a:rPr lang="pt-BR" sz="2400" b="1" i="1" dirty="0" err="1" smtClean="0">
                <a:latin typeface="Calibri (Corpo)"/>
                <a:cs typeface="Arial" charset="0"/>
              </a:rPr>
              <a:t>OnKeyDown</a:t>
            </a:r>
            <a:r>
              <a:rPr lang="pt-BR" sz="2400" dirty="0" smtClean="0">
                <a:latin typeface="Calibri (Corpo)"/>
                <a:cs typeface="Arial" charset="0"/>
              </a:rPr>
              <a:t>: Ocorre </a:t>
            </a:r>
            <a:r>
              <a:rPr lang="pt-BR" sz="2400" b="1" dirty="0" smtClean="0">
                <a:latin typeface="Calibri (Corpo)"/>
                <a:cs typeface="Arial" charset="0"/>
              </a:rPr>
              <a:t>quando uma tecla é </a:t>
            </a:r>
            <a:r>
              <a:rPr lang="pt-BR" sz="2400" dirty="0" smtClean="0">
                <a:latin typeface="Calibri (Corpo)"/>
                <a:cs typeface="Arial" charset="0"/>
              </a:rPr>
              <a:t>segurada.</a:t>
            </a:r>
          </a:p>
          <a:p>
            <a:r>
              <a:rPr lang="pt-BR" sz="2400" b="1" i="1" dirty="0" err="1" smtClean="0">
                <a:latin typeface="Calibri (Corpo)"/>
                <a:cs typeface="Arial" charset="0"/>
              </a:rPr>
              <a:t>OnkeyUp</a:t>
            </a:r>
            <a:r>
              <a:rPr lang="pt-BR" sz="2400" dirty="0" smtClean="0">
                <a:latin typeface="Calibri (Corpo)"/>
                <a:cs typeface="Arial" charset="0"/>
              </a:rPr>
              <a:t>: Ocorre quando uma tecla é solta.</a:t>
            </a:r>
          </a:p>
          <a:p>
            <a:endParaRPr lang="pt-BR" sz="2400" dirty="0" smtClean="0">
              <a:latin typeface="Calibri (Corpo)"/>
              <a:cs typeface="Arial" charset="0"/>
            </a:endParaRPr>
          </a:p>
          <a:p>
            <a:r>
              <a:rPr lang="pt-BR" sz="2400" dirty="0">
                <a:latin typeface="Calibri (Corpo)"/>
                <a:cs typeface="Arial" charset="0"/>
              </a:rPr>
              <a:t>Aplicado ao INPUT TEXT, PASSWORD, TEXTAREA e SELECT.</a:t>
            </a:r>
          </a:p>
          <a:p>
            <a:endParaRPr lang="pt-BR" sz="20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onFocus, onBlur, onChange e onKeyPress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1115616" y="1844824"/>
            <a:ext cx="756084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onfocus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</a:t>
            </a:r>
          </a:p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input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30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x1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“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onfocus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mensagem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600" dirty="0" err="1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Entrou</a:t>
            </a:r>
            <a:r>
              <a:rPr lang="en-US" sz="1600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defRPr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</a:p>
          <a:p>
            <a:pPr>
              <a:defRPr/>
            </a:pP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</a:p>
          <a:p>
            <a:pPr>
              <a:defRPr/>
            </a:pPr>
            <a:r>
              <a:rPr lang="pt-B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onblur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</a:t>
            </a:r>
          </a:p>
          <a:p>
            <a:pPr>
              <a:defRPr/>
            </a:pP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input </a:t>
            </a:r>
            <a:r>
              <a:rPr lang="pt-BR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text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pt-BR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size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30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x2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</a:p>
          <a:p>
            <a:pPr>
              <a:defRPr/>
            </a:pP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pt-BR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onblur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="mensagem</a:t>
            </a: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sz="1600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'Deixou'</a:t>
            </a: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defRPr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</a:p>
          <a:p>
            <a:pPr>
              <a:defRPr/>
            </a:pP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</a:p>
          <a:p>
            <a:pPr>
              <a:defRPr/>
            </a:pPr>
            <a:r>
              <a:rPr lang="pt-B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onchange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</a:t>
            </a:r>
          </a:p>
          <a:p>
            <a:pPr>
              <a:defRPr/>
            </a:pP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input </a:t>
            </a:r>
            <a:r>
              <a:rPr lang="pt-BR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sz="16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text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pt-BR" sz="1600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size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30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pt-BR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id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x3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</a:p>
          <a:p>
            <a:pPr>
              <a:defRPr/>
            </a:pPr>
            <a:r>
              <a:rPr lang="pt-BR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pt-BR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onchange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="mensagem</a:t>
            </a: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sz="1600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'Mudou o valor'</a:t>
            </a:r>
            <a:r>
              <a:rPr lang="pt-BR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pt-BR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defRPr/>
            </a:pPr>
            <a:r>
              <a:rPr lang="pt-BR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pPr>
              <a:defRPr/>
            </a:pP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pPr>
              <a:defRPr/>
            </a:pP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</a:t>
            </a:r>
          </a:p>
          <a:p>
            <a:pPr>
              <a:defRPr/>
            </a:pPr>
            <a:r>
              <a:rPr lang="pt-B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onkeypress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sz="1400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sz="14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</a:t>
            </a:r>
          </a:p>
          <a:p>
            <a:pPr>
              <a:defRPr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input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size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30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x4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“</a:t>
            </a:r>
          </a:p>
          <a:p>
            <a:pPr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onkeypress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mensagem</a:t>
            </a:r>
            <a:r>
              <a:rPr lang="en-US" sz="16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6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US" sz="1600" b="1" dirty="0" err="1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value</a:t>
            </a:r>
            <a:r>
              <a:rPr lang="en-US" sz="16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3795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onClick</a:t>
            </a:r>
            <a:endParaRPr lang="pt-BR" dirty="0"/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Ocorre quando o usuário clica em um controle que suporte este evento.</a:t>
            </a:r>
          </a:p>
          <a:p>
            <a:r>
              <a:rPr lang="pt-BR" dirty="0" smtClean="0"/>
              <a:t>Aplicado ao BUTTON, CHECKBOX e RADIO.</a:t>
            </a:r>
          </a:p>
          <a:p>
            <a:endParaRPr lang="pt-BR" i="1" dirty="0" smtClean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input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button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btn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Clica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aí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“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onclick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mensagem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'</a:t>
            </a:r>
            <a:r>
              <a:rPr lang="en-US" sz="1800" dirty="0" err="1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Fui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en-US" sz="1800" dirty="0" err="1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clicado</a:t>
            </a:r>
            <a:r>
              <a:rPr lang="en-US" sz="1800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.'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pt-BR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input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checkbox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Ok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en-US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onclick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mensagem</a:t>
            </a:r>
            <a:r>
              <a:rPr lang="en-US" sz="1800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en-US" sz="1800" b="1" dirty="0" err="1">
                <a:solidFill>
                  <a:srgbClr val="0000C0"/>
                </a:solidFill>
                <a:highlight>
                  <a:srgbClr val="FFFFFF"/>
                </a:highlight>
                <a:latin typeface="Courier New"/>
              </a:rPr>
              <a:t>this</a:t>
            </a:r>
            <a:r>
              <a:rPr lang="en-US" sz="1800" b="1" dirty="0" err="1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value</a:t>
            </a:r>
            <a:r>
              <a:rPr lang="en-US" sz="18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endParaRPr lang="pt-BR" i="1" dirty="0" smtClean="0"/>
          </a:p>
        </p:txBody>
      </p:sp>
    </p:spTree>
    <p:extLst>
      <p:ext uri="{BB962C8B-B14F-4D97-AF65-F5344CB8AC3E}">
        <p14:creationId xmlns:p14="http://schemas.microsoft.com/office/powerpoint/2010/main" val="7072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onSubmit</a:t>
            </a:r>
            <a:endParaRPr lang="pt-BR" dirty="0"/>
          </a:p>
        </p:txBody>
      </p:sp>
      <p:sp>
        <p:nvSpPr>
          <p:cNvPr id="3277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Ocorre antes da submissão (POST) do formulário ao servidor.</a:t>
            </a:r>
          </a:p>
          <a:p>
            <a:r>
              <a:rPr lang="pt-BR" smtClean="0"/>
              <a:t>Aplicado na tag FORM.</a:t>
            </a:r>
          </a:p>
          <a:p>
            <a:endParaRPr lang="pt-BR" smtClean="0"/>
          </a:p>
        </p:txBody>
      </p:sp>
      <p:sp>
        <p:nvSpPr>
          <p:cNvPr id="5" name="Retângulo 4"/>
          <p:cNvSpPr/>
          <p:nvPr/>
        </p:nvSpPr>
        <p:spPr>
          <a:xfrm>
            <a:off x="683568" y="3645024"/>
            <a:ext cx="7929618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form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method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POST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action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pagina.html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  <a:r>
              <a:rPr lang="pt-BR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onsubmit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="mensagem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'Submetendo os dados‘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defRPr/>
            </a:pPr>
            <a:endParaRPr lang="pt-BR" dirty="0">
              <a:latin typeface="Courier New"/>
            </a:endParaRP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  &lt;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input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submit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btnMandaBala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“</a:t>
            </a: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    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value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Manda Bala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defRPr/>
            </a:pPr>
            <a:endParaRPr lang="pt-BR" dirty="0">
              <a:latin typeface="Courier New"/>
            </a:endParaRP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form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048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onMouseOver</a:t>
            </a:r>
            <a:r>
              <a:rPr lang="pt-BR" dirty="0" smtClean="0"/>
              <a:t> e </a:t>
            </a:r>
            <a:r>
              <a:rPr lang="pt-BR" dirty="0" err="1" smtClean="0"/>
              <a:t>onMouseOut</a:t>
            </a:r>
            <a:endParaRPr lang="pt-BR" dirty="0"/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Ocorre quando o mouse entra em cima de um objeto ou deixa o objeto.</a:t>
            </a:r>
          </a:p>
          <a:p>
            <a:r>
              <a:rPr lang="pt-BR" sz="2400" dirty="0" smtClean="0"/>
              <a:t>Aplicado em diversas </a:t>
            </a:r>
            <a:r>
              <a:rPr lang="pt-BR" sz="2400" dirty="0" err="1" smtClean="0"/>
              <a:t>tags</a:t>
            </a:r>
            <a:r>
              <a:rPr lang="pt-BR" sz="2400" dirty="0" smtClean="0"/>
              <a:t>.</a:t>
            </a:r>
          </a:p>
          <a:p>
            <a:endParaRPr lang="pt-BR" dirty="0" smtClean="0"/>
          </a:p>
        </p:txBody>
      </p:sp>
      <p:sp>
        <p:nvSpPr>
          <p:cNvPr id="4" name="Retângulo 3"/>
          <p:cNvSpPr/>
          <p:nvPr/>
        </p:nvSpPr>
        <p:spPr>
          <a:xfrm>
            <a:off x="755576" y="3068960"/>
            <a:ext cx="7929618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href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http://www.unoeste.br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 </a:t>
            </a:r>
            <a:r>
              <a:rPr lang="pt-BR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onmouseover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="mensagem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'Passou o mouse no link.‘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defRPr/>
            </a:pP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Unoeste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</a:t>
            </a: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a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href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http://www.unoeste.br/fipp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</a:p>
          <a:p>
            <a:pPr>
              <a:defRPr/>
            </a:pPr>
            <a:r>
              <a:rPr lang="pt-BR" dirty="0">
                <a:highlight>
                  <a:srgbClr val="FFFFFF"/>
                </a:highlight>
                <a:latin typeface="Courier New"/>
              </a:rPr>
              <a:t>   </a:t>
            </a:r>
            <a:r>
              <a:rPr lang="pt-BR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onmouseout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="mensagem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'Tirou o mouse do link.‘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FIPP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a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</a:t>
            </a: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br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     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input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btn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Passe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o mouse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</a:p>
          <a:p>
            <a:pPr>
              <a:defRPr/>
            </a:pP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pt-BR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onmouseover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="mensagem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'Oi'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</a:p>
          <a:p>
            <a:pPr>
              <a:defRPr/>
            </a:pPr>
            <a:r>
              <a:rPr lang="pt-BR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       </a:t>
            </a:r>
            <a:r>
              <a:rPr lang="pt-BR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onmouseout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="mensagem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'Tchau'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 </a:t>
            </a:r>
            <a:endParaRPr lang="pt-BR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159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Java e Javascript são os mesmos?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Calibri (Corpo)"/>
                <a:cs typeface="Arial" charset="0"/>
              </a:rPr>
              <a:t>NÃO!</a:t>
            </a:r>
          </a:p>
          <a:p>
            <a:r>
              <a:rPr lang="pt-BR" sz="2800" dirty="0" smtClean="0">
                <a:latin typeface="Calibri (Corpo)"/>
                <a:cs typeface="Arial" charset="0"/>
              </a:rPr>
              <a:t>Java (desenvolvida pela Sun Microsystems – comprada pela Oracle) é uma poderosa e muito mais complexa linguagem de programação - na mesma categoria do C, C++, VB, C#...</a:t>
            </a:r>
          </a:p>
          <a:p>
            <a:r>
              <a:rPr lang="pt-BR" sz="2800" dirty="0" smtClean="0">
                <a:latin typeface="Calibri (Corpo)"/>
                <a:cs typeface="Arial" charset="0"/>
              </a:rPr>
              <a:t>Em comum somente a sintaxe parecida com a da linguagem C.</a:t>
            </a:r>
          </a:p>
          <a:p>
            <a:endParaRPr lang="pt-BR" sz="20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7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604962"/>
            <a:ext cx="5572125" cy="479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elementos</a:t>
            </a:r>
            <a:endParaRPr lang="pt-BR" dirty="0"/>
          </a:p>
        </p:txBody>
      </p:sp>
      <p:sp>
        <p:nvSpPr>
          <p:cNvPr id="3686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DOM é organizado</a:t>
            </a:r>
          </a:p>
          <a:p>
            <a:pPr marL="0" indent="0">
              <a:buNone/>
            </a:pPr>
            <a:r>
              <a:rPr lang="pt-BR" dirty="0" smtClean="0"/>
              <a:t>em árvore.</a:t>
            </a:r>
          </a:p>
        </p:txBody>
      </p:sp>
    </p:spTree>
    <p:extLst>
      <p:ext uri="{BB962C8B-B14F-4D97-AF65-F5344CB8AC3E}">
        <p14:creationId xmlns:p14="http://schemas.microsoft.com/office/powerpoint/2010/main" val="1615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elementos</a:t>
            </a:r>
            <a:endParaRPr lang="pt-BR" dirty="0"/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DOM (</a:t>
            </a:r>
            <a:r>
              <a:rPr lang="pt-BR" sz="3200" dirty="0" err="1" smtClean="0"/>
              <a:t>Document</a:t>
            </a:r>
            <a:r>
              <a:rPr lang="pt-BR" sz="3200" dirty="0" smtClean="0"/>
              <a:t> </a:t>
            </a:r>
            <a:r>
              <a:rPr lang="pt-BR" sz="3200" dirty="0" err="1" smtClean="0"/>
              <a:t>Object</a:t>
            </a:r>
            <a:r>
              <a:rPr lang="pt-BR" sz="3200" dirty="0" smtClean="0"/>
              <a:t> </a:t>
            </a:r>
            <a:r>
              <a:rPr lang="pt-BR" sz="3200" dirty="0" err="1" smtClean="0"/>
              <a:t>Model</a:t>
            </a:r>
            <a:r>
              <a:rPr lang="pt-BR" sz="3200" dirty="0" smtClean="0"/>
              <a:t> - Modelo de Objetos de Documentos).</a:t>
            </a:r>
          </a:p>
          <a:p>
            <a:r>
              <a:rPr lang="pt-BR" sz="3200" dirty="0" smtClean="0"/>
              <a:t>É uma especificação da W3C, independente de plataforma e linguagem (</a:t>
            </a:r>
            <a:r>
              <a:rPr lang="pt-BR" sz="3200" dirty="0" err="1" smtClean="0"/>
              <a:t>cross</a:t>
            </a:r>
            <a:r>
              <a:rPr lang="pt-BR" sz="3200" dirty="0" smtClean="0"/>
              <a:t> browser).</a:t>
            </a:r>
          </a:p>
          <a:p>
            <a:r>
              <a:rPr lang="pt-BR" sz="3200" dirty="0" smtClean="0"/>
              <a:t>Representa como as marcações em HTML, XHTML e XML são organizadas e lidas pelo navegador.</a:t>
            </a:r>
          </a:p>
        </p:txBody>
      </p:sp>
    </p:spTree>
    <p:extLst>
      <p:ext uri="{BB962C8B-B14F-4D97-AF65-F5344CB8AC3E}">
        <p14:creationId xmlns:p14="http://schemas.microsoft.com/office/powerpoint/2010/main" val="229034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elementos</a:t>
            </a:r>
            <a:endParaRPr lang="pt-BR" dirty="0"/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 a árvore DOM é possível: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Consultar ou selecionar elementos individuais.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Percorrer os elementos na árvore, localizar os ascendentes, irmãos e descendentes de qualquer elemento.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Consultar e configurar os atributos e conteúdos dos elementos.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Modificar a estrutura do documento, criando, inserindo e excluindo nós.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 smtClean="0"/>
              <a:t>Trabalhar com formulários HTML.</a:t>
            </a:r>
          </a:p>
          <a:p>
            <a:pPr marL="914400" lvl="1" indent="-457200">
              <a:buFont typeface="+mj-lt"/>
              <a:buAutoNum type="arabicPeriod"/>
            </a:pP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950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elementos</a:t>
            </a:r>
            <a:endParaRPr lang="pt-BR" dirty="0"/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HTML/DOM - Exemplo:</a:t>
            </a:r>
          </a:p>
          <a:p>
            <a:pPr marL="0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charset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="utf-8"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Exemplo DOM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title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Título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Texto do 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parágrafo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dirty="0" smtClean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pt-B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pt-B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html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5078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elementos</a:t>
            </a:r>
            <a:endParaRPr lang="pt-BR" dirty="0"/>
          </a:p>
        </p:txBody>
      </p:sp>
      <p:grpSp>
        <p:nvGrpSpPr>
          <p:cNvPr id="37906" name="Grupo 37905"/>
          <p:cNvGrpSpPr/>
          <p:nvPr/>
        </p:nvGrpSpPr>
        <p:grpSpPr>
          <a:xfrm>
            <a:off x="392871" y="1916832"/>
            <a:ext cx="8358257" cy="4165767"/>
            <a:chOff x="493208" y="2195785"/>
            <a:chExt cx="8358257" cy="4165767"/>
          </a:xfrm>
        </p:grpSpPr>
        <p:sp>
          <p:nvSpPr>
            <p:cNvPr id="3" name="Retângulo 2"/>
            <p:cNvSpPr/>
            <p:nvPr/>
          </p:nvSpPr>
          <p:spPr>
            <a:xfrm>
              <a:off x="2788890" y="2195785"/>
              <a:ext cx="1512168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 smtClean="0"/>
                <a:t>document</a:t>
              </a:r>
              <a:endParaRPr lang="pt-BR" dirty="0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2951791" y="2897289"/>
              <a:ext cx="1186366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&lt;</a:t>
              </a:r>
              <a:r>
                <a:rPr lang="pt-BR" dirty="0" err="1" smtClean="0"/>
                <a:t>html</a:t>
              </a:r>
              <a:r>
                <a:rPr lang="pt-BR" dirty="0" smtClean="0"/>
                <a:t>&gt;</a:t>
              </a:r>
              <a:endParaRPr lang="pt-BR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827584" y="3523985"/>
              <a:ext cx="1186366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&lt;</a:t>
              </a:r>
              <a:r>
                <a:rPr lang="pt-BR" dirty="0" err="1" smtClean="0"/>
                <a:t>head</a:t>
              </a:r>
              <a:r>
                <a:rPr lang="pt-BR" dirty="0" smtClean="0"/>
                <a:t>&gt;</a:t>
              </a:r>
              <a:endParaRPr lang="pt-BR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932040" y="3501008"/>
              <a:ext cx="1186366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&lt;</a:t>
              </a:r>
              <a:r>
                <a:rPr lang="pt-BR" dirty="0" err="1" smtClean="0"/>
                <a:t>body</a:t>
              </a:r>
              <a:r>
                <a:rPr lang="pt-BR" dirty="0" smtClean="0"/>
                <a:t>&gt;</a:t>
              </a:r>
              <a:endParaRPr lang="pt-BR" dirty="0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827584" y="4340515"/>
              <a:ext cx="1186366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&lt;</a:t>
              </a:r>
              <a:r>
                <a:rPr lang="pt-BR" dirty="0" err="1" smtClean="0"/>
                <a:t>title</a:t>
              </a:r>
              <a:r>
                <a:rPr lang="pt-BR" dirty="0" smtClean="0"/>
                <a:t>&gt;</a:t>
              </a:r>
              <a:endParaRPr lang="pt-BR" dirty="0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93208" y="5058839"/>
              <a:ext cx="1855118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“Exemplo DOM”</a:t>
              </a:r>
              <a:endParaRPr lang="pt-BR" dirty="0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491880" y="4249887"/>
              <a:ext cx="1135720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&lt;h1&gt;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835250" y="4206588"/>
              <a:ext cx="775680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&lt;p&gt;</a:t>
              </a:r>
              <a:endParaRPr lang="pt-BR" dirty="0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492490" y="5123498"/>
              <a:ext cx="1135720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“Título”</a:t>
              </a:r>
              <a:endParaRPr lang="pt-BR" dirty="0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209021" y="5045802"/>
              <a:ext cx="1235187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“Texto do”</a:t>
              </a:r>
              <a:endParaRPr lang="pt-BR" dirty="0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6955710" y="5045801"/>
              <a:ext cx="534760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&lt;i&gt;</a:t>
              </a:r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179235" y="5040458"/>
              <a:ext cx="672230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“.”</a:t>
              </a:r>
              <a:endParaRPr lang="pt-BR" dirty="0"/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6444208" y="5910305"/>
              <a:ext cx="1567768" cy="451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“Parágrafo”</a:t>
              </a:r>
              <a:endParaRPr lang="pt-BR" dirty="0"/>
            </a:p>
          </p:txBody>
        </p:sp>
        <p:cxnSp>
          <p:nvCxnSpPr>
            <p:cNvPr id="18" name="Conector reto 17"/>
            <p:cNvCxnSpPr>
              <a:stCxn id="3" idx="2"/>
              <a:endCxn id="6" idx="0"/>
            </p:cNvCxnSpPr>
            <p:nvPr/>
          </p:nvCxnSpPr>
          <p:spPr>
            <a:xfrm>
              <a:off x="3544974" y="2647032"/>
              <a:ext cx="0" cy="2502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>
              <a:stCxn id="7" idx="3"/>
              <a:endCxn id="8" idx="1"/>
            </p:cNvCxnSpPr>
            <p:nvPr/>
          </p:nvCxnSpPr>
          <p:spPr>
            <a:xfrm flipV="1">
              <a:off x="2013950" y="3726632"/>
              <a:ext cx="2918090" cy="229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6" idx="2"/>
            </p:cNvCxnSpPr>
            <p:nvPr/>
          </p:nvCxnSpPr>
          <p:spPr>
            <a:xfrm>
              <a:off x="3544974" y="3348536"/>
              <a:ext cx="0" cy="4010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>
              <a:stCxn id="7" idx="2"/>
              <a:endCxn id="9" idx="0"/>
            </p:cNvCxnSpPr>
            <p:nvPr/>
          </p:nvCxnSpPr>
          <p:spPr>
            <a:xfrm>
              <a:off x="1420767" y="3975232"/>
              <a:ext cx="0" cy="365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>
              <a:stCxn id="9" idx="2"/>
              <a:endCxn id="10" idx="0"/>
            </p:cNvCxnSpPr>
            <p:nvPr/>
          </p:nvCxnSpPr>
          <p:spPr>
            <a:xfrm>
              <a:off x="1420767" y="4791762"/>
              <a:ext cx="0" cy="2670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>
              <a:stCxn id="11" idx="3"/>
              <a:endCxn id="12" idx="1"/>
            </p:cNvCxnSpPr>
            <p:nvPr/>
          </p:nvCxnSpPr>
          <p:spPr>
            <a:xfrm flipV="1">
              <a:off x="4627600" y="4432212"/>
              <a:ext cx="2207650" cy="43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88" name="Conector reto 37887"/>
            <p:cNvCxnSpPr>
              <a:stCxn id="8" idx="2"/>
            </p:cNvCxnSpPr>
            <p:nvPr/>
          </p:nvCxnSpPr>
          <p:spPr>
            <a:xfrm>
              <a:off x="5525223" y="3952255"/>
              <a:ext cx="17119" cy="4944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92" name="Conector reto 37891"/>
            <p:cNvCxnSpPr>
              <a:stCxn id="11" idx="2"/>
              <a:endCxn id="13" idx="0"/>
            </p:cNvCxnSpPr>
            <p:nvPr/>
          </p:nvCxnSpPr>
          <p:spPr>
            <a:xfrm>
              <a:off x="4059740" y="4701134"/>
              <a:ext cx="610" cy="4223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97" name="Conector reto 37896"/>
            <p:cNvCxnSpPr>
              <a:stCxn id="14" idx="3"/>
              <a:endCxn id="15" idx="1"/>
            </p:cNvCxnSpPr>
            <p:nvPr/>
          </p:nvCxnSpPr>
          <p:spPr>
            <a:xfrm flipV="1">
              <a:off x="6444208" y="5271425"/>
              <a:ext cx="511502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99" name="Conector reto 37898"/>
            <p:cNvCxnSpPr>
              <a:stCxn id="15" idx="3"/>
              <a:endCxn id="16" idx="1"/>
            </p:cNvCxnSpPr>
            <p:nvPr/>
          </p:nvCxnSpPr>
          <p:spPr>
            <a:xfrm flipV="1">
              <a:off x="7490470" y="5266082"/>
              <a:ext cx="688765" cy="53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01" name="Conector reto 37900"/>
            <p:cNvCxnSpPr>
              <a:stCxn id="12" idx="2"/>
              <a:endCxn id="15" idx="0"/>
            </p:cNvCxnSpPr>
            <p:nvPr/>
          </p:nvCxnSpPr>
          <p:spPr>
            <a:xfrm>
              <a:off x="7223090" y="4657835"/>
              <a:ext cx="0" cy="387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03" name="Conector reto 37902"/>
            <p:cNvCxnSpPr>
              <a:stCxn id="15" idx="2"/>
              <a:endCxn id="17" idx="0"/>
            </p:cNvCxnSpPr>
            <p:nvPr/>
          </p:nvCxnSpPr>
          <p:spPr>
            <a:xfrm>
              <a:off x="7223090" y="5497048"/>
              <a:ext cx="5002" cy="4132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26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elementos</a:t>
            </a:r>
            <a:endParaRPr lang="pt-BR" dirty="0"/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documento HTML carregado em uma janela do navegador se torna um objeto, o </a:t>
            </a:r>
            <a:r>
              <a:rPr lang="pt-BR" dirty="0" err="1" smtClean="0"/>
              <a:t>document</a:t>
            </a:r>
            <a:r>
              <a:rPr lang="pt-BR" dirty="0" smtClean="0"/>
              <a:t>. </a:t>
            </a:r>
          </a:p>
          <a:p>
            <a:r>
              <a:rPr lang="pt-BR" dirty="0" smtClean="0"/>
              <a:t>O objeto </a:t>
            </a:r>
            <a:r>
              <a:rPr lang="pt-BR" dirty="0" err="1" smtClean="0"/>
              <a:t>document</a:t>
            </a:r>
            <a:r>
              <a:rPr lang="pt-BR" dirty="0" smtClean="0"/>
              <a:t> permite acesso a todos os elementos HTML da página a partir de um script.</a:t>
            </a:r>
          </a:p>
          <a:p>
            <a:r>
              <a:rPr lang="pt-BR" dirty="0" smtClean="0"/>
              <a:t>Coleções disponibilizadas pelo objeto </a:t>
            </a:r>
            <a:r>
              <a:rPr lang="pt-BR" dirty="0" err="1" smtClean="0"/>
              <a:t>document</a:t>
            </a:r>
            <a:r>
              <a:rPr lang="pt-BR" dirty="0" smtClean="0"/>
              <a:t>:</a:t>
            </a:r>
          </a:p>
          <a:p>
            <a:endParaRPr lang="pt-BR" dirty="0" smtClean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633611"/>
              </p:ext>
            </p:extLst>
          </p:nvPr>
        </p:nvGraphicFramePr>
        <p:xfrm>
          <a:off x="2051720" y="4411433"/>
          <a:ext cx="5000625" cy="1765530"/>
        </p:xfrm>
        <a:graphic>
          <a:graphicData uri="http://schemas.openxmlformats.org/drawingml/2006/table">
            <a:tbl>
              <a:tblPr/>
              <a:tblGrid>
                <a:gridCol w="995881"/>
                <a:gridCol w="4004744"/>
              </a:tblGrid>
              <a:tr h="3024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Verdana"/>
                          <a:ea typeface="Times New Roman"/>
                          <a:cs typeface="Times New Roman"/>
                        </a:rPr>
                        <a:t>Coleção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3" marB="28563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400" b="1" dirty="0" smtClean="0">
                          <a:solidFill>
                            <a:srgbClr val="000000"/>
                          </a:solidFill>
                          <a:latin typeface="Verdana"/>
                          <a:ea typeface="Calibri"/>
                          <a:cs typeface="Times New Roman"/>
                        </a:rPr>
                        <a:t>Descrição</a:t>
                      </a:r>
                      <a:endParaRPr lang="pt-BR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8575" marR="28575" marT="28563" marB="28563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ECC"/>
                    </a:solidFill>
                  </a:tcPr>
                </a:tc>
              </a:tr>
              <a:tr h="48761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 smtClean="0"/>
                        <a:t>anchors</a:t>
                      </a:r>
                      <a:r>
                        <a:rPr lang="pt-BR" sz="1600" dirty="0" smtClean="0"/>
                        <a:t>[]</a:t>
                      </a:r>
                      <a:endParaRPr lang="pt-BR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 smtClean="0"/>
                        <a:t>Retorna</a:t>
                      </a:r>
                      <a:r>
                        <a:rPr lang="en-US" sz="1600" dirty="0" smtClean="0"/>
                        <a:t> um </a:t>
                      </a:r>
                      <a:r>
                        <a:rPr lang="en-US" sz="1600" dirty="0" err="1" smtClean="0"/>
                        <a:t>vetor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contendo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todas</a:t>
                      </a:r>
                      <a:r>
                        <a:rPr lang="en-US" sz="1600" baseline="0" dirty="0" smtClean="0"/>
                        <a:t> as </a:t>
                      </a:r>
                      <a:r>
                        <a:rPr lang="en-US" sz="1600" baseline="0" dirty="0" err="1" smtClean="0"/>
                        <a:t>âncoras</a:t>
                      </a:r>
                      <a:r>
                        <a:rPr lang="en-US" sz="1600" baseline="0" dirty="0" smtClean="0"/>
                        <a:t> do </a:t>
                      </a:r>
                      <a:r>
                        <a:rPr lang="en-US" sz="1600" baseline="0" dirty="0" err="1" smtClean="0"/>
                        <a:t>documento</a:t>
                      </a:r>
                      <a:r>
                        <a:rPr lang="en-US" sz="1600" baseline="0" dirty="0" smtClean="0"/>
                        <a:t>.</a:t>
                      </a:r>
                      <a:endParaRPr lang="pt-BR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14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err="1" smtClean="0"/>
                        <a:t>forms</a:t>
                      </a:r>
                      <a:r>
                        <a:rPr lang="pt-BR" sz="1600" b="1" dirty="0" smtClean="0"/>
                        <a:t>[]</a:t>
                      </a:r>
                      <a:endParaRPr lang="pt-BR" sz="1600" b="1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 smtClean="0"/>
                        <a:t>Retorna</a:t>
                      </a:r>
                      <a:r>
                        <a:rPr lang="en-US" sz="1600" b="1" dirty="0" smtClean="0"/>
                        <a:t> um </a:t>
                      </a:r>
                      <a:r>
                        <a:rPr lang="en-US" sz="1600" b="1" dirty="0" err="1" smtClean="0"/>
                        <a:t>vetor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contendo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todos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os</a:t>
                      </a:r>
                      <a:r>
                        <a:rPr lang="en-US" sz="1600" b="1" baseline="0" dirty="0" smtClean="0"/>
                        <a:t> </a:t>
                      </a:r>
                      <a:r>
                        <a:rPr lang="en-US" sz="1600" b="1" baseline="0" dirty="0" err="1" smtClean="0"/>
                        <a:t>formulários</a:t>
                      </a:r>
                      <a:r>
                        <a:rPr lang="en-US" sz="1600" b="1" baseline="0" dirty="0" smtClean="0"/>
                        <a:t> do </a:t>
                      </a:r>
                      <a:r>
                        <a:rPr lang="en-US" sz="1600" b="1" baseline="0" dirty="0" err="1" smtClean="0"/>
                        <a:t>documento</a:t>
                      </a:r>
                      <a:r>
                        <a:rPr lang="en-US" sz="1600" b="1" baseline="0" dirty="0" smtClean="0"/>
                        <a:t>.</a:t>
                      </a:r>
                      <a:endParaRPr lang="pt-BR" sz="1600" b="1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761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links[]</a:t>
                      </a:r>
                      <a:endParaRPr lang="pt-BR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Retorna</a:t>
                      </a:r>
                      <a:r>
                        <a:rPr lang="en-US" sz="1600" dirty="0" smtClean="0"/>
                        <a:t> um </a:t>
                      </a:r>
                      <a:r>
                        <a:rPr lang="en-US" sz="1600" dirty="0" err="1" smtClean="0"/>
                        <a:t>vetor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contendo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todos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os</a:t>
                      </a:r>
                      <a:r>
                        <a:rPr lang="en-US" sz="1600" baseline="0" dirty="0" smtClean="0"/>
                        <a:t> links do </a:t>
                      </a:r>
                      <a:r>
                        <a:rPr lang="en-US" sz="1600" baseline="0" dirty="0" err="1" smtClean="0"/>
                        <a:t>documento</a:t>
                      </a:r>
                      <a:r>
                        <a:rPr lang="en-US" sz="1600" baseline="0" dirty="0" smtClean="0"/>
                        <a:t>.</a:t>
                      </a:r>
                      <a:endParaRPr lang="pt-BR" sz="1600" dirty="0"/>
                    </a:p>
                  </a:txBody>
                  <a:tcPr marL="0" marR="0" marT="0" marB="0">
                    <a:lnL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3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19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</a:t>
            </a:r>
            <a:r>
              <a:rPr lang="pt-BR" dirty="0" smtClean="0"/>
              <a:t>elementos</a:t>
            </a:r>
            <a:endParaRPr lang="pt-BR" dirty="0"/>
          </a:p>
        </p:txBody>
      </p:sp>
      <p:sp>
        <p:nvSpPr>
          <p:cNvPr id="3891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objeto </a:t>
            </a:r>
            <a:r>
              <a:rPr lang="pt-BR" b="1" dirty="0" err="1" smtClean="0"/>
              <a:t>document</a:t>
            </a:r>
            <a:r>
              <a:rPr lang="pt-BR" dirty="0" smtClean="0"/>
              <a:t> disponibiliza alguns métodos para acesso aos elementos da árvore:</a:t>
            </a:r>
          </a:p>
          <a:p>
            <a:pPr marL="0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err="1" smtClean="0"/>
              <a:t>document.getElementById</a:t>
            </a:r>
            <a:r>
              <a:rPr lang="pt-BR" dirty="0" smtClean="0"/>
              <a:t>(“”)</a:t>
            </a:r>
          </a:p>
          <a:p>
            <a:pPr marL="457200" lvl="1" indent="0">
              <a:buNone/>
            </a:pPr>
            <a:r>
              <a:rPr lang="pt-BR" dirty="0" err="1" smtClean="0"/>
              <a:t>document.getElementsByName</a:t>
            </a:r>
            <a:r>
              <a:rPr lang="pt-BR" dirty="0" smtClean="0"/>
              <a:t>(“”)</a:t>
            </a:r>
          </a:p>
          <a:p>
            <a:pPr marL="457200" lvl="1" indent="0">
              <a:buNone/>
            </a:pPr>
            <a:r>
              <a:rPr lang="pt-BR" dirty="0" err="1" smtClean="0"/>
              <a:t>document.getElementsByTagName</a:t>
            </a:r>
            <a:r>
              <a:rPr lang="pt-BR" dirty="0" smtClean="0"/>
              <a:t>(“”)</a:t>
            </a:r>
          </a:p>
          <a:p>
            <a:pPr marL="457200" lvl="1" indent="0">
              <a:buNone/>
            </a:pPr>
            <a:r>
              <a:rPr lang="pt-BR" dirty="0" err="1" smtClean="0"/>
              <a:t>document.getElementsByClassName</a:t>
            </a:r>
            <a:r>
              <a:rPr lang="pt-BR" dirty="0" smtClean="0"/>
              <a:t>(“”)</a:t>
            </a:r>
          </a:p>
          <a:p>
            <a:pPr marL="457200" lvl="1" indent="0">
              <a:buNone/>
            </a:pPr>
            <a:r>
              <a:rPr lang="pt-BR" dirty="0" err="1" smtClean="0"/>
              <a:t>document.querySelector</a:t>
            </a:r>
            <a:r>
              <a:rPr lang="pt-BR" dirty="0" smtClean="0"/>
              <a:t>(“”)</a:t>
            </a:r>
          </a:p>
          <a:p>
            <a:pPr marL="457200" lvl="1" indent="0">
              <a:buNone/>
            </a:pPr>
            <a:r>
              <a:rPr lang="pt-BR" dirty="0" err="1" smtClean="0"/>
              <a:t>document.querySelectorAll</a:t>
            </a:r>
            <a:r>
              <a:rPr lang="pt-BR" dirty="0" smtClean="0"/>
              <a:t>(“”)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5467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</a:t>
            </a:r>
            <a:r>
              <a:rPr lang="pt-BR" dirty="0" smtClean="0"/>
              <a:t>elementos</a:t>
            </a:r>
            <a:endParaRPr lang="pt-BR" dirty="0"/>
          </a:p>
        </p:txBody>
      </p:sp>
      <p:sp>
        <p:nvSpPr>
          <p:cNvPr id="3891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i="1" dirty="0" err="1" smtClean="0"/>
              <a:t>document.getElementById</a:t>
            </a:r>
            <a:r>
              <a:rPr lang="pt-BR" i="1" dirty="0" smtClean="0"/>
              <a:t>(“”): </a:t>
            </a:r>
            <a:r>
              <a:rPr lang="pt-BR" sz="2600" dirty="0" smtClean="0"/>
              <a:t>seleciona um elemento pelo ID.</a:t>
            </a:r>
          </a:p>
          <a:p>
            <a:r>
              <a:rPr lang="pt-BR" i="1" dirty="0" err="1" smtClean="0"/>
              <a:t>document.getElementsByName</a:t>
            </a:r>
            <a:r>
              <a:rPr lang="pt-BR" i="1" dirty="0" smtClean="0"/>
              <a:t>(“”): </a:t>
            </a:r>
            <a:r>
              <a:rPr lang="pt-BR" sz="2600" dirty="0" smtClean="0"/>
              <a:t>seleciona vários elementos pela </a:t>
            </a:r>
            <a:r>
              <a:rPr lang="pt-BR" sz="2600" dirty="0" err="1" smtClean="0"/>
              <a:t>tag</a:t>
            </a:r>
            <a:r>
              <a:rPr lang="pt-BR" sz="2600" dirty="0" smtClean="0"/>
              <a:t> </a:t>
            </a:r>
            <a:r>
              <a:rPr lang="pt-BR" sz="2600" dirty="0" err="1" smtClean="0"/>
              <a:t>name</a:t>
            </a:r>
            <a:r>
              <a:rPr lang="pt-BR" sz="2600" dirty="0" smtClean="0"/>
              <a:t>.</a:t>
            </a:r>
          </a:p>
          <a:p>
            <a:r>
              <a:rPr lang="pt-BR" i="1" dirty="0" err="1" smtClean="0"/>
              <a:t>document.getElementsByTagName</a:t>
            </a:r>
            <a:r>
              <a:rPr lang="pt-BR" i="1" dirty="0" smtClean="0"/>
              <a:t>(“”): </a:t>
            </a:r>
            <a:r>
              <a:rPr lang="pt-BR" sz="2600" dirty="0" smtClean="0"/>
              <a:t>seleciona vários elementos pelo tipo da </a:t>
            </a:r>
            <a:r>
              <a:rPr lang="pt-BR" sz="2600" dirty="0" err="1" smtClean="0"/>
              <a:t>tag</a:t>
            </a:r>
            <a:r>
              <a:rPr lang="pt-BR" sz="2600" dirty="0" smtClean="0"/>
              <a:t>.</a:t>
            </a:r>
          </a:p>
          <a:p>
            <a:r>
              <a:rPr lang="pt-BR" i="1" dirty="0" err="1" smtClean="0"/>
              <a:t>document.getElementsByClassName</a:t>
            </a:r>
            <a:r>
              <a:rPr lang="pt-BR" i="1" dirty="0" smtClean="0"/>
              <a:t>(“”): </a:t>
            </a:r>
            <a:r>
              <a:rPr lang="pt-BR" sz="2600" dirty="0" smtClean="0"/>
              <a:t>selecione vários elementos pelo atributo class.</a:t>
            </a:r>
          </a:p>
          <a:p>
            <a:r>
              <a:rPr lang="pt-BR" i="1" dirty="0" err="1" smtClean="0"/>
              <a:t>document.querySelector</a:t>
            </a:r>
            <a:r>
              <a:rPr lang="pt-BR" i="1" dirty="0" smtClean="0"/>
              <a:t>(“”): </a:t>
            </a:r>
            <a:r>
              <a:rPr lang="pt-BR" sz="2600" dirty="0" smtClean="0"/>
              <a:t>seleciona o primeiro elemento baseado num seletor CSS (HTML5).</a:t>
            </a:r>
          </a:p>
          <a:p>
            <a:r>
              <a:rPr lang="pt-BR" i="1" dirty="0" err="1" smtClean="0"/>
              <a:t>document.querySelectorAll</a:t>
            </a:r>
            <a:r>
              <a:rPr lang="pt-BR" i="1" dirty="0" smtClean="0"/>
              <a:t>(“”):</a:t>
            </a:r>
            <a:r>
              <a:rPr lang="pt-BR" dirty="0" smtClean="0"/>
              <a:t> </a:t>
            </a:r>
            <a:r>
              <a:rPr lang="pt-BR" sz="2600" dirty="0" smtClean="0"/>
              <a:t>seleciona vários elementos baseados num seletor </a:t>
            </a:r>
            <a:r>
              <a:rPr lang="pt-BR" sz="2600" dirty="0"/>
              <a:t>CSS (HTML5).</a:t>
            </a:r>
          </a:p>
          <a:p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07232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</a:t>
            </a:r>
            <a:r>
              <a:rPr lang="pt-BR" dirty="0" smtClean="0"/>
              <a:t>elementos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42910" y="1628800"/>
            <a:ext cx="8072494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pt-BR" b="1" dirty="0" err="1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b="1" dirty="0">
                <a:solidFill>
                  <a:srgbClr val="0000C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pegaValor</a:t>
            </a:r>
            <a:r>
              <a:rPr lang="pt-BR" b="1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document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getElementById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dirty="0">
                <a:solidFill>
                  <a:srgbClr val="005C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defRPr/>
            </a:pP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defRPr/>
            </a:pP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endParaRPr lang="pt-B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formulario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&lt;</a:t>
            </a:r>
            <a:r>
              <a:rPr lang="pt-B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btn2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Pegar valor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pt-BR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pt-BR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pegaValor</a:t>
            </a:r>
            <a:r>
              <a:rPr lang="pt-BR" dirty="0">
                <a:solidFill>
                  <a:srgbClr val="5C5C5C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510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</a:t>
            </a:r>
            <a:r>
              <a:rPr lang="pt-BR" dirty="0" smtClean="0"/>
              <a:t>elementos e adicionando eventos</a:t>
            </a:r>
            <a:endParaRPr lang="pt-BR" dirty="0"/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É possível adicionar eventos no DOM através do método </a:t>
            </a:r>
            <a:r>
              <a:rPr lang="pt-BR" sz="2400" b="1" dirty="0" err="1" smtClean="0"/>
              <a:t>addEventListener</a:t>
            </a:r>
            <a:r>
              <a:rPr lang="pt-BR" sz="2400" b="1" dirty="0" smtClean="0"/>
              <a:t>:</a:t>
            </a:r>
          </a:p>
          <a:p>
            <a:pPr marL="0" indent="0" algn="ctr">
              <a:buNone/>
            </a:pPr>
            <a:r>
              <a:rPr lang="pt-B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objeto.addEventListener</a:t>
            </a: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(“click”, </a:t>
            </a:r>
            <a:r>
              <a:rPr lang="pt-B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(){</a:t>
            </a:r>
            <a:r>
              <a:rPr lang="pt-B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alert</a:t>
            </a: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(‘oi’)}, false);</a:t>
            </a:r>
          </a:p>
          <a:p>
            <a:pPr marL="0" indent="0" algn="ctr">
              <a:buNone/>
            </a:pPr>
            <a:r>
              <a:rPr lang="pt-B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objeto.addEventListener</a:t>
            </a: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pt-B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mousemove</a:t>
            </a: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”, </a:t>
            </a:r>
            <a:r>
              <a:rPr lang="pt-BR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pegaMouse</a:t>
            </a: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pt-BR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2400" dirty="0" smtClean="0"/>
              <a:t>O primeiro parâmetro é o nome (</a:t>
            </a:r>
            <a:r>
              <a:rPr lang="pt-BR" sz="2400" dirty="0" err="1" smtClean="0"/>
              <a:t>string</a:t>
            </a:r>
            <a:r>
              <a:rPr lang="pt-BR" sz="2400" dirty="0" smtClean="0"/>
              <a:t>) do evento (sem “</a:t>
            </a:r>
            <a:r>
              <a:rPr lang="pt-BR" sz="2400" dirty="0" err="1" smtClean="0"/>
              <a:t>on</a:t>
            </a:r>
            <a:r>
              <a:rPr lang="pt-BR" sz="2400" dirty="0" smtClean="0"/>
              <a:t>”);</a:t>
            </a:r>
          </a:p>
          <a:p>
            <a:r>
              <a:rPr lang="pt-BR" sz="2400" dirty="0" smtClean="0"/>
              <a:t>O segundo é a função que vai tratar o evento;</a:t>
            </a:r>
          </a:p>
          <a:p>
            <a:r>
              <a:rPr lang="pt-BR" sz="2400" dirty="0" smtClean="0"/>
              <a:t>O terceiro o parâmetro (</a:t>
            </a:r>
            <a:r>
              <a:rPr lang="pt-BR" sz="2400" dirty="0" err="1" smtClean="0"/>
              <a:t>boleano</a:t>
            </a:r>
            <a:r>
              <a:rPr lang="pt-BR" sz="2400" dirty="0" smtClean="0"/>
              <a:t>), </a:t>
            </a:r>
            <a:r>
              <a:rPr lang="pt-BR" sz="2400" dirty="0"/>
              <a:t>indicará se os eventos ocorridos dentro da função deverão </a:t>
            </a:r>
            <a:r>
              <a:rPr lang="pt-BR" sz="2400" dirty="0" smtClean="0"/>
              <a:t>borbulhar (false), </a:t>
            </a:r>
            <a:r>
              <a:rPr lang="pt-BR" sz="2400" dirty="0"/>
              <a:t>ou seja, iniciar a chamada para outros </a:t>
            </a:r>
            <a:r>
              <a:rPr lang="pt-BR" sz="2400" dirty="0" smtClean="0"/>
              <a:t>eventos de elementos da sua hierarquia.</a:t>
            </a:r>
            <a:endParaRPr lang="pt-BR" sz="2400" dirty="0"/>
          </a:p>
          <a:p>
            <a:pPr marL="0" indent="0" algn="ctr">
              <a:buNone/>
            </a:pP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87517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 que dá pra fazer?</a:t>
            </a:r>
            <a:endParaRPr lang="pt-BR" dirty="0"/>
          </a:p>
        </p:txBody>
      </p:sp>
      <p:sp>
        <p:nvSpPr>
          <p:cNvPr id="717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latin typeface="Calibri (Corpo)"/>
                <a:cs typeface="Arial" charset="0"/>
              </a:rPr>
              <a:t>Manipulação dos elementos HTML da página;</a:t>
            </a:r>
          </a:p>
          <a:p>
            <a:r>
              <a:rPr lang="pt-BR" dirty="0" smtClean="0">
                <a:latin typeface="Calibri (Corpo)"/>
                <a:cs typeface="Arial" charset="0"/>
              </a:rPr>
              <a:t>Validar a entrada de dados;</a:t>
            </a:r>
          </a:p>
          <a:p>
            <a:r>
              <a:rPr lang="pt-BR" dirty="0" smtClean="0">
                <a:latin typeface="Calibri (Corpo)"/>
                <a:cs typeface="Arial" charset="0"/>
              </a:rPr>
              <a:t>Reagir a eventos;</a:t>
            </a:r>
          </a:p>
          <a:p>
            <a:r>
              <a:rPr lang="pt-BR" dirty="0" smtClean="0">
                <a:latin typeface="Calibri (Corpo)"/>
                <a:cs typeface="Arial" charset="0"/>
              </a:rPr>
              <a:t>Criar componentes/bibliotecas;</a:t>
            </a:r>
          </a:p>
          <a:p>
            <a:r>
              <a:rPr lang="pt-BR" dirty="0" smtClean="0">
                <a:latin typeface="Calibri (Corpo)"/>
                <a:cs typeface="Arial" charset="0"/>
              </a:rPr>
              <a:t>AJAX;</a:t>
            </a:r>
          </a:p>
          <a:p>
            <a:r>
              <a:rPr lang="pt-BR" dirty="0" smtClean="0">
                <a:latin typeface="Calibri (Corpo)"/>
                <a:cs typeface="Arial" charset="0"/>
              </a:rPr>
              <a:t>Usar </a:t>
            </a:r>
            <a:r>
              <a:rPr lang="pt-BR" b="1" i="1" dirty="0" err="1" smtClean="0">
                <a:latin typeface="Calibri (Corpo)"/>
                <a:cs typeface="Arial" charset="0"/>
              </a:rPr>
              <a:t>JQuery</a:t>
            </a:r>
            <a:r>
              <a:rPr lang="pt-BR" dirty="0" smtClean="0">
                <a:latin typeface="Calibri (Corpo)"/>
                <a:cs typeface="Arial" charset="0"/>
              </a:rPr>
              <a:t>.</a:t>
            </a:r>
            <a:endParaRPr lang="pt-BR" sz="1600" dirty="0" smtClean="0">
              <a:latin typeface="Calibri (Corpo)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70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</a:t>
            </a:r>
            <a:r>
              <a:rPr lang="pt-BR" dirty="0" smtClean="0"/>
              <a:t>elementos e adicionando eventos</a:t>
            </a:r>
            <a:endParaRPr lang="pt-BR" dirty="0"/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Os eventos </a:t>
            </a:r>
            <a:r>
              <a:rPr lang="pt-BR" sz="3200" b="1" dirty="0" err="1" smtClean="0"/>
              <a:t>DOMContentLoaded</a:t>
            </a:r>
            <a:r>
              <a:rPr lang="pt-BR" sz="3200" dirty="0" smtClean="0"/>
              <a:t> e </a:t>
            </a:r>
            <a:r>
              <a:rPr lang="pt-BR" sz="3200" b="1" dirty="0" err="1" smtClean="0"/>
              <a:t>load</a:t>
            </a:r>
            <a:r>
              <a:rPr lang="pt-BR" sz="3200" dirty="0" smtClean="0"/>
              <a:t> são disparados quando a página é carregada.</a:t>
            </a:r>
          </a:p>
          <a:p>
            <a:r>
              <a:rPr lang="pt-BR" sz="2800" b="1" dirty="0" err="1" smtClean="0"/>
              <a:t>DOMContentLoaded</a:t>
            </a:r>
            <a:r>
              <a:rPr lang="pt-BR" sz="2800" b="1" dirty="0"/>
              <a:t>:</a:t>
            </a:r>
            <a:r>
              <a:rPr lang="pt-BR" sz="2800" dirty="0"/>
              <a:t> é disparado quando a árvore DOM está </a:t>
            </a:r>
            <a:r>
              <a:rPr lang="pt-BR" sz="2800" dirty="0" smtClean="0"/>
              <a:t>pronta, e não significa que a página está totalmente carregada.</a:t>
            </a:r>
          </a:p>
          <a:p>
            <a:r>
              <a:rPr lang="pt-BR" sz="2800" b="1" dirty="0" err="1" smtClean="0"/>
              <a:t>load</a:t>
            </a:r>
            <a:r>
              <a:rPr lang="pt-BR" sz="2800" b="1" dirty="0"/>
              <a:t>:</a:t>
            </a:r>
            <a:r>
              <a:rPr lang="pt-BR" sz="2800" dirty="0"/>
              <a:t> é disparado quando TODOS os componentes da página são </a:t>
            </a:r>
            <a:r>
              <a:rPr lang="pt-BR" sz="2800" dirty="0" smtClean="0"/>
              <a:t>carregados (carregamento completo): imagens</a:t>
            </a:r>
            <a:r>
              <a:rPr lang="pt-BR" sz="2800" dirty="0"/>
              <a:t>, </a:t>
            </a:r>
            <a:r>
              <a:rPr lang="pt-BR" sz="2800" dirty="0" smtClean="0"/>
              <a:t>CSS, </a:t>
            </a:r>
            <a:r>
              <a:rPr lang="pt-BR" sz="2800" dirty="0" err="1" smtClean="0"/>
              <a:t>javascripts</a:t>
            </a:r>
            <a:r>
              <a:rPr lang="pt-BR" sz="2800" dirty="0"/>
              <a:t>, </a:t>
            </a:r>
            <a:r>
              <a:rPr lang="pt-BR" sz="2800" dirty="0" smtClean="0"/>
              <a:t>frames</a:t>
            </a:r>
            <a:r>
              <a:rPr lang="pt-BR" sz="2800" dirty="0"/>
              <a:t>, </a:t>
            </a:r>
            <a:r>
              <a:rPr lang="pt-BR" sz="2800" dirty="0" err="1" smtClean="0"/>
              <a:t>flashs</a:t>
            </a:r>
            <a:r>
              <a:rPr lang="pt-BR" sz="2800" dirty="0" smtClean="0"/>
              <a:t> </a:t>
            </a:r>
            <a:r>
              <a:rPr lang="pt-BR" sz="2800" dirty="0"/>
              <a:t>e etc.</a:t>
            </a:r>
          </a:p>
        </p:txBody>
      </p:sp>
    </p:spTree>
    <p:extLst>
      <p:ext uri="{BB962C8B-B14F-4D97-AF65-F5344CB8AC3E}">
        <p14:creationId xmlns:p14="http://schemas.microsoft.com/office/powerpoint/2010/main" val="128395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Acessando elementos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link = 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document.getElementsByTagName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"a"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pt-BR" sz="20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link.length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pPr marL="0" indent="0">
              <a:buNone/>
            </a:pPr>
            <a:endParaRPr lang="pt-B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link[i].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addEventListener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"click"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 { 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alert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'oi'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}, </a:t>
            </a:r>
            <a:r>
              <a:rPr lang="pt-B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pt-BR" sz="20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9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CSS com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possível manipular as propriedades de estilo dos elementos HTML.</a:t>
            </a:r>
          </a:p>
          <a:p>
            <a:r>
              <a:rPr lang="pt-BR" dirty="0" smtClean="0"/>
              <a:t>Exemplos:</a:t>
            </a:r>
          </a:p>
          <a:p>
            <a:pPr lvl="1"/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pPr marL="457200" lvl="1" indent="0">
              <a:buNone/>
            </a:pP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div_id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”).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style.backgroundColor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"red";</a:t>
            </a:r>
          </a:p>
          <a:p>
            <a:pPr marL="457200" lvl="1" indent="0">
              <a:buNone/>
            </a:pPr>
            <a:r>
              <a:rPr lang="en-US" sz="1600" dirty="0" err="1"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(“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div_id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”).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className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“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textoVermelho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”;</a:t>
            </a:r>
            <a:endParaRPr lang="pt-BR" sz="1600" dirty="0" smtClean="0">
              <a:latin typeface="Consolas" pitchFamily="49" charset="0"/>
              <a:cs typeface="Consolas" pitchFamily="49" charset="0"/>
            </a:endParaRPr>
          </a:p>
          <a:p>
            <a:endParaRPr lang="pt-BR" dirty="0" smtClean="0"/>
          </a:p>
          <a:p>
            <a:r>
              <a:rPr lang="pt-BR" dirty="0" smtClean="0"/>
              <a:t>Mapeamento CSS x </a:t>
            </a:r>
            <a:r>
              <a:rPr lang="pt-BR" dirty="0" err="1" smtClean="0"/>
              <a:t>Javascript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922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smtClean="0"/>
              <a:t>Referências</a:t>
            </a:r>
          </a:p>
        </p:txBody>
      </p:sp>
      <p:sp>
        <p:nvSpPr>
          <p:cNvPr id="64515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>
                <a:latin typeface="Calibri (Corpo)"/>
                <a:cs typeface="Arial" charset="0"/>
              </a:rPr>
              <a:t>w3schools – </a:t>
            </a:r>
            <a:r>
              <a:rPr lang="pt-BR" sz="2000" dirty="0" smtClean="0">
                <a:latin typeface="Calibri (Corpo)"/>
                <a:cs typeface="Arial" charset="0"/>
                <a:hlinkClick r:id="rId2"/>
              </a:rPr>
              <a:t>http://www.w3schools.com/js/js_intro.asp</a:t>
            </a:r>
            <a:endParaRPr lang="pt-BR" sz="2000" dirty="0" smtClean="0">
              <a:latin typeface="Calibri (Corpo)"/>
              <a:cs typeface="Arial" charset="0"/>
            </a:endParaRPr>
          </a:p>
          <a:p>
            <a:r>
              <a:rPr lang="pt-BR" sz="2000" dirty="0" smtClean="0">
                <a:latin typeface="Calibri (Corpo)"/>
                <a:cs typeface="Arial" charset="0"/>
              </a:rPr>
              <a:t>Guia </a:t>
            </a:r>
            <a:r>
              <a:rPr lang="pt-BR" sz="2000" dirty="0">
                <a:latin typeface="Calibri (Corpo)"/>
                <a:cs typeface="Arial" charset="0"/>
              </a:rPr>
              <a:t>de Orientação e Desenvolvimento de Sites – HTML, XHTML, CSS e </a:t>
            </a:r>
            <a:r>
              <a:rPr lang="pt-BR" sz="2000" dirty="0" err="1">
                <a:latin typeface="Calibri (Corpo)"/>
                <a:cs typeface="Arial" charset="0"/>
              </a:rPr>
              <a:t>JavaScript</a:t>
            </a:r>
            <a:r>
              <a:rPr lang="pt-BR" sz="2000" dirty="0">
                <a:latin typeface="Calibri (Corpo)"/>
                <a:cs typeface="Arial" charset="0"/>
              </a:rPr>
              <a:t>/</a:t>
            </a:r>
            <a:r>
              <a:rPr lang="pt-BR" sz="2000" dirty="0" err="1">
                <a:latin typeface="Calibri (Corpo)"/>
                <a:cs typeface="Arial" charset="0"/>
              </a:rPr>
              <a:t>Jscript</a:t>
            </a:r>
            <a:r>
              <a:rPr lang="pt-BR" sz="2000" dirty="0">
                <a:latin typeface="Calibri (Corpo)"/>
                <a:cs typeface="Arial" charset="0"/>
              </a:rPr>
              <a:t> – José Augusto N. G. </a:t>
            </a:r>
            <a:r>
              <a:rPr lang="pt-BR" sz="2000" dirty="0" err="1">
                <a:latin typeface="Calibri (Corpo)"/>
                <a:cs typeface="Arial" charset="0"/>
              </a:rPr>
              <a:t>Manzano</a:t>
            </a:r>
            <a:r>
              <a:rPr lang="pt-BR" sz="2000" dirty="0">
                <a:latin typeface="Calibri (Corpo)"/>
                <a:cs typeface="Arial" charset="0"/>
              </a:rPr>
              <a:t> e Suely Alves de Toledo – Editora Érica</a:t>
            </a:r>
            <a:r>
              <a:rPr lang="pt-BR" sz="2000" dirty="0" smtClean="0">
                <a:latin typeface="Calibri (Corpo)"/>
                <a:cs typeface="Arial" charset="0"/>
              </a:rPr>
              <a:t>.</a:t>
            </a:r>
          </a:p>
          <a:p>
            <a:r>
              <a:rPr lang="pt-BR" sz="2000" dirty="0" err="1" smtClean="0">
                <a:latin typeface="Calibri (Corpo)"/>
                <a:cs typeface="Arial" charset="0"/>
              </a:rPr>
              <a:t>Javascript</a:t>
            </a:r>
            <a:r>
              <a:rPr lang="pt-BR" sz="2000" dirty="0" smtClean="0">
                <a:latin typeface="Calibri (Corpo)"/>
                <a:cs typeface="Arial" charset="0"/>
              </a:rPr>
              <a:t> – O guia definitivo. David </a:t>
            </a:r>
            <a:r>
              <a:rPr lang="pt-BR" sz="2000" dirty="0" err="1" smtClean="0">
                <a:latin typeface="Calibri (Corpo)"/>
                <a:cs typeface="Arial" charset="0"/>
              </a:rPr>
              <a:t>Flanagan</a:t>
            </a:r>
            <a:r>
              <a:rPr lang="pt-BR" sz="2000" dirty="0" smtClean="0">
                <a:latin typeface="Calibri (Corpo)"/>
                <a:cs typeface="Arial" charset="0"/>
              </a:rPr>
              <a:t>. </a:t>
            </a:r>
            <a:r>
              <a:rPr lang="pt-BR" sz="2000" dirty="0" err="1" smtClean="0">
                <a:latin typeface="Calibri (Corpo)"/>
                <a:cs typeface="Arial" charset="0"/>
              </a:rPr>
              <a:t>O’Reilly</a:t>
            </a:r>
            <a:r>
              <a:rPr lang="pt-BR" sz="2000" dirty="0" smtClean="0">
                <a:latin typeface="Calibri (Corpo)"/>
                <a:cs typeface="Arial" charset="0"/>
              </a:rPr>
              <a:t>.</a:t>
            </a:r>
            <a:endParaRPr lang="pt-BR" sz="2000" dirty="0">
              <a:latin typeface="Calibri (Corpo)"/>
              <a:cs typeface="Arial" charset="0"/>
            </a:endParaRPr>
          </a:p>
          <a:p>
            <a:endParaRPr lang="pt-BR" sz="11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Inserindo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latin typeface="Calibri (Corpo)"/>
                <a:cs typeface="Arial" charset="0"/>
              </a:rPr>
              <a:t>Para inserir código </a:t>
            </a:r>
            <a:r>
              <a:rPr lang="pt-BR" sz="2400" dirty="0" err="1" smtClean="0">
                <a:latin typeface="Calibri (Corpo)"/>
                <a:cs typeface="Arial" charset="0"/>
              </a:rPr>
              <a:t>Javascript</a:t>
            </a:r>
            <a:r>
              <a:rPr lang="pt-BR" sz="2400" dirty="0" smtClean="0">
                <a:latin typeface="Calibri (Corpo)"/>
                <a:cs typeface="Arial" charset="0"/>
              </a:rPr>
              <a:t> na página HTML, é necessário o uso da </a:t>
            </a:r>
            <a:r>
              <a:rPr lang="pt-BR" sz="2400" dirty="0" err="1" smtClean="0">
                <a:latin typeface="Calibri (Corpo)"/>
                <a:cs typeface="Arial" charset="0"/>
              </a:rPr>
              <a:t>tag</a:t>
            </a:r>
            <a:r>
              <a:rPr lang="pt-BR" sz="2400" dirty="0" smtClean="0">
                <a:latin typeface="Calibri (Corpo)"/>
                <a:cs typeface="Arial" charset="0"/>
              </a:rPr>
              <a:t> </a:t>
            </a:r>
            <a:r>
              <a:rPr lang="pt-BR" sz="2400" b="1" dirty="0" smtClean="0">
                <a:latin typeface="Calibri (Corpo)"/>
                <a:cs typeface="Arial" charset="0"/>
              </a:rPr>
              <a:t>&lt;script&gt;</a:t>
            </a:r>
            <a:r>
              <a:rPr lang="pt-BR" sz="2400" dirty="0" smtClean="0">
                <a:latin typeface="Calibri (Corpo)"/>
                <a:cs typeface="Arial" charset="0"/>
              </a:rPr>
              <a:t>. Dentro da </a:t>
            </a:r>
            <a:r>
              <a:rPr lang="pt-BR" sz="2400" dirty="0" err="1" smtClean="0">
                <a:latin typeface="Calibri (Corpo)"/>
                <a:cs typeface="Arial" charset="0"/>
              </a:rPr>
              <a:t>tag</a:t>
            </a:r>
            <a:r>
              <a:rPr lang="pt-BR" sz="2400" dirty="0" smtClean="0">
                <a:latin typeface="Calibri (Corpo)"/>
                <a:cs typeface="Arial" charset="0"/>
              </a:rPr>
              <a:t> o atributo </a:t>
            </a:r>
            <a:r>
              <a:rPr lang="pt-BR" sz="2400" b="1" dirty="0" err="1" smtClean="0">
                <a:latin typeface="Calibri (Corpo)"/>
                <a:cs typeface="Arial" charset="0"/>
              </a:rPr>
              <a:t>type</a:t>
            </a:r>
            <a:r>
              <a:rPr lang="pt-BR" sz="2400" dirty="0" smtClean="0">
                <a:latin typeface="Calibri (Corpo)"/>
                <a:cs typeface="Arial" charset="0"/>
              </a:rPr>
              <a:t> define o tipo de linguagem que o bloco de script vai suportar.</a:t>
            </a:r>
          </a:p>
          <a:p>
            <a:r>
              <a:rPr lang="pt-BR" sz="2400" dirty="0" smtClean="0">
                <a:latin typeface="Calibri (Corpo)"/>
                <a:cs typeface="Arial" charset="0"/>
              </a:rPr>
              <a:t>Em HTML5 o atributo </a:t>
            </a:r>
            <a:r>
              <a:rPr lang="pt-BR" sz="2400" b="1" dirty="0" err="1" smtClean="0">
                <a:latin typeface="Calibri (Corpo)"/>
                <a:cs typeface="Arial" charset="0"/>
              </a:rPr>
              <a:t>type</a:t>
            </a:r>
            <a:r>
              <a:rPr lang="pt-BR" sz="2400" dirty="0" smtClean="0">
                <a:latin typeface="Calibri (Corpo)"/>
                <a:cs typeface="Arial" charset="0"/>
              </a:rPr>
              <a:t> é dispensável.</a:t>
            </a:r>
          </a:p>
          <a:p>
            <a:r>
              <a:rPr lang="pt-BR" sz="2400" dirty="0" smtClean="0">
                <a:latin typeface="Calibri (Corpo)"/>
                <a:cs typeface="Arial" charset="0"/>
              </a:rPr>
              <a:t>O valor </a:t>
            </a:r>
            <a:r>
              <a:rPr lang="pt-BR" sz="2400" b="1" dirty="0" err="1" smtClean="0">
                <a:latin typeface="Calibri (Corpo)"/>
                <a:cs typeface="Arial" charset="0"/>
              </a:rPr>
              <a:t>text</a:t>
            </a:r>
            <a:r>
              <a:rPr lang="pt-BR" sz="2400" b="1" dirty="0" smtClean="0">
                <a:latin typeface="Calibri (Corpo)"/>
                <a:cs typeface="Arial" charset="0"/>
              </a:rPr>
              <a:t>/</a:t>
            </a:r>
            <a:r>
              <a:rPr lang="pt-BR" sz="2400" b="1" dirty="0" err="1" smtClean="0">
                <a:latin typeface="Calibri (Corpo)"/>
                <a:cs typeface="Arial" charset="0"/>
              </a:rPr>
              <a:t>javascript</a:t>
            </a:r>
            <a:r>
              <a:rPr lang="pt-BR" sz="2400" dirty="0" smtClean="0">
                <a:latin typeface="Calibri (Corpo)"/>
                <a:cs typeface="Arial" charset="0"/>
              </a:rPr>
              <a:t> habilita o suporte a código </a:t>
            </a:r>
            <a:r>
              <a:rPr lang="pt-BR" sz="2400" dirty="0" err="1" smtClean="0">
                <a:latin typeface="Calibri (Corpo)"/>
                <a:cs typeface="Arial" charset="0"/>
              </a:rPr>
              <a:t>Javascript</a:t>
            </a:r>
            <a:r>
              <a:rPr lang="pt-BR" sz="2400" dirty="0" smtClean="0">
                <a:latin typeface="Calibri (Corpo)"/>
                <a:cs typeface="Arial" charset="0"/>
              </a:rPr>
              <a:t>.</a:t>
            </a:r>
          </a:p>
          <a:p>
            <a:pPr marL="457200" lvl="1" indent="0">
              <a:buNone/>
              <a:defRPr/>
            </a:pP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script </a:t>
            </a:r>
            <a:r>
              <a:rPr lang="pt-BR" sz="1800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text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pt-BR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javascript</a:t>
            </a: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sz="1800" i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//&lt;![CDATA[	</a:t>
            </a:r>
            <a:endParaRPr lang="pt-BR" sz="1800" b="1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457200" lvl="1" indent="0">
              <a:buNone/>
              <a:defRPr/>
            </a:pPr>
            <a:r>
              <a:rPr lang="pt-BR" sz="1800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	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document</a:t>
            </a:r>
            <a:r>
              <a:rPr lang="pt-BR" sz="1800" b="1" dirty="0" err="1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.</a:t>
            </a:r>
            <a:r>
              <a:rPr lang="pt-B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write</a:t>
            </a:r>
            <a:r>
              <a:rPr lang="pt-BR" sz="18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(</a:t>
            </a:r>
            <a:r>
              <a:rPr lang="pt-BR" sz="1800" b="1" dirty="0">
                <a:solidFill>
                  <a:srgbClr val="005C00"/>
                </a:solidFill>
                <a:highlight>
                  <a:srgbClr val="FFFFFF"/>
                </a:highlight>
                <a:latin typeface="Courier New"/>
              </a:rPr>
              <a:t>"Olá Mundo!!!"</a:t>
            </a:r>
            <a:r>
              <a:rPr lang="pt-BR" sz="1800" b="1" dirty="0">
                <a:solidFill>
                  <a:srgbClr val="5C5C5C"/>
                </a:solidFill>
                <a:highlight>
                  <a:srgbClr val="FFFFFF"/>
                </a:highlight>
                <a:latin typeface="Courier New"/>
              </a:rPr>
              <a:t>);</a:t>
            </a:r>
          </a:p>
          <a:p>
            <a:pPr marL="457200" lvl="1" indent="0">
              <a:buNone/>
              <a:defRPr/>
            </a:pPr>
            <a:r>
              <a:rPr lang="pt-BR" sz="1800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</a:t>
            </a:r>
            <a:r>
              <a:rPr lang="pt-BR" sz="1800" i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//]]&gt;</a:t>
            </a:r>
            <a:endParaRPr lang="pt-BR" sz="1800" b="1" dirty="0">
              <a:solidFill>
                <a:srgbClr val="5C5C5C"/>
              </a:solidFill>
              <a:highlight>
                <a:srgbClr val="FFFFFF"/>
              </a:highlight>
              <a:latin typeface="Courier New"/>
            </a:endParaRPr>
          </a:p>
          <a:p>
            <a:pPr marL="457200" lvl="1" indent="0">
              <a:buNone/>
              <a:defRPr/>
            </a:pP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pt-BR" sz="1800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script</a:t>
            </a:r>
            <a:r>
              <a:rPr lang="pt-BR" sz="18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endParaRPr lang="pt-BR" sz="24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50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Inserindo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dirty="0"/>
              <a:t>Script na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b="1" i="1" dirty="0"/>
              <a:t>&lt;</a:t>
            </a:r>
            <a:r>
              <a:rPr lang="pt-BR" b="1" i="1" dirty="0" err="1"/>
              <a:t>head</a:t>
            </a:r>
            <a:r>
              <a:rPr lang="pt-BR" b="1" i="1" dirty="0" smtClean="0"/>
              <a:t>&gt; </a:t>
            </a:r>
            <a:r>
              <a:rPr lang="pt-BR" i="1" dirty="0" smtClean="0"/>
              <a:t>ou</a:t>
            </a:r>
            <a:r>
              <a:rPr lang="pt-BR" b="1" i="1" dirty="0" smtClean="0"/>
              <a:t> no final da página.</a:t>
            </a:r>
            <a:endParaRPr lang="pt-BR" b="1" i="1" dirty="0"/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dirty="0"/>
              <a:t>Padronização. Todos os scripts estão num só lugar, e não interferindo com o conteúdo da página</a:t>
            </a:r>
            <a:r>
              <a:rPr lang="pt-BR" dirty="0" smtClean="0"/>
              <a:t>.</a:t>
            </a:r>
          </a:p>
          <a:p>
            <a:pPr marL="0" indent="0">
              <a:spcBef>
                <a:spcPct val="20000"/>
              </a:spcBef>
              <a:buNone/>
            </a:pPr>
            <a:endParaRPr lang="pt-BR" sz="2400" dirty="0"/>
          </a:p>
          <a:p>
            <a:pPr marL="457200" lvl="1" indent="0">
              <a:buNone/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html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head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   &lt;</a:t>
            </a:r>
            <a:r>
              <a:rPr lang="pt-BR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script </a:t>
            </a:r>
            <a:r>
              <a:rPr lang="pt-BR" b="1" dirty="0" err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</a:rPr>
              <a:t>type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="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text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/</a:t>
            </a:r>
            <a:r>
              <a:rPr lang="pt-BR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javascript</a:t>
            </a:r>
            <a:r>
              <a:rPr lang="pt-BR" b="1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</a:rPr>
              <a:t>"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pt-BR" i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//&lt;![CDATA[	</a:t>
            </a:r>
            <a:endParaRPr lang="pt-BR" b="1" i="1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457200" lvl="1" indent="0">
              <a:buNone/>
              <a:defRPr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	....Código em JS</a:t>
            </a:r>
          </a:p>
          <a:p>
            <a:pPr marL="457200" lvl="1" indent="0">
              <a:buNone/>
              <a:defRPr/>
            </a:pPr>
            <a:r>
              <a:rPr lang="pt-BR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     </a:t>
            </a:r>
            <a:r>
              <a:rPr lang="pt-BR" i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//]]&gt;</a:t>
            </a:r>
            <a:endParaRPr lang="pt-BR" b="1" i="1" dirty="0">
              <a:solidFill>
                <a:srgbClr val="0000FF"/>
              </a:solidFill>
              <a:highlight>
                <a:srgbClr val="FFFFFF"/>
              </a:highlight>
              <a:latin typeface="Courier New"/>
            </a:endParaRPr>
          </a:p>
          <a:p>
            <a:pPr marL="457200" lvl="1" indent="0">
              <a:buNone/>
              <a:defRPr/>
            </a:pP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     &lt;/</a:t>
            </a:r>
            <a:r>
              <a:rPr lang="pt-BR" b="1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script</a:t>
            </a:r>
            <a:r>
              <a:rPr lang="pt-BR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&lt;/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head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&lt;</a:t>
            </a:r>
            <a:r>
              <a:rPr lang="pt-BR" dirty="0" err="1">
                <a:solidFill>
                  <a:srgbClr val="A31515"/>
                </a:solidFill>
                <a:highlight>
                  <a:srgbClr val="FFFFFF"/>
                </a:highlight>
                <a:latin typeface="Courier New"/>
              </a:rPr>
              <a:t>body</a:t>
            </a: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&gt;</a:t>
            </a:r>
          </a:p>
          <a:p>
            <a:pPr marL="457200" lvl="1" indent="0">
              <a:buNone/>
              <a:defRPr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</a:rPr>
              <a:t>...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18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Inserindo </a:t>
            </a:r>
            <a:r>
              <a:rPr lang="pt-BR" dirty="0" err="1" smtClean="0"/>
              <a:t>Javascript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dirty="0"/>
              <a:t>O </a:t>
            </a:r>
            <a:r>
              <a:rPr lang="pt-BR"/>
              <a:t>comentário </a:t>
            </a:r>
            <a:r>
              <a:rPr lang="pt-BR" i="1" smtClean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//&lt;!CDATA</a:t>
            </a:r>
            <a:r>
              <a:rPr lang="pt-BR" i="1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</a:rPr>
              <a:t>[...//]]&gt; </a:t>
            </a:r>
            <a:r>
              <a:rPr lang="pt-BR" dirty="0"/>
              <a:t>impede que  validadores do padrão X/HTML invalidem o documento quando achar o </a:t>
            </a:r>
            <a:r>
              <a:rPr lang="pt-BR" dirty="0" err="1"/>
              <a:t>caracter</a:t>
            </a:r>
            <a:r>
              <a:rPr lang="pt-BR" dirty="0"/>
              <a:t> “&lt;“ dentro do bloco </a:t>
            </a:r>
            <a:r>
              <a:rPr lang="pt-BR" i="1" dirty="0" err="1"/>
              <a:t>javascript</a:t>
            </a:r>
            <a:r>
              <a:rPr lang="pt-BR" dirty="0"/>
              <a:t>.</a:t>
            </a:r>
          </a:p>
          <a:p>
            <a:pPr>
              <a:spcBef>
                <a:spcPct val="20000"/>
              </a:spcBef>
            </a:pPr>
            <a:endParaRPr lang="pt-BR" dirty="0"/>
          </a:p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pt-BR" dirty="0"/>
              <a:t>Desconsidera o bloco delimitado pelo comentário.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17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2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11577</TotalTime>
  <Words>3511</Words>
  <Application>Microsoft Office PowerPoint</Application>
  <PresentationFormat>Apresentação na tela (4:3)</PresentationFormat>
  <Paragraphs>815</Paragraphs>
  <Slides>63</Slides>
  <Notes>61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73" baseType="lpstr">
      <vt:lpstr>Arial</vt:lpstr>
      <vt:lpstr>Calibri</vt:lpstr>
      <vt:lpstr>Calibri (Corpo)</vt:lpstr>
      <vt:lpstr>Consolas</vt:lpstr>
      <vt:lpstr>Courier New</vt:lpstr>
      <vt:lpstr>Segoe UI</vt:lpstr>
      <vt:lpstr>Segoe UI Light</vt:lpstr>
      <vt:lpstr>Times New Roman</vt:lpstr>
      <vt:lpstr>Verdana</vt:lpstr>
      <vt:lpstr>Personalizar design</vt:lpstr>
      <vt:lpstr>Linguagem de Programação I</vt:lpstr>
      <vt:lpstr>Javascript</vt:lpstr>
      <vt:lpstr>O que é Javascript?</vt:lpstr>
      <vt:lpstr>O que é Javascript?</vt:lpstr>
      <vt:lpstr>Java e Javascript são os mesmos?</vt:lpstr>
      <vt:lpstr>O que dá pra fazer?</vt:lpstr>
      <vt:lpstr>Inserindo Javascript</vt:lpstr>
      <vt:lpstr>Inserindo Javascript</vt:lpstr>
      <vt:lpstr>Inserindo Javascript</vt:lpstr>
      <vt:lpstr>Inserindo Javascript</vt:lpstr>
      <vt:lpstr>Inserindo Javascript</vt:lpstr>
      <vt:lpstr>Inserindo Javascript</vt:lpstr>
      <vt:lpstr>Declarações Javascript</vt:lpstr>
      <vt:lpstr>Declarações de Variáveis</vt:lpstr>
      <vt:lpstr>Declarações de Variáveis</vt:lpstr>
      <vt:lpstr>Declarações de Variáveis</vt:lpstr>
      <vt:lpstr>Declarações de Variáveis</vt:lpstr>
      <vt:lpstr>Convertendo String para Números</vt:lpstr>
      <vt:lpstr>Convertendo String para Números</vt:lpstr>
      <vt:lpstr>Arrays</vt:lpstr>
      <vt:lpstr>Arrays</vt:lpstr>
      <vt:lpstr>Operadores Aritméticos</vt:lpstr>
      <vt:lpstr>Operadores de Atribuição</vt:lpstr>
      <vt:lpstr>Operadores de Comparação</vt:lpstr>
      <vt:lpstr>Operadores Lógicos</vt:lpstr>
      <vt:lpstr>Operadores bit a bit (bitwise)</vt:lpstr>
      <vt:lpstr>Estruturas de Seleção (Condicionais)</vt:lpstr>
      <vt:lpstr>Estruturas de Seleção (Condicionais)</vt:lpstr>
      <vt:lpstr>Estruturas de Repetição</vt:lpstr>
      <vt:lpstr>Estruturas de Repetição</vt:lpstr>
      <vt:lpstr>Estruturas de Repetição</vt:lpstr>
      <vt:lpstr>Janela de Interação</vt:lpstr>
      <vt:lpstr>Funções</vt:lpstr>
      <vt:lpstr>Exemplo de Funções</vt:lpstr>
      <vt:lpstr>Funções</vt:lpstr>
      <vt:lpstr>Definindo funções</vt:lpstr>
      <vt:lpstr>Definindo funções</vt:lpstr>
      <vt:lpstr>Definindo funções</vt:lpstr>
      <vt:lpstr>Definindo funções</vt:lpstr>
      <vt:lpstr>Definindo funções</vt:lpstr>
      <vt:lpstr>Definindo funções</vt:lpstr>
      <vt:lpstr>Definindo funções</vt:lpstr>
      <vt:lpstr>Eventos</vt:lpstr>
      <vt:lpstr>onLoad e onUnload</vt:lpstr>
      <vt:lpstr>onFocus, onBlur, onChange e onKeyPress</vt:lpstr>
      <vt:lpstr>onFocus, onBlur, onChange e onKeyPress</vt:lpstr>
      <vt:lpstr>onClick</vt:lpstr>
      <vt:lpstr>onSubmit</vt:lpstr>
      <vt:lpstr>onMouseOver e onMouseOut</vt:lpstr>
      <vt:lpstr>Acessando elementos</vt:lpstr>
      <vt:lpstr>Acessando elementos</vt:lpstr>
      <vt:lpstr>Acessando elementos</vt:lpstr>
      <vt:lpstr>Acessando elementos</vt:lpstr>
      <vt:lpstr>Acessando elementos</vt:lpstr>
      <vt:lpstr>Acessando elementos</vt:lpstr>
      <vt:lpstr>Acessando elementos</vt:lpstr>
      <vt:lpstr>Acessando elementos</vt:lpstr>
      <vt:lpstr>Acessando elementos</vt:lpstr>
      <vt:lpstr>Acessando elementos e adicionando eventos</vt:lpstr>
      <vt:lpstr>Acessando elementos e adicionando eventos</vt:lpstr>
      <vt:lpstr>Acessando elementos</vt:lpstr>
      <vt:lpstr>Manipulando CSS com Javascript</vt:lpstr>
      <vt:lpstr>Referências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Solução para aplicações Web</dc:title>
  <dc:creator>Andre</dc:creator>
  <cp:lastModifiedBy>Manut</cp:lastModifiedBy>
  <cp:revision>897</cp:revision>
  <cp:lastPrinted>2013-04-13T02:50:43Z</cp:lastPrinted>
  <dcterms:created xsi:type="dcterms:W3CDTF">2009-05-26T01:18:09Z</dcterms:created>
  <dcterms:modified xsi:type="dcterms:W3CDTF">2022-02-09T13:28:48Z</dcterms:modified>
</cp:coreProperties>
</file>