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440" r:id="rId2"/>
    <p:sldId id="1441" r:id="rId3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4" userDrawn="1">
          <p15:clr>
            <a:srgbClr val="A4A3A4"/>
          </p15:clr>
        </p15:guide>
        <p15:guide id="2" pos="10338" userDrawn="1">
          <p15:clr>
            <a:srgbClr val="A4A3A4"/>
          </p15:clr>
        </p15:guide>
        <p15:guide id="3" pos="72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6" orient="horz" pos="31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oulin Ferreira Moura Silva" initials="HMFMS" lastIdx="2" clrIdx="0">
    <p:extLst>
      <p:ext uri="{19B8F6BF-5375-455C-9EA6-DF929625EA0E}">
        <p15:presenceInfo xmlns:p15="http://schemas.microsoft.com/office/powerpoint/2012/main" userId="S-1-5-21-1015545054-2933268196-2888503462-51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5B"/>
    <a:srgbClr val="092D74"/>
    <a:srgbClr val="00B0F0"/>
    <a:srgbClr val="009EDB"/>
    <a:srgbClr val="FC5252"/>
    <a:srgbClr val="F2F2F2"/>
    <a:srgbClr val="DF6613"/>
    <a:srgbClr val="0000CC"/>
    <a:srgbClr val="102B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394" autoAdjust="0"/>
  </p:normalViewPr>
  <p:slideViewPr>
    <p:cSldViewPr snapToGrid="0" showGuides="1">
      <p:cViewPr varScale="1">
        <p:scale>
          <a:sx n="56" d="100"/>
          <a:sy n="56" d="100"/>
        </p:scale>
        <p:origin x="464" y="44"/>
      </p:cViewPr>
      <p:guideLst>
        <p:guide orient="horz" pos="5514"/>
        <p:guide pos="10338"/>
        <p:guide pos="722"/>
        <p:guide orient="horz" pos="706"/>
        <p:guide pos="5530"/>
        <p:guide orient="horz" pos="311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19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9E9D7-56BD-4082-BEE9-F92DFF8D6B0B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1EFB-9539-4625-872B-887CEB5D0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0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167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Há 30 anos a Seguros Unimed está cuidando de pessoas.</a:t>
            </a:r>
            <a:br>
              <a:rPr lang="pt-BR" dirty="0"/>
            </a:br>
            <a:r>
              <a:rPr lang="pt-BR" dirty="0"/>
              <a:t>Mas o que isso significa na prática?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95E0-3223-4911-B718-71E08BB84AC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8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0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323-0964-4383-BE42-EA851481D238}" type="datetimeFigureOut">
              <a:rPr lang="pt-BR" smtClean="0"/>
              <a:pPr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CDD-1241-486C-97E9-D0A41E81E4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09645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1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Definição do datasets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Github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Otavio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Introdução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Objetivo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Cronograma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Caroline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Pesquisa Istambul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162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357173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3890155" y="402777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79493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79419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80182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80382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80382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82170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82020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F952CEB8-E357-5A65-DC1A-BF65DFFFA9AB}"/>
              </a:ext>
            </a:extLst>
          </p:cNvPr>
          <p:cNvGrpSpPr/>
          <p:nvPr/>
        </p:nvGrpSpPr>
        <p:grpSpPr>
          <a:xfrm>
            <a:off x="13823393" y="8874585"/>
            <a:ext cx="360000" cy="360001"/>
            <a:chOff x="12285831" y="6864212"/>
            <a:chExt cx="216000" cy="2160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4CA7C11B-7C59-6BB0-8E25-355DAE9E39B7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3D5499A7-9A99-468C-5808-671711D1E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03"/>
              <a:ext cx="114442" cy="128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8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8D2FAFEC-0392-BFD2-75A4-466AA8D4E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97534"/>
              </p:ext>
            </p:extLst>
          </p:nvPr>
        </p:nvGraphicFramePr>
        <p:xfrm>
          <a:off x="1147860" y="2309969"/>
          <a:ext cx="15297692" cy="724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22">
                  <a:extLst>
                    <a:ext uri="{9D8B030D-6E8A-4147-A177-3AD203B41FA5}">
                      <a16:colId xmlns:a16="http://schemas.microsoft.com/office/drawing/2014/main" val="2557320989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50418234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1932377987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59902456"/>
                    </a:ext>
                  </a:extLst>
                </a:gridCol>
                <a:gridCol w="1624084">
                  <a:extLst>
                    <a:ext uri="{9D8B030D-6E8A-4147-A177-3AD203B41FA5}">
                      <a16:colId xmlns:a16="http://schemas.microsoft.com/office/drawing/2014/main" val="1982899594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1098488296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867770077"/>
                    </a:ext>
                  </a:extLst>
                </a:gridCol>
                <a:gridCol w="4433006">
                  <a:extLst>
                    <a:ext uri="{9D8B030D-6E8A-4147-A177-3AD203B41FA5}">
                      <a16:colId xmlns:a16="http://schemas.microsoft.com/office/drawing/2014/main" val="517426787"/>
                    </a:ext>
                  </a:extLst>
                </a:gridCol>
                <a:gridCol w="1572009">
                  <a:extLst>
                    <a:ext uri="{9D8B030D-6E8A-4147-A177-3AD203B41FA5}">
                      <a16:colId xmlns:a16="http://schemas.microsoft.com/office/drawing/2014/main" val="3987695964"/>
                    </a:ext>
                  </a:extLst>
                </a:gridCol>
              </a:tblGrid>
              <a:tr h="48418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1/Fev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26/Mar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30/Abr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28/Mai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Responsável Etapa 2</a:t>
                      </a: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51097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Proposta de Solução Analítica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0241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Problema do Estudo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Adrieli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7852"/>
                  </a:ext>
                </a:extLst>
              </a:tr>
              <a:tr h="864875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Pensamento Computacional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Carol / Lais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571850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Metadados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Mucio / Otávio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61404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Análise Exploratória de Dados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33189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Documento</a:t>
                      </a: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Liliane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4785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Revisão final</a:t>
                      </a:r>
                    </a:p>
                    <a:p>
                      <a:pPr algn="l"/>
                      <a:r>
                        <a:rPr lang="pt-B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Grupo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88936"/>
                  </a:ext>
                </a:extLst>
              </a:tr>
              <a:tr h="841838"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3165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141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1D91DD5-7362-7B26-299D-E606865C702B}"/>
              </a:ext>
            </a:extLst>
          </p:cNvPr>
          <p:cNvSpPr txBox="1"/>
          <p:nvPr/>
        </p:nvSpPr>
        <p:spPr>
          <a:xfrm>
            <a:off x="1093861" y="355079"/>
            <a:ext cx="4244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Cronograma de entregas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F106FE-5EE0-9787-A5A4-38F8BFAD07F8}"/>
              </a:ext>
            </a:extLst>
          </p:cNvPr>
          <p:cNvSpPr txBox="1"/>
          <p:nvPr/>
        </p:nvSpPr>
        <p:spPr>
          <a:xfrm>
            <a:off x="1113316" y="1171814"/>
            <a:ext cx="1477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Reportar-se o percentual de evolução de entregas de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referente as ações propostas pelo componente curricular de Projeto Aplicado I do curso de Tecnologia em Ciência de Dados.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8280A55-A553-FD23-683E-69C1EE11C3C6}"/>
              </a:ext>
            </a:extLst>
          </p:cNvPr>
          <p:cNvCxnSpPr/>
          <p:nvPr/>
        </p:nvCxnSpPr>
        <p:spPr>
          <a:xfrm>
            <a:off x="1191136" y="2003942"/>
            <a:ext cx="18871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F2390668-950C-8AA0-1A7E-BB59D8121A40}"/>
              </a:ext>
            </a:extLst>
          </p:cNvPr>
          <p:cNvSpPr/>
          <p:nvPr/>
        </p:nvSpPr>
        <p:spPr>
          <a:xfrm>
            <a:off x="1992575" y="3795567"/>
            <a:ext cx="2016000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1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5DBA47E6-F0FB-6535-FA6F-0FB3EFE024F7}"/>
              </a:ext>
            </a:extLst>
          </p:cNvPr>
          <p:cNvSpPr/>
          <p:nvPr/>
        </p:nvSpPr>
        <p:spPr>
          <a:xfrm>
            <a:off x="4166223" y="5365266"/>
            <a:ext cx="2078512" cy="540000"/>
          </a:xfrm>
          <a:prstGeom prst="homePlate">
            <a:avLst>
              <a:gd name="adj" fmla="val 35107"/>
            </a:avLst>
          </a:prstGeom>
          <a:solidFill>
            <a:srgbClr val="092D74"/>
          </a:solidFill>
          <a:ln w="88900" cap="sq">
            <a:solidFill>
              <a:srgbClr val="092D74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1FA78C-BA95-353B-DD4D-CBD4FB76E33F}"/>
              </a:ext>
            </a:extLst>
          </p:cNvPr>
          <p:cNvSpPr txBox="1"/>
          <p:nvPr/>
        </p:nvSpPr>
        <p:spPr>
          <a:xfrm>
            <a:off x="5926310" y="8697055"/>
            <a:ext cx="70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985B"/>
                </a:solidFill>
              </a:rPr>
              <a:t>hoje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74FB8D8-3CCC-E8E6-A505-163B67929275}"/>
              </a:ext>
            </a:extLst>
          </p:cNvPr>
          <p:cNvCxnSpPr>
            <a:cxnSpLocks/>
          </p:cNvCxnSpPr>
          <p:nvPr/>
        </p:nvCxnSpPr>
        <p:spPr>
          <a:xfrm>
            <a:off x="6290455" y="4084929"/>
            <a:ext cx="0" cy="4639971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A8F815A-A88A-6231-9523-9AED7A516A90}"/>
              </a:ext>
            </a:extLst>
          </p:cNvPr>
          <p:cNvGrpSpPr/>
          <p:nvPr/>
        </p:nvGrpSpPr>
        <p:grpSpPr>
          <a:xfrm>
            <a:off x="17780446" y="237709"/>
            <a:ext cx="722896" cy="7739806"/>
            <a:chOff x="17780446" y="237709"/>
            <a:chExt cx="722896" cy="7739806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8350498-8462-504A-517A-F55E7A14D889}"/>
                </a:ext>
              </a:extLst>
            </p:cNvPr>
            <p:cNvSpPr/>
            <p:nvPr/>
          </p:nvSpPr>
          <p:spPr>
            <a:xfrm>
              <a:off x="17780446" y="237709"/>
              <a:ext cx="720000" cy="720000"/>
            </a:xfrm>
            <a:prstGeom prst="roundRect">
              <a:avLst/>
            </a:prstGeom>
            <a:solidFill>
              <a:srgbClr val="092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94C226-2AA3-FAC8-C0F0-3FB07186BF6A}"/>
                </a:ext>
              </a:extLst>
            </p:cNvPr>
            <p:cNvSpPr/>
            <p:nvPr/>
          </p:nvSpPr>
          <p:spPr>
            <a:xfrm>
              <a:off x="17780446" y="1008470"/>
              <a:ext cx="720000" cy="720000"/>
            </a:xfrm>
            <a:prstGeom prst="roundRect">
              <a:avLst/>
            </a:prstGeom>
            <a:solidFill>
              <a:srgbClr val="009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5991D98F-95BB-0AA6-BCE8-E70E5665836C}"/>
                </a:ext>
              </a:extLst>
            </p:cNvPr>
            <p:cNvSpPr/>
            <p:nvPr/>
          </p:nvSpPr>
          <p:spPr>
            <a:xfrm>
              <a:off x="17780446" y="1779231"/>
              <a:ext cx="72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C5F02B-201D-D6CC-29D3-43B3D9A33E35}"/>
                </a:ext>
              </a:extLst>
            </p:cNvPr>
            <p:cNvSpPr/>
            <p:nvPr/>
          </p:nvSpPr>
          <p:spPr>
            <a:xfrm>
              <a:off x="17783342" y="2549992"/>
              <a:ext cx="720000" cy="720000"/>
            </a:xfrm>
            <a:prstGeom prst="roundRect">
              <a:avLst/>
            </a:prstGeom>
            <a:solidFill>
              <a:srgbClr val="FC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C8C1EC0-0BA7-B640-E872-827389B93E2A}"/>
                </a:ext>
              </a:extLst>
            </p:cNvPr>
            <p:cNvSpPr/>
            <p:nvPr/>
          </p:nvSpPr>
          <p:spPr>
            <a:xfrm>
              <a:off x="17780446" y="3320753"/>
              <a:ext cx="720000" cy="720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2AB84CA-A9F4-EF4D-CCE3-AE1252003852}"/>
                </a:ext>
              </a:extLst>
            </p:cNvPr>
            <p:cNvSpPr/>
            <p:nvPr/>
          </p:nvSpPr>
          <p:spPr>
            <a:xfrm>
              <a:off x="17780446" y="4142275"/>
              <a:ext cx="720000" cy="72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4C6E3DF-7437-C5B9-FFBD-6EA6B9111F35}"/>
                </a:ext>
              </a:extLst>
            </p:cNvPr>
            <p:cNvSpPr/>
            <p:nvPr/>
          </p:nvSpPr>
          <p:spPr>
            <a:xfrm>
              <a:off x="17780446" y="4915266"/>
              <a:ext cx="7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07C8F6F4-11D9-76C2-51FD-3AF9A102E0F4}"/>
                </a:ext>
              </a:extLst>
            </p:cNvPr>
            <p:cNvSpPr/>
            <p:nvPr/>
          </p:nvSpPr>
          <p:spPr>
            <a:xfrm>
              <a:off x="17780446" y="5683797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BD7E851-A5F5-76C1-FECD-188CC6D15CC5}"/>
                </a:ext>
              </a:extLst>
            </p:cNvPr>
            <p:cNvSpPr/>
            <p:nvPr/>
          </p:nvSpPr>
          <p:spPr>
            <a:xfrm>
              <a:off x="17780446" y="6470656"/>
              <a:ext cx="720000" cy="72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5023B69D-73B2-B223-D599-AD43E0C9697D}"/>
                </a:ext>
              </a:extLst>
            </p:cNvPr>
            <p:cNvSpPr/>
            <p:nvPr/>
          </p:nvSpPr>
          <p:spPr>
            <a:xfrm>
              <a:off x="17780446" y="7257515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44AEA6D-F5F3-8303-2290-B0AEE36CCAC8}"/>
              </a:ext>
            </a:extLst>
          </p:cNvPr>
          <p:cNvGrpSpPr/>
          <p:nvPr/>
        </p:nvGrpSpPr>
        <p:grpSpPr>
          <a:xfrm>
            <a:off x="13966388" y="2943628"/>
            <a:ext cx="360000" cy="360000"/>
            <a:chOff x="12285831" y="6864212"/>
            <a:chExt cx="216000" cy="216000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D708E1CC-2D44-2DA3-A5AD-39781159A96E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EDC9890D-0FD3-828F-3846-EC4EFC7E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D8DE817-CF05-D350-3ADD-C7005F8FC253}"/>
              </a:ext>
            </a:extLst>
          </p:cNvPr>
          <p:cNvGrpSpPr/>
          <p:nvPr/>
        </p:nvGrpSpPr>
        <p:grpSpPr>
          <a:xfrm>
            <a:off x="13965649" y="3833681"/>
            <a:ext cx="360000" cy="360000"/>
            <a:chOff x="12285831" y="6864212"/>
            <a:chExt cx="216000" cy="2160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79B2033-7A2C-0B31-85BE-3C0892868F92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40A0689-0D9C-7585-A88A-A2F02468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606A140-324D-ACEB-7CAA-059ACA0951F0}"/>
              </a:ext>
            </a:extLst>
          </p:cNvPr>
          <p:cNvGrpSpPr/>
          <p:nvPr/>
        </p:nvGrpSpPr>
        <p:grpSpPr>
          <a:xfrm>
            <a:off x="13973275" y="4666915"/>
            <a:ext cx="360000" cy="360000"/>
            <a:chOff x="12285831" y="6864212"/>
            <a:chExt cx="216000" cy="21600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784C4148-8808-4C39-E955-0E2A19321844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4A4DA460-4C33-CE76-ED5A-98DBC7A4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C6259B6-9890-9075-5DE7-C3EE9D869B23}"/>
              </a:ext>
            </a:extLst>
          </p:cNvPr>
          <p:cNvGrpSpPr/>
          <p:nvPr/>
        </p:nvGrpSpPr>
        <p:grpSpPr>
          <a:xfrm>
            <a:off x="13975271" y="5503711"/>
            <a:ext cx="360000" cy="360000"/>
            <a:chOff x="12285831" y="6864212"/>
            <a:chExt cx="216000" cy="21600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CA8CB32-6301-2DE2-5832-52DD2221BF50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60051F46-2A80-B22B-1432-8389FF9A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956B4BE-47C9-3E85-459B-F17854DFB51A}"/>
              </a:ext>
            </a:extLst>
          </p:cNvPr>
          <p:cNvGrpSpPr/>
          <p:nvPr/>
        </p:nvGrpSpPr>
        <p:grpSpPr>
          <a:xfrm>
            <a:off x="13975271" y="6357991"/>
            <a:ext cx="360000" cy="360000"/>
            <a:chOff x="12285831" y="6864212"/>
            <a:chExt cx="216000" cy="216000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7AAE5E6-638F-E143-1A60-D2EFECD47FCC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B264A554-523B-8A29-CCA5-1131FD2C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664B9B0-FF52-045A-E7E9-EF75FF8E63A1}"/>
              </a:ext>
            </a:extLst>
          </p:cNvPr>
          <p:cNvGrpSpPr/>
          <p:nvPr/>
        </p:nvGrpSpPr>
        <p:grpSpPr>
          <a:xfrm>
            <a:off x="13993158" y="7171518"/>
            <a:ext cx="360000" cy="360000"/>
            <a:chOff x="12285831" y="6864212"/>
            <a:chExt cx="216000" cy="216000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DC92627-76FE-DFE8-6150-24C81CD2B06D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74CA045-773E-6E2B-B20B-F876927C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B282624-6968-1F1A-9DC9-047C68CCB9F8}"/>
              </a:ext>
            </a:extLst>
          </p:cNvPr>
          <p:cNvGrpSpPr/>
          <p:nvPr/>
        </p:nvGrpSpPr>
        <p:grpSpPr>
          <a:xfrm>
            <a:off x="13991653" y="8063965"/>
            <a:ext cx="360000" cy="360000"/>
            <a:chOff x="12285831" y="6864212"/>
            <a:chExt cx="216000" cy="21600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A562787D-5757-7B42-D70D-110D2F339395}"/>
                </a:ext>
              </a:extLst>
            </p:cNvPr>
            <p:cNvSpPr/>
            <p:nvPr/>
          </p:nvSpPr>
          <p:spPr>
            <a:xfrm>
              <a:off x="12285831" y="6864212"/>
              <a:ext cx="216000" cy="216000"/>
            </a:xfrm>
            <a:prstGeom prst="roundRect">
              <a:avLst/>
            </a:prstGeom>
            <a:solidFill>
              <a:srgbClr val="092D74"/>
            </a:solidFill>
            <a:ln w="28575">
              <a:solidFill>
                <a:srgbClr val="092D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99C8AB7B-86AA-7118-C7D7-4F7A5984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2335499" y="6905624"/>
              <a:ext cx="114442" cy="128558"/>
            </a:xfrm>
            <a:prstGeom prst="rect">
              <a:avLst/>
            </a:prstGeom>
          </p:spPr>
        </p:pic>
      </p:grpSp>
      <p:sp>
        <p:nvSpPr>
          <p:cNvPr id="63" name="Seta: Pentágono 62">
            <a:extLst>
              <a:ext uri="{FF2B5EF4-FFF2-40B4-BE49-F238E27FC236}">
                <a16:creationId xmlns:a16="http://schemas.microsoft.com/office/drawing/2014/main" id="{B54A9E3B-21AD-1231-D995-26173F682057}"/>
              </a:ext>
            </a:extLst>
          </p:cNvPr>
          <p:cNvSpPr/>
          <p:nvPr/>
        </p:nvSpPr>
        <p:spPr>
          <a:xfrm>
            <a:off x="5786223" y="6676070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3</a:t>
            </a:r>
          </a:p>
        </p:txBody>
      </p:sp>
      <p:sp>
        <p:nvSpPr>
          <p:cNvPr id="64" name="Seta: Pentágono 63">
            <a:extLst>
              <a:ext uri="{FF2B5EF4-FFF2-40B4-BE49-F238E27FC236}">
                <a16:creationId xmlns:a16="http://schemas.microsoft.com/office/drawing/2014/main" id="{43F0D45A-BEF0-AE75-6145-5E6A739A13DE}"/>
              </a:ext>
            </a:extLst>
          </p:cNvPr>
          <p:cNvSpPr/>
          <p:nvPr/>
        </p:nvSpPr>
        <p:spPr>
          <a:xfrm>
            <a:off x="7387908" y="8010586"/>
            <a:ext cx="1440000" cy="540000"/>
          </a:xfrm>
          <a:prstGeom prst="homePlate">
            <a:avLst>
              <a:gd name="adj" fmla="val 35107"/>
            </a:avLst>
          </a:prstGeom>
          <a:solidFill>
            <a:schemeClr val="accent3">
              <a:lumMod val="75000"/>
            </a:schemeClr>
          </a:solidFill>
          <a:ln w="88900" cap="sq">
            <a:solidFill>
              <a:schemeClr val="bg1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Etapa 4</a:t>
            </a:r>
          </a:p>
        </p:txBody>
      </p:sp>
    </p:spTree>
    <p:extLst>
      <p:ext uri="{BB962C8B-B14F-4D97-AF65-F5344CB8AC3E}">
        <p14:creationId xmlns:p14="http://schemas.microsoft.com/office/powerpoint/2010/main" val="2020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17721</TotalTime>
  <Words>212</Words>
  <Application>Microsoft Office PowerPoint</Application>
  <PresentationFormat>Personalizar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Josimar de Barros Pereira</dc:creator>
  <cp:lastModifiedBy>Liliane Goncalves de Brito Ferraz</cp:lastModifiedBy>
  <cp:revision>1429</cp:revision>
  <dcterms:created xsi:type="dcterms:W3CDTF">2018-12-18T12:58:04Z</dcterms:created>
  <dcterms:modified xsi:type="dcterms:W3CDTF">2023-04-25T01:34:49Z</dcterms:modified>
</cp:coreProperties>
</file>