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70" r:id="rId4"/>
    <p:sldId id="259" r:id="rId5"/>
    <p:sldId id="276" r:id="rId6"/>
    <p:sldId id="277" r:id="rId7"/>
    <p:sldId id="287" r:id="rId8"/>
    <p:sldId id="271" r:id="rId9"/>
    <p:sldId id="272" r:id="rId10"/>
    <p:sldId id="279" r:id="rId11"/>
    <p:sldId id="260" r:id="rId12"/>
    <p:sldId id="261" r:id="rId13"/>
    <p:sldId id="286" r:id="rId14"/>
    <p:sldId id="288" r:id="rId15"/>
    <p:sldId id="280" r:id="rId16"/>
    <p:sldId id="289" r:id="rId17"/>
    <p:sldId id="281" r:id="rId18"/>
    <p:sldId id="263" r:id="rId19"/>
    <p:sldId id="283" r:id="rId20"/>
    <p:sldId id="273" r:id="rId21"/>
    <p:sldId id="265" r:id="rId22"/>
    <p:sldId id="284" r:id="rId23"/>
    <p:sldId id="285" r:id="rId24"/>
    <p:sldId id="267" r:id="rId25"/>
    <p:sldId id="274" r:id="rId26"/>
    <p:sldId id="275" r:id="rId27"/>
    <p:sldId id="268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253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819" y="889820"/>
            <a:ext cx="7492181" cy="3598606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820" y="4488426"/>
            <a:ext cx="5243832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667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61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390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31742" y="997974"/>
            <a:ext cx="1761782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997973"/>
            <a:ext cx="630309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45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67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38" y="1709739"/>
            <a:ext cx="7974050" cy="285273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38" y="4589464"/>
            <a:ext cx="7974050" cy="15001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9949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7" y="922096"/>
            <a:ext cx="8018449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6538" y="2128684"/>
            <a:ext cx="3978313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128684"/>
            <a:ext cx="3914775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5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16" y="929148"/>
            <a:ext cx="7980004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538" y="1681164"/>
            <a:ext cx="3961644" cy="657225"/>
          </a:xfrm>
        </p:spPr>
        <p:txBody>
          <a:bodyPr anchor="b">
            <a:normAutofit/>
          </a:bodyPr>
          <a:lstStyle>
            <a:lvl1pPr marL="0" indent="0">
              <a:buNone/>
              <a:defRPr sz="2133" b="1">
                <a:latin typeface="+mj-lt"/>
              </a:defRPr>
            </a:lvl1pPr>
            <a:lvl2pPr marL="609585" indent="0">
              <a:buNone/>
              <a:defRPr sz="2133" b="1"/>
            </a:lvl2pPr>
            <a:lvl3pPr marL="1219170" indent="0">
              <a:buNone/>
              <a:defRPr sz="2133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538" y="2505076"/>
            <a:ext cx="3961644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4"/>
            <a:ext cx="3887391" cy="657225"/>
          </a:xfrm>
        </p:spPr>
        <p:txBody>
          <a:bodyPr anchor="b">
            <a:normAutofit/>
          </a:bodyPr>
          <a:lstStyle>
            <a:lvl1pPr marL="0" indent="0">
              <a:buNone/>
              <a:defRPr sz="2133" b="1">
                <a:latin typeface="+mj-lt"/>
              </a:defRPr>
            </a:lvl1pPr>
            <a:lvl2pPr marL="609585" indent="0">
              <a:buNone/>
              <a:defRPr sz="2133" b="1"/>
            </a:lvl2pPr>
            <a:lvl3pPr marL="1219170" indent="0">
              <a:buNone/>
              <a:defRPr sz="2133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1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9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3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6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20" y="781665"/>
            <a:ext cx="3070199" cy="1223452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194" y="2315498"/>
            <a:ext cx="3070199" cy="355349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62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07" y="1066801"/>
            <a:ext cx="3077573" cy="131752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887391" y="1066800"/>
            <a:ext cx="4629150" cy="4794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507" y="2552700"/>
            <a:ext cx="3077573" cy="33162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75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7" y="922096"/>
            <a:ext cx="8018449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477" y="2293126"/>
            <a:ext cx="8018449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77086" y="6356351"/>
            <a:ext cx="19444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538" y="6356351"/>
            <a:ext cx="340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9259" y="6356351"/>
            <a:ext cx="504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600075" y="723900"/>
            <a:ext cx="79438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600075" y="6142781"/>
            <a:ext cx="79438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8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672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pos="5382" userDrawn="1">
          <p15:clr>
            <a:srgbClr val="F26B43"/>
          </p15:clr>
        </p15:guide>
        <p15:guide id="6" pos="378" userDrawn="1">
          <p15:clr>
            <a:srgbClr val="F26B43"/>
          </p15:clr>
        </p15:guide>
        <p15:guide id="7" orient="horz" pos="3864" userDrawn="1">
          <p15:clr>
            <a:srgbClr val="F26B43"/>
          </p15:clr>
        </p15:guide>
        <p15:guide id="8" orient="horz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77" y="1593304"/>
            <a:ext cx="3748007" cy="3443112"/>
          </a:xfrm>
        </p:spPr>
        <p:txBody>
          <a:bodyPr/>
          <a:lstStyle/>
          <a:p>
            <a:r>
              <a:rPr lang="pt-BR" dirty="0">
                <a:latin typeface="Univers Condensed"/>
              </a:rPr>
              <a:t>Projeto Final Projetos de Sistemas Elétricos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10" y="4336863"/>
            <a:ext cx="6896610" cy="1402773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dirty="0"/>
              <a:t>Autores: </a:t>
            </a:r>
            <a:endParaRPr lang="pt-BR"/>
          </a:p>
          <a:p>
            <a:r>
              <a:rPr lang="en-US" sz="1400" dirty="0"/>
              <a:t>Guilherme B. Moraes (RA: 105723)</a:t>
            </a:r>
            <a:endParaRPr lang="pt-BR" sz="1400" dirty="0"/>
          </a:p>
          <a:p>
            <a:r>
              <a:rPr sz="1400" dirty="0"/>
              <a:t>Otávio </a:t>
            </a:r>
            <a:r>
              <a:rPr lang="pt-BR" sz="1400" dirty="0"/>
              <a:t>F.</a:t>
            </a:r>
            <a:r>
              <a:rPr sz="1400" dirty="0"/>
              <a:t> </a:t>
            </a:r>
            <a:r>
              <a:rPr lang="pt-BR" sz="1400" dirty="0"/>
              <a:t>C. de</a:t>
            </a:r>
            <a:r>
              <a:rPr sz="1400" dirty="0"/>
              <a:t> Morais (RA: 107918)</a:t>
            </a:r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1A440F-F31E-E4DF-6660-512977A7EDBD}"/>
              </a:ext>
            </a:extLst>
          </p:cNvPr>
          <p:cNvSpPr txBox="1"/>
          <p:nvPr/>
        </p:nvSpPr>
        <p:spPr>
          <a:xfrm>
            <a:off x="409372" y="6320091"/>
            <a:ext cx="51751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Prof. Dr. Daniel Augusto Pagi Ferreira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CDFE-1188-6DC7-07EB-EC2CD8EC4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8BA9-CD73-DBF8-E1BE-038E9A94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4" y="922096"/>
            <a:ext cx="8475647" cy="1371030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Dimensionamento luminotécnico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001C-FB8F-D897-9BCC-11739454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FEDB-E6DD-44E8-A954-63C7473724C8}" type="datetime1">
              <a:rPr/>
              <a:t>09/06/2025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D097F-A9C3-9C7D-0132-73CADDD8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3CC7122-0E3E-846A-5C51-9F1540CF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45876"/>
              </p:ext>
            </p:extLst>
          </p:nvPr>
        </p:nvGraphicFramePr>
        <p:xfrm>
          <a:off x="1614791" y="2006816"/>
          <a:ext cx="5693832" cy="5715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7944">
                  <a:extLst>
                    <a:ext uri="{9D8B030D-6E8A-4147-A177-3AD203B41FA5}">
                      <a16:colId xmlns:a16="http://schemas.microsoft.com/office/drawing/2014/main" val="2826907555"/>
                    </a:ext>
                  </a:extLst>
                </a:gridCol>
                <a:gridCol w="1897944">
                  <a:extLst>
                    <a:ext uri="{9D8B030D-6E8A-4147-A177-3AD203B41FA5}">
                      <a16:colId xmlns:a16="http://schemas.microsoft.com/office/drawing/2014/main" val="676512682"/>
                    </a:ext>
                  </a:extLst>
                </a:gridCol>
                <a:gridCol w="1897944">
                  <a:extLst>
                    <a:ext uri="{9D8B030D-6E8A-4147-A177-3AD203B41FA5}">
                      <a16:colId xmlns:a16="http://schemas.microsoft.com/office/drawing/2014/main" val="808497467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b="1" dirty="0">
                          <a:effectLst/>
                        </a:rPr>
                        <a:t>Lumens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b="1" dirty="0" err="1">
                          <a:effectLst/>
                        </a:rPr>
                        <a:t>Qnt</a:t>
                      </a:r>
                      <a:r>
                        <a:rPr lang="pt-BR" b="1" dirty="0">
                          <a:effectLst/>
                        </a:rPr>
                        <a:t>. Luminárias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b="1" dirty="0" err="1">
                          <a:effectLst/>
                        </a:rPr>
                        <a:t>Lampadas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36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pt-BR" dirty="0">
                          <a:effectLst/>
                        </a:rPr>
                        <a:t>223214,2857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dirty="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dirty="0">
                          <a:effectLst/>
                        </a:rPr>
                        <a:t>76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083194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92B68773-5928-EE10-E2A6-8C029A1F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3" y="2804584"/>
            <a:ext cx="2995084" cy="29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5">
                    <a:lumMod val="49000"/>
                  </a:schemeClr>
                </a:solidFill>
              </a:rPr>
              <a:t>Transformador Selecionado</a:t>
            </a:r>
            <a:endParaRPr lang="pt-BR" dirty="0">
              <a:solidFill>
                <a:schemeClr val="accent5">
                  <a:lumMod val="49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2293126"/>
            <a:ext cx="3679913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WEG CST IP-00 AN – 750 kVA</a:t>
            </a:r>
            <a:r>
              <a:rPr lang="pt-BR" dirty="0"/>
              <a:t>.</a:t>
            </a:r>
          </a:p>
          <a:p>
            <a:r>
              <a:rPr dirty="0" err="1"/>
              <a:t>Tensão</a:t>
            </a:r>
            <a:r>
              <a:t>: 13,8kV/380V</a:t>
            </a:r>
            <a:r>
              <a:rPr lang="pt-BR"/>
              <a:t>;</a:t>
            </a:r>
            <a:endParaRPr/>
          </a:p>
          <a:p>
            <a:r>
              <a:rPr dirty="0" err="1"/>
              <a:t>Ligação</a:t>
            </a:r>
            <a:r>
              <a:rPr dirty="0"/>
              <a:t> </a:t>
            </a:r>
            <a:r>
              <a:rPr dirty="0" err="1"/>
              <a:t>Triângulo</a:t>
            </a:r>
            <a:r>
              <a:rPr dirty="0"/>
              <a:t>/Estrela, </a:t>
            </a:r>
            <a:r>
              <a:rPr dirty="0" err="1"/>
              <a:t>perda</a:t>
            </a:r>
            <a:r>
              <a:rPr dirty="0"/>
              <a:t> total: 12 kW, </a:t>
            </a:r>
            <a:r>
              <a:rPr dirty="0" err="1"/>
              <a:t>impedância</a:t>
            </a:r>
            <a:r>
              <a:rPr dirty="0"/>
              <a:t>: 6%.</a:t>
            </a: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C8B7338-3CF2-AB60-0A3A-0F915206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515" y="2435563"/>
            <a:ext cx="248602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Dimensionamento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dos </a:t>
            </a:r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Condutores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2536317"/>
            <a:ext cx="3261624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 </a:t>
            </a:r>
            <a:r>
              <a:rPr err="1"/>
              <a:t>Método</a:t>
            </a:r>
            <a:r>
              <a:rPr dirty="0"/>
              <a:t> B1 – </a:t>
            </a:r>
            <a:r>
              <a:rPr err="1"/>
              <a:t>Condutores</a:t>
            </a:r>
            <a:r>
              <a:rPr dirty="0"/>
              <a:t> </a:t>
            </a:r>
            <a:r>
              <a:rPr err="1"/>
              <a:t>isolados</a:t>
            </a:r>
            <a:r>
              <a:rPr dirty="0"/>
              <a:t> </a:t>
            </a:r>
            <a:r>
              <a:rPr err="1"/>
              <a:t>em</a:t>
            </a:r>
            <a:r>
              <a:rPr dirty="0"/>
              <a:t> </a:t>
            </a:r>
            <a:r>
              <a:rPr err="1"/>
              <a:t>eletroduto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err="1"/>
              <a:t>Temperatura</a:t>
            </a:r>
            <a:r>
              <a:rPr dirty="0"/>
              <a:t> de </a:t>
            </a:r>
            <a:r>
              <a:rPr err="1"/>
              <a:t>referência</a:t>
            </a:r>
            <a:r>
              <a:rPr dirty="0"/>
              <a:t>: 25°C.</a:t>
            </a:r>
          </a:p>
          <a:p>
            <a:r>
              <a:rPr dirty="0"/>
              <a:t> </a:t>
            </a:r>
            <a:r>
              <a:rPr err="1"/>
              <a:t>Fatores</a:t>
            </a:r>
            <a:r>
              <a:rPr dirty="0"/>
              <a:t> de </a:t>
            </a:r>
            <a:r>
              <a:rPr err="1"/>
              <a:t>correção</a:t>
            </a:r>
            <a:r>
              <a:rPr dirty="0"/>
              <a:t> </a:t>
            </a:r>
            <a:r>
              <a:rPr err="1"/>
              <a:t>aplicados</a:t>
            </a:r>
            <a:r>
              <a:rPr dirty="0"/>
              <a:t>.</a:t>
            </a:r>
          </a:p>
          <a:p>
            <a:r>
              <a:rPr lang="pt-BR" dirty="0"/>
              <a:t>Fatores de queda de tensão aplicados.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Eletroduto - Apolo">
            <a:extLst>
              <a:ext uri="{FF2B5EF4-FFF2-40B4-BE49-F238E27FC236}">
                <a16:creationId xmlns:a16="http://schemas.microsoft.com/office/drawing/2014/main" id="{CE4DE0AE-D1FB-189C-0E4F-F9184AA0C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268" y="2531645"/>
            <a:ext cx="4163436" cy="29328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03267-E5A8-30FB-274A-435EB1FE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método de instalação</a:t>
            </a:r>
            <a:br>
              <a:rPr lang="pt-BR" dirty="0"/>
            </a:b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AC899D0-6FE2-7FAF-BDAE-087F84436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508" y="2537190"/>
            <a:ext cx="5149380" cy="3575097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BBAC92-D6F0-2729-CFFF-219DB305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A68-B3BB-4B0C-BAF4-926761C17F63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C1B31E-2144-DA09-CFF6-1C6E51E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16DC84-E577-B5C1-0D55-1007D7FA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010A47-7A30-0DD1-6C4D-62B0981047ED}"/>
              </a:ext>
            </a:extLst>
          </p:cNvPr>
          <p:cNvSpPr txBox="1"/>
          <p:nvPr/>
        </p:nvSpPr>
        <p:spPr>
          <a:xfrm>
            <a:off x="889106" y="2505670"/>
            <a:ext cx="1767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Utilizamos o método b1, com isolamento em PVC</a:t>
            </a:r>
          </a:p>
        </p:txBody>
      </p:sp>
    </p:spTree>
    <p:extLst>
      <p:ext uri="{BB962C8B-B14F-4D97-AF65-F5344CB8AC3E}">
        <p14:creationId xmlns:p14="http://schemas.microsoft.com/office/powerpoint/2010/main" val="2056083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62013-D11E-E4F5-5EE0-E72E9EA6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Fator queda de tensão 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E45D90B-EE2A-4A8E-EAFF-F0ACB717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979" y="2428735"/>
            <a:ext cx="5401429" cy="1000265"/>
          </a:xfr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795A3-88E9-BECD-7223-487F7CD7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D914-1346-40A6-A546-0B9AAA97FDDE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B5F19-7CB2-EE7D-7F9B-FDBBB99F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E4A93C-86CE-79C4-07D1-F21AA050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1295E9D-A298-7801-9AFF-DB51192C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17" y="3429000"/>
            <a:ext cx="1104262" cy="257736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22F5596-87C8-F28D-1662-47A11DE1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978" y="3358540"/>
            <a:ext cx="1839925" cy="26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4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884B-C286-737B-A1FA-E01AD23C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01B9-65AD-F586-4B1A-6E3FAD5A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Dimensionamento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dos </a:t>
            </a:r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Condutores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693D-F71B-88DE-DCEB-F6175636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7" y="2536317"/>
            <a:ext cx="3261624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6EC5694F-8C85-966B-9F92-BB2A5036F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7" y="2683487"/>
            <a:ext cx="8540886" cy="254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71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F7153-D1A5-9FD1-9DCA-1E93FD45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Dimensionamento dos condutores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BDB61-7C79-70B5-6379-AA68B807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corrigir o a corrente com a temperatura ambiente de goiana utilizamos 25° C equivale a 1,04</a:t>
            </a: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73308-5581-96C1-2F45-C7215033C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4A59-32DB-40B4-8782-A2BD48F83B66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76E96-BF8F-D5FF-B605-67B42C9C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EC33EE-0DDC-A093-5180-49C00809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8340525-6E96-4BD6-3B70-87D3DF9F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33" y="3008622"/>
            <a:ext cx="1035545" cy="30939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94FE0AB-0EEE-9DFA-AFA0-4E95B1136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269" y="3091424"/>
            <a:ext cx="2362530" cy="30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98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E6A43-456C-D6A1-E26D-17590FAF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B404-55A7-F73F-256B-FB244095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solidFill>
                  <a:schemeClr val="accent5">
                    <a:lumMod val="49000"/>
                  </a:schemeClr>
                </a:solidFill>
              </a:rPr>
              <a:t>Dimensionamento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dos </a:t>
            </a:r>
            <a:r>
              <a:rPr err="1">
                <a:solidFill>
                  <a:schemeClr val="accent5">
                    <a:lumMod val="49000"/>
                  </a:schemeClr>
                </a:solidFill>
              </a:rPr>
              <a:t>Condutores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562B-AB87-530C-8A55-9EEEA384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7" y="2536317"/>
            <a:ext cx="3261624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26121242-F6F7-C2F1-178E-42C04435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378"/>
            <a:ext cx="9144000" cy="128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8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77" y="922096"/>
            <a:ext cx="8465921" cy="1371030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Dimensionamento de Disjuntores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3064C31-6953-8E4C-56E7-ED14416E2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23310"/>
              </p:ext>
            </p:extLst>
          </p:nvPr>
        </p:nvGraphicFramePr>
        <p:xfrm>
          <a:off x="4309354" y="2040478"/>
          <a:ext cx="2328172" cy="39717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4086">
                  <a:extLst>
                    <a:ext uri="{9D8B030D-6E8A-4147-A177-3AD203B41FA5}">
                      <a16:colId xmlns:a16="http://schemas.microsoft.com/office/drawing/2014/main" val="850207111"/>
                    </a:ext>
                  </a:extLst>
                </a:gridCol>
                <a:gridCol w="1164086">
                  <a:extLst>
                    <a:ext uri="{9D8B030D-6E8A-4147-A177-3AD203B41FA5}">
                      <a16:colId xmlns:a16="http://schemas.microsoft.com/office/drawing/2014/main" val="4181747530"/>
                    </a:ext>
                  </a:extLst>
                </a:gridCol>
              </a:tblGrid>
              <a:tr h="38222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</a:rPr>
                        <a:t>Setor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>
                          <a:effectLst/>
                          <a:latin typeface="Arial" panose="020B0604020202020204" pitchFamily="34" charset="0"/>
                        </a:rPr>
                        <a:t>Carga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61595"/>
                  </a:ext>
                </a:extLst>
              </a:tr>
              <a:tr h="299129">
                <a:tc rowSpan="4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Motor 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948902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Motor 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988399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Motor 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488889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Motor 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210614"/>
                  </a:ext>
                </a:extLst>
              </a:tr>
              <a:tr h="299129">
                <a:tc row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Motor 5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727146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Motor 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744983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Motor 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119227"/>
                  </a:ext>
                </a:extLst>
              </a:tr>
              <a:tr h="299129">
                <a:tc rowSpan="5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Iluminação 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694893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Iluminação 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281451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Aquecimento 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599338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Aquecimento 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43639"/>
                  </a:ext>
                </a:extLst>
              </a:tr>
              <a:tr h="29912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>
                          <a:effectLst/>
                          <a:latin typeface="Arial" panose="020B0604020202020204" pitchFamily="34" charset="0"/>
                        </a:rPr>
                        <a:t>Aquecimento 3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5994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2548AB2-F062-9DA3-E0EC-C098E7803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36990"/>
              </p:ext>
            </p:extLst>
          </p:nvPr>
        </p:nvGraphicFramePr>
        <p:xfrm>
          <a:off x="6634263" y="2042809"/>
          <a:ext cx="1947231" cy="39691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47231">
                  <a:extLst>
                    <a:ext uri="{9D8B030D-6E8A-4147-A177-3AD203B41FA5}">
                      <a16:colId xmlns:a16="http://schemas.microsoft.com/office/drawing/2014/main" val="4087166157"/>
                    </a:ext>
                  </a:extLst>
                </a:gridCol>
              </a:tblGrid>
              <a:tr h="39003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 dirty="0">
                          <a:effectLst/>
                          <a:latin typeface="Arial"/>
                        </a:rPr>
                        <a:t>Disjuntor BT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43330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DWB160B-DX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50942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DWB400N-DA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869820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DWB160B-DX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137831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DWB400N-DA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276226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DWB160B-DX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30048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DWB160B-DX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81855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DWB160B-DX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502682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dirty="0">
                          <a:effectLst/>
                        </a:rPr>
                        <a:t>MDW P-B32-2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48489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65866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 - DF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918877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 - DF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46121"/>
                  </a:ext>
                </a:extLst>
              </a:tr>
              <a:tr h="29825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pt-BR" dirty="0">
                          <a:effectLst/>
                        </a:rPr>
                        <a:t>DWB160B - DF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976442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4CA8CE21-E042-E187-120D-EFEF0FD777C6}"/>
              </a:ext>
            </a:extLst>
          </p:cNvPr>
          <p:cNvSpPr txBox="1"/>
          <p:nvPr/>
        </p:nvSpPr>
        <p:spPr>
          <a:xfrm>
            <a:off x="556774" y="2550583"/>
            <a:ext cx="3626882" cy="32697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/>
              <a:t>DX - </a:t>
            </a:r>
            <a:r>
              <a:rPr lang="pt-BR" sz="2000" dirty="0">
                <a:latin typeface="Calisto MT"/>
                <a:ea typeface="Calibri"/>
                <a:cs typeface="Calibri"/>
              </a:rPr>
              <a:t>Distribuição - Térmico Fixo / Magnético Fixo</a:t>
            </a:r>
            <a:endParaRPr lang="pt-BR" sz="2000">
              <a:latin typeface="Calisto M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Calisto MT"/>
                <a:ea typeface="Calibri"/>
                <a:cs typeface="Calibri"/>
              </a:rPr>
              <a:t>DA - Distribuição - Térmico Ajustável / Magnético Ajustável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Calisto MT"/>
                <a:ea typeface="Calibri"/>
                <a:cs typeface="Calibri"/>
              </a:rPr>
              <a:t>DF - Distribuição - Térmico Ajustável / Magnético Fixo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7C959-386C-E47C-A942-67165F8EF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9646-3A67-979C-3C46-CAA97EB3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7" y="922096"/>
            <a:ext cx="8465921" cy="1371030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Dimensionamento de Disjuntores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158E64-147F-2186-FE36-4E854F0581DB}"/>
              </a:ext>
            </a:extLst>
          </p:cNvPr>
          <p:cNvSpPr txBox="1"/>
          <p:nvPr/>
        </p:nvSpPr>
        <p:spPr>
          <a:xfrm>
            <a:off x="472107" y="2963333"/>
            <a:ext cx="3626882" cy="1423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Calisto MT"/>
                <a:ea typeface="Calibri"/>
                <a:cs typeface="Calibri"/>
              </a:rPr>
              <a:t>ET – ELETRONICO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sz="2000" dirty="0">
                <a:latin typeface="Calisto MT"/>
                <a:ea typeface="Calibri"/>
                <a:cs typeface="Calibri"/>
              </a:rPr>
              <a:t>DA - AJUSTAVEL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pt-BR" sz="2000" dirty="0">
              <a:latin typeface="Calisto MT"/>
              <a:ea typeface="Calibri"/>
              <a:cs typeface="Calibri"/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DD56186-8FBC-931F-9377-E9C46594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976880"/>
              </p:ext>
            </p:extLst>
          </p:nvPr>
        </p:nvGraphicFramePr>
        <p:xfrm>
          <a:off x="3694981" y="3048000"/>
          <a:ext cx="5257316" cy="14386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99972">
                  <a:extLst>
                    <a:ext uri="{9D8B030D-6E8A-4147-A177-3AD203B41FA5}">
                      <a16:colId xmlns:a16="http://schemas.microsoft.com/office/drawing/2014/main" val="3325957211"/>
                    </a:ext>
                  </a:extLst>
                </a:gridCol>
                <a:gridCol w="1645157">
                  <a:extLst>
                    <a:ext uri="{9D8B030D-6E8A-4147-A177-3AD203B41FA5}">
                      <a16:colId xmlns:a16="http://schemas.microsoft.com/office/drawing/2014/main" val="4135036101"/>
                    </a:ext>
                  </a:extLst>
                </a:gridCol>
                <a:gridCol w="2312187">
                  <a:extLst>
                    <a:ext uri="{9D8B030D-6E8A-4147-A177-3AD203B41FA5}">
                      <a16:colId xmlns:a16="http://schemas.microsoft.com/office/drawing/2014/main" val="2121163516"/>
                    </a:ext>
                  </a:extLst>
                </a:gridCol>
              </a:tblGrid>
              <a:tr h="288470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 dirty="0">
                          <a:effectLst/>
                          <a:latin typeface="Arial"/>
                        </a:rPr>
                        <a:t>Setor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 dirty="0">
                          <a:effectLst/>
                          <a:latin typeface="Arial"/>
                        </a:rPr>
                        <a:t>I(A)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b="1" dirty="0">
                          <a:effectLst/>
                          <a:latin typeface="Arial"/>
                        </a:rPr>
                        <a:t>DISJUNTOR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9524">
                      <a:solidFill>
                        <a:srgbClr val="CCCCCC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94795"/>
                  </a:ext>
                </a:extLst>
              </a:tr>
              <a:tr h="402566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dirty="0">
                          <a:effectLst/>
                          <a:latin typeface="Arial"/>
                        </a:rPr>
                        <a:t>QGF- AREA 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dirty="0">
                          <a:effectLst/>
                          <a:latin typeface="Arial"/>
                        </a:rPr>
                        <a:t>506,36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DWB1000-ET</a:t>
                      </a:r>
                      <a:endParaRPr lang="pt-BR" dirty="0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54331"/>
                  </a:ext>
                </a:extLst>
              </a:tr>
              <a:tr h="37381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QGF- AREA 2</a:t>
                      </a:r>
                      <a:endParaRPr lang="pt-BR" sz="1200" dirty="0">
                        <a:effectLst/>
                        <a:latin typeface="Arial"/>
                      </a:endParaRP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dirty="0">
                          <a:effectLst/>
                          <a:latin typeface="Arial"/>
                        </a:rPr>
                        <a:t>100,54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DWB320-DA</a:t>
                      </a:r>
                    </a:p>
                    <a:p>
                      <a:pPr lvl="0" algn="ctr">
                        <a:buNone/>
                      </a:pPr>
                      <a:endParaRPr lang="pt-BR" sz="1200" dirty="0">
                        <a:effectLst/>
                        <a:latin typeface="Arial"/>
                      </a:endParaRP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441955"/>
                  </a:ext>
                </a:extLst>
              </a:tr>
              <a:tr h="37381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QGF- AREA </a:t>
                      </a:r>
                      <a:r>
                        <a:rPr lang="pt-BR" sz="1200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dirty="0">
                          <a:effectLst/>
                          <a:latin typeface="Arial"/>
                        </a:rPr>
                        <a:t>653,50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B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DWA1250-ET</a:t>
                      </a:r>
                      <a:endParaRPr lang="pt-BR" dirty="0"/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190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60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38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307" y="-1602283"/>
            <a:ext cx="3587956" cy="5646208"/>
          </a:xfrm>
        </p:spPr>
        <p:txBody>
          <a:bodyPr anchor="ctr">
            <a:normAutofit/>
          </a:bodyPr>
          <a:lstStyle/>
          <a:p>
            <a:r>
              <a:rPr lang="pt-BR" sz="3100" dirty="0">
                <a:solidFill>
                  <a:schemeClr val="accent5">
                    <a:lumMod val="49000"/>
                  </a:schemeClr>
                </a:solidFill>
              </a:rPr>
              <a:t>Introdução</a:t>
            </a:r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C229496C-13B9-9028-C6F6-7E18F8EC6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58" y="1718249"/>
            <a:ext cx="4208834" cy="270165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A9664-3904-1097-856F-5F2C339F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68" y="1719194"/>
            <a:ext cx="3232440" cy="36360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dirty="0">
                <a:ea typeface="+mn-lt"/>
                <a:cs typeface="+mn-lt"/>
              </a:rPr>
              <a:t>Objetivo: Projeto elétrico de uma pequena indústria de papel;</a:t>
            </a:r>
          </a:p>
          <a:p>
            <a:r>
              <a:rPr lang="pt-BR" dirty="0">
                <a:ea typeface="+mn-lt"/>
                <a:cs typeface="+mn-lt"/>
              </a:rPr>
              <a:t>Tensão nominal secundária: 380 V;</a:t>
            </a:r>
          </a:p>
          <a:p>
            <a:r>
              <a:rPr lang="en-US" dirty="0" err="1"/>
              <a:t>Localização</a:t>
            </a:r>
            <a:r>
              <a:rPr lang="en-US" dirty="0"/>
              <a:t>: Goiania/</a:t>
            </a:r>
            <a:r>
              <a:rPr lang="en-US" dirty="0" err="1"/>
              <a:t>Goias</a:t>
            </a:r>
            <a:r>
              <a:rPr lang="en-US" dirty="0"/>
              <a:t>;</a:t>
            </a:r>
          </a:p>
          <a:p>
            <a:r>
              <a:rPr lang="en-US" dirty="0" err="1"/>
              <a:t>Concessionária</a:t>
            </a:r>
            <a:r>
              <a:rPr lang="en-US" dirty="0"/>
              <a:t> : Equatorial;</a:t>
            </a:r>
            <a:br>
              <a:rPr lang="en-US" dirty="0"/>
            </a:br>
            <a:endParaRPr lang="en-US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CD321-B892-EDBF-8B85-CF2D877B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6AD0-7B0C-7D09-D0D0-FEDFBF7B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Chave de partida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44AF-1977-9C39-ACCE-F6763EFBB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7" y="2293126"/>
            <a:ext cx="4197866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1600" dirty="0">
                <a:solidFill>
                  <a:srgbClr val="393939"/>
                </a:solidFill>
                <a:latin typeface="Roboto"/>
                <a:ea typeface="Roboto"/>
                <a:cs typeface="Roboto"/>
              </a:rPr>
              <a:t>Com design moderno e faixa de potências de 0,25 a 175 cv, o inversor de frequência CFW500 é um acionamento de velocidade variável de alta performance, que auxilia no controle de velocidade e torque em motores de indução trifásicos.</a:t>
            </a:r>
          </a:p>
          <a:p>
            <a:r>
              <a:rPr lang="pt-BR" sz="1600" dirty="0">
                <a:solidFill>
                  <a:srgbClr val="393939"/>
                </a:solidFill>
                <a:latin typeface="Roboto"/>
                <a:ea typeface="Roboto"/>
                <a:cs typeface="Roboto"/>
              </a:rPr>
              <a:t>Será o mais adequado para o acionamento do motor de uma esteira automatizada de transporte de matéria prima.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7B2226-CC9E-BF15-F5FE-C598F7EF1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167" y="210608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5">
                    <a:lumMod val="49000"/>
                  </a:schemeClr>
                </a:solidFill>
              </a:rPr>
              <a:t>Correção de Fator de Potência</a:t>
            </a:r>
            <a:endParaRPr lang="pt-BR" dirty="0">
              <a:solidFill>
                <a:schemeClr val="accent5">
                  <a:lumMod val="49000"/>
                </a:schemeClr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18B9248-8789-9022-BC02-103B4D786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301893"/>
              </p:ext>
            </p:extLst>
          </p:nvPr>
        </p:nvGraphicFramePr>
        <p:xfrm>
          <a:off x="832380" y="2175933"/>
          <a:ext cx="7760169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38530">
                  <a:extLst>
                    <a:ext uri="{9D8B030D-6E8A-4147-A177-3AD203B41FA5}">
                      <a16:colId xmlns:a16="http://schemas.microsoft.com/office/drawing/2014/main" val="2491336806"/>
                    </a:ext>
                  </a:extLst>
                </a:gridCol>
                <a:gridCol w="1564134">
                  <a:extLst>
                    <a:ext uri="{9D8B030D-6E8A-4147-A177-3AD203B41FA5}">
                      <a16:colId xmlns:a16="http://schemas.microsoft.com/office/drawing/2014/main" val="2757269903"/>
                    </a:ext>
                  </a:extLst>
                </a:gridCol>
                <a:gridCol w="1151334">
                  <a:extLst>
                    <a:ext uri="{9D8B030D-6E8A-4147-A177-3AD203B41FA5}">
                      <a16:colId xmlns:a16="http://schemas.microsoft.com/office/drawing/2014/main" val="2185440789"/>
                    </a:ext>
                  </a:extLst>
                </a:gridCol>
                <a:gridCol w="1151334">
                  <a:extLst>
                    <a:ext uri="{9D8B030D-6E8A-4147-A177-3AD203B41FA5}">
                      <a16:colId xmlns:a16="http://schemas.microsoft.com/office/drawing/2014/main" val="2828616345"/>
                    </a:ext>
                  </a:extLst>
                </a:gridCol>
                <a:gridCol w="1504415">
                  <a:extLst>
                    <a:ext uri="{9D8B030D-6E8A-4147-A177-3AD203B41FA5}">
                      <a16:colId xmlns:a16="http://schemas.microsoft.com/office/drawing/2014/main" val="4142289052"/>
                    </a:ext>
                  </a:extLst>
                </a:gridCol>
                <a:gridCol w="1562731">
                  <a:extLst>
                    <a:ext uri="{9D8B030D-6E8A-4147-A177-3AD203B41FA5}">
                      <a16:colId xmlns:a16="http://schemas.microsoft.com/office/drawing/2014/main" val="2501705981"/>
                    </a:ext>
                  </a:extLst>
                </a:gridCol>
                <a:gridCol w="87691">
                  <a:extLst>
                    <a:ext uri="{9D8B030D-6E8A-4147-A177-3AD203B41FA5}">
                      <a16:colId xmlns:a16="http://schemas.microsoft.com/office/drawing/2014/main" val="978939122"/>
                    </a:ext>
                  </a:extLst>
                </a:gridCol>
              </a:tblGrid>
              <a:tr h="72628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 dirty="0">
                          <a:effectLst/>
                          <a:latin typeface="Arial"/>
                        </a:rPr>
                        <a:t>Setor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 dirty="0">
                          <a:effectLst/>
                          <a:latin typeface="Arial"/>
                        </a:rPr>
                        <a:t>Potência ativa (kW)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1" dirty="0">
                          <a:effectLst/>
                          <a:latin typeface="Arial"/>
                        </a:rPr>
                        <a:t>Potência reativa (kVAr)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b="1" dirty="0">
                          <a:effectLst/>
                        </a:rPr>
                        <a:t>FP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b="1" dirty="0">
                          <a:effectLst/>
                        </a:rPr>
                        <a:t>Q desejado (kVAr)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b="1" dirty="0">
                          <a:effectLst/>
                        </a:rPr>
                        <a:t>Banco de Capacitor (kVAr)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504152"/>
                  </a:ext>
                </a:extLst>
              </a:tr>
              <a:tr h="242093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169,10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197,67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dirty="0">
                          <a:effectLst/>
                        </a:rPr>
                        <a:t>0,845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>
                          <a:effectLst/>
                        </a:rPr>
                        <a:t>72,0363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>
                          <a:effectLst/>
                        </a:rPr>
                        <a:t>125,6337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64791"/>
                  </a:ext>
                </a:extLst>
              </a:tr>
              <a:tr h="242093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32,19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39,74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dirty="0">
                          <a:effectLst/>
                        </a:rPr>
                        <a:t>0,81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>
                          <a:effectLst/>
                        </a:rPr>
                        <a:t>13,71288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>
                          <a:effectLst/>
                        </a:rPr>
                        <a:t>26,02712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53516"/>
                  </a:ext>
                </a:extLst>
              </a:tr>
              <a:tr h="242093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28575" marR="28575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250,00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pt-BR" sz="1200" b="0" dirty="0">
                          <a:effectLst/>
                          <a:latin typeface="Arial"/>
                        </a:rPr>
                        <a:t>263,91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dirty="0">
                          <a:effectLst/>
                        </a:rPr>
                        <a:t>0,968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>
                          <a:effectLst/>
                        </a:rPr>
                        <a:t>106,4996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>
                          <a:effectLst/>
                        </a:rPr>
                        <a:t>157,4104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852969"/>
                  </a:ext>
                </a:extLst>
              </a:tr>
              <a:tr h="24209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801278"/>
                  </a:ext>
                </a:extLst>
              </a:tr>
              <a:tr h="24209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pt-BR">
                        <a:effectLst/>
                      </a:endParaRPr>
                    </a:p>
                  </a:txBody>
                  <a:tcPr marL="28575" marR="28575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269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F5C9C-A776-D192-83A0-85E7A0555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FD3F-9D96-0AB8-2F30-ED24E178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solidFill>
                  <a:schemeClr val="accent5">
                    <a:lumMod val="49000"/>
                  </a:schemeClr>
                </a:solidFill>
              </a:rPr>
              <a:t>Correção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de Fator de </a:t>
            </a:r>
            <a:r>
              <a:rPr err="1">
                <a:solidFill>
                  <a:schemeClr val="accent5">
                    <a:lumMod val="49000"/>
                  </a:schemeClr>
                </a:solidFill>
              </a:rPr>
              <a:t>Potência</a:t>
            </a:r>
            <a:endParaRPr lang="pt-BR" err="1">
              <a:solidFill>
                <a:schemeClr val="accent5">
                  <a:lumMod val="49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CD297C-E5E1-C1C6-2219-8D307510CF65}"/>
              </a:ext>
            </a:extLst>
          </p:cNvPr>
          <p:cNvSpPr txBox="1"/>
          <p:nvPr/>
        </p:nvSpPr>
        <p:spPr>
          <a:xfrm>
            <a:off x="867833" y="3979334"/>
            <a:ext cx="1926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AREA - 2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F76073-2389-34C9-643F-EA3FE3F725D6}"/>
              </a:ext>
            </a:extLst>
          </p:cNvPr>
          <p:cNvSpPr txBox="1"/>
          <p:nvPr/>
        </p:nvSpPr>
        <p:spPr>
          <a:xfrm>
            <a:off x="867832" y="1714499"/>
            <a:ext cx="1926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AREA – 1 (2x)</a:t>
            </a:r>
          </a:p>
        </p:txBody>
      </p:sp>
      <p:pic>
        <p:nvPicPr>
          <p:cNvPr id="9" name="Imagem 8" descr="Tabela&#10;&#10;O conteúdo gerado por IA pode estar incorreto.">
            <a:extLst>
              <a:ext uri="{FF2B5EF4-FFF2-40B4-BE49-F238E27FC236}">
                <a16:creationId xmlns:a16="http://schemas.microsoft.com/office/drawing/2014/main" id="{F46B1E03-3371-3AFD-6B6D-09076EB2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8" y="4235980"/>
            <a:ext cx="6448425" cy="1857375"/>
          </a:xfrm>
          <a:prstGeom prst="rect">
            <a:avLst/>
          </a:prstGeom>
        </p:spPr>
      </p:pic>
      <p:pic>
        <p:nvPicPr>
          <p:cNvPr id="12" name="Imagem 11" descr="Tabela&#10;&#10;O conteúdo gerado por IA pode estar incorreto.">
            <a:extLst>
              <a:ext uri="{FF2B5EF4-FFF2-40B4-BE49-F238E27FC236}">
                <a16:creationId xmlns:a16="http://schemas.microsoft.com/office/drawing/2014/main" id="{82E1DDF5-B60D-8881-0CF2-99F3CBC0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96" y="2082271"/>
            <a:ext cx="6657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1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9F58A-8D5F-651B-8E24-E3E54699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22E1-1DAF-1A2A-6C25-E69768E0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Correção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de Fator de </a:t>
            </a:r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Potência</a:t>
            </a:r>
            <a:endParaRPr lang="pt-BR" dirty="0">
              <a:solidFill>
                <a:schemeClr val="accent5">
                  <a:lumMod val="49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89590E-8B78-1BDB-7218-62DF7C6CA14F}"/>
              </a:ext>
            </a:extLst>
          </p:cNvPr>
          <p:cNvSpPr txBox="1"/>
          <p:nvPr/>
        </p:nvSpPr>
        <p:spPr>
          <a:xfrm>
            <a:off x="984249" y="2116666"/>
            <a:ext cx="19261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AREA – 3 (2x)</a:t>
            </a:r>
          </a:p>
        </p:txBody>
      </p:sp>
      <p:pic>
        <p:nvPicPr>
          <p:cNvPr id="12" name="Imagem 11" descr="Tabela&#10;&#10;O conteúdo gerado por IA pode estar incorreto.">
            <a:extLst>
              <a:ext uri="{FF2B5EF4-FFF2-40B4-BE49-F238E27FC236}">
                <a16:creationId xmlns:a16="http://schemas.microsoft.com/office/drawing/2014/main" id="{A9790BAB-BFD8-84C3-C05C-3D82DEDB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96" y="2653771"/>
            <a:ext cx="66579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8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Níveis de curto circuito</a:t>
            </a:r>
          </a:p>
        </p:txBody>
      </p:sp>
      <p:pic>
        <p:nvPicPr>
          <p:cNvPr id="4" name="Content Placeholder 3" descr="Tabela&#10;&#10;O conteúdo gerado por IA pode estar incorreto.">
            <a:extLst>
              <a:ext uri="{FF2B5EF4-FFF2-40B4-BE49-F238E27FC236}">
                <a16:creationId xmlns:a16="http://schemas.microsoft.com/office/drawing/2014/main" id="{42BD09EB-6A4D-C78A-01F5-BFAE35E3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27" y="2613531"/>
            <a:ext cx="8505283" cy="164061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BB8BB-C623-655E-5103-F43EC6E8A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A1F0-D0A7-8D36-DB77-7D9EC0F2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Diagrama Unifilar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850E4-6BE8-F66F-40CB-87E218D1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7" y="1711043"/>
            <a:ext cx="7944366" cy="7574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Com todos os cálculos realizados, foi feito o diagrama unifilar da instalação da fábrica</a:t>
            </a:r>
            <a:endParaRPr lang="pt-BR" dirty="0"/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9F5D09A7-DD20-2D5A-7DF2-199F426D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129" y="2574924"/>
            <a:ext cx="3309409" cy="35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6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365A9-EF0F-ED37-37EB-5FDE1666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82AE-FBB8-0EE5-8F96-6A47E925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Subestação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D3C6-DEC5-DE7E-049F-3AD63128B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Projeto atende à NBR 5410 e NBR 14039.</a:t>
            </a:r>
          </a:p>
          <a:p>
            <a:r>
              <a:rPr dirty="0"/>
              <a:t> </a:t>
            </a:r>
            <a:r>
              <a:rPr dirty="0" err="1"/>
              <a:t>Configuração</a:t>
            </a:r>
            <a:r>
              <a:rPr dirty="0"/>
              <a:t> modular, </a:t>
            </a:r>
            <a:r>
              <a:rPr dirty="0" err="1"/>
              <a:t>segura</a:t>
            </a:r>
            <a:r>
              <a:rPr dirty="0"/>
              <a:t> e </a:t>
            </a:r>
            <a:r>
              <a:rPr dirty="0" err="1"/>
              <a:t>expansível</a:t>
            </a:r>
            <a:r>
              <a:rPr dirty="0"/>
              <a:t>.</a:t>
            </a:r>
          </a:p>
          <a:p>
            <a:r>
              <a:rPr dirty="0"/>
              <a:t> Baixa </a:t>
            </a:r>
            <a:r>
              <a:rPr dirty="0" err="1"/>
              <a:t>queda</a:t>
            </a:r>
            <a:r>
              <a:rPr dirty="0"/>
              <a:t> de </a:t>
            </a:r>
            <a:r>
              <a:rPr dirty="0" err="1"/>
              <a:t>tensão</a:t>
            </a:r>
            <a:r>
              <a:rPr dirty="0"/>
              <a:t> e </a:t>
            </a:r>
            <a:r>
              <a:rPr dirty="0" err="1"/>
              <a:t>bom</a:t>
            </a:r>
            <a:r>
              <a:rPr dirty="0"/>
              <a:t> </a:t>
            </a:r>
            <a:r>
              <a:rPr dirty="0" err="1"/>
              <a:t>equilíbrio</a:t>
            </a:r>
            <a:r>
              <a:rPr dirty="0"/>
              <a:t> de cargas.</a:t>
            </a:r>
            <a:endParaRPr lang="pt-BR" dirty="0"/>
          </a:p>
          <a:p>
            <a:r>
              <a:rPr lang="pt-BR" dirty="0"/>
              <a:t>Utilizando o transformador WEG 750KVA. </a:t>
            </a:r>
          </a:p>
          <a:p>
            <a:r>
              <a:rPr lang="pt-BR" dirty="0"/>
              <a:t>Um Disjuntor a gás SF6.</a:t>
            </a:r>
          </a:p>
          <a:p>
            <a:r>
              <a:rPr lang="pt-BR" dirty="0"/>
              <a:t>Um sistema de aterramento com condutores de cobre eletrolítico conectada a hastes de aterramento.</a:t>
            </a:r>
          </a:p>
          <a:p>
            <a:r>
              <a:rPr lang="pt-BR" dirty="0"/>
              <a:t>Um extintor de incêndio CO₂  6kg com manutenção regular.</a:t>
            </a:r>
          </a:p>
          <a:p>
            <a:endParaRPr lang="pt-BR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336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Conclusão</a:t>
            </a:r>
            <a:endParaRPr lang="pt-BR">
              <a:solidFill>
                <a:schemeClr val="accent5">
                  <a:lumMod val="49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2028543"/>
            <a:ext cx="8018450" cy="3636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70000"/>
              </a:lnSpc>
            </a:pP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Projeto de instalação elétrica atende às normas técnicas NBR 5410 e NBR 14039, garantindo segurança e eficiência.</a:t>
            </a:r>
            <a:endParaRPr lang="pt-BR" sz="1300" dirty="0"/>
          </a:p>
          <a:p>
            <a:pPr>
              <a:lnSpc>
                <a:spcPct val="170000"/>
              </a:lnSpc>
            </a:pP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Transformador 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distribuição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dimensionados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para 750 kVA e 380 V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trifásico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+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neutro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adequados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às cargas da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fábrica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pt-BR" sz="1300" dirty="0"/>
          </a:p>
          <a:p>
            <a:pPr>
              <a:lnSpc>
                <a:spcPct val="170000"/>
              </a:lnSpc>
            </a:pP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Proteções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elétricas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dispositivos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selecionados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conforme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curvas de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disjuntores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e normas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específicas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(NBR IEC 60947).</a:t>
            </a:r>
            <a:endParaRPr lang="pt-BR" sz="1300" dirty="0"/>
          </a:p>
          <a:p>
            <a:pPr>
              <a:lnSpc>
                <a:spcPct val="170000"/>
              </a:lnSpc>
            </a:pP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Estrutura modular com QGF para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áreas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1, 2 e 3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facilita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manutenção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futura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expansão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  <a:endParaRPr lang="pt-BR" sz="1300" dirty="0"/>
          </a:p>
          <a:p>
            <a:pPr>
              <a:lnSpc>
                <a:spcPct val="170000"/>
              </a:lnSpc>
            </a:pP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Normas de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elaboração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de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textos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técnicas 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acadêmicas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(NBR 14724, NBR 6023)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seguidas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para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organização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do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relatório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Projeto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preparado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para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operação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segura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confiável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e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eficiente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,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alinhado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às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melhores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práticas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 do </a:t>
            </a:r>
            <a:r>
              <a:rPr lang="en-US" sz="1300" dirty="0" err="1">
                <a:solidFill>
                  <a:srgbClr val="222222"/>
                </a:solidFill>
                <a:latin typeface="Arial"/>
                <a:cs typeface="Arial"/>
              </a:rPr>
              <a:t>setor</a:t>
            </a:r>
            <a:r>
              <a:rPr lang="en-US" sz="1300" dirty="0">
                <a:solidFill>
                  <a:srgbClr val="222222"/>
                </a:solidFill>
                <a:latin typeface="Arial"/>
                <a:cs typeface="Arial"/>
              </a:rPr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5">
                    <a:lumMod val="49000"/>
                  </a:schemeClr>
                </a:solidFill>
              </a:rPr>
              <a:t>Referências</a:t>
            </a:r>
            <a:endParaRPr lang="pt-BR">
              <a:solidFill>
                <a:schemeClr val="accent5">
                  <a:lumMod val="49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1509960"/>
            <a:ext cx="8018449" cy="3837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200" dirty="0"/>
          </a:p>
          <a:p>
            <a:pPr>
              <a:lnSpc>
                <a:spcPct val="170000"/>
              </a:lnSpc>
            </a:pPr>
            <a:r>
              <a:rPr lang="en-US" sz="1200" dirty="0">
                <a:ea typeface="+mn-lt"/>
                <a:cs typeface="+mn-lt"/>
              </a:rPr>
              <a:t>ASSOCIAÇÃO BRASILEIRA DE NORMAS TÉCNICAS. NBR 5410: </a:t>
            </a:r>
            <a:r>
              <a:rPr lang="en-US" sz="1200" dirty="0" err="1">
                <a:ea typeface="+mn-lt"/>
                <a:cs typeface="+mn-lt"/>
              </a:rPr>
              <a:t>Instalações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elétricas</a:t>
            </a:r>
            <a:r>
              <a:rPr lang="en-US" sz="1200" dirty="0">
                <a:ea typeface="+mn-lt"/>
                <a:cs typeface="+mn-lt"/>
              </a:rPr>
              <a:t> de </a:t>
            </a:r>
            <a:r>
              <a:rPr lang="en-US" sz="1200" dirty="0" err="1">
                <a:ea typeface="+mn-lt"/>
                <a:cs typeface="+mn-lt"/>
              </a:rPr>
              <a:t>baixa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tensão</a:t>
            </a:r>
            <a:r>
              <a:rPr lang="en-US" sz="1200" dirty="0">
                <a:ea typeface="+mn-lt"/>
                <a:cs typeface="+mn-lt"/>
              </a:rPr>
              <a:t>. Rio de Janeiro, 2004.</a:t>
            </a:r>
            <a:endParaRPr lang="pt-BR" sz="1200" dirty="0"/>
          </a:p>
          <a:p>
            <a:pPr>
              <a:lnSpc>
                <a:spcPct val="170000"/>
              </a:lnSpc>
            </a:pPr>
            <a:r>
              <a:rPr lang="en-US" sz="1200" dirty="0">
                <a:ea typeface="+mn-lt"/>
                <a:cs typeface="+mn-lt"/>
              </a:rPr>
              <a:t>ASSOCIAÇÃO BRASILEIRA DE NORMAS TÉCNICAS. NBR 6023: </a:t>
            </a:r>
            <a:r>
              <a:rPr lang="en-US" sz="1200" dirty="0" err="1">
                <a:ea typeface="+mn-lt"/>
                <a:cs typeface="+mn-lt"/>
              </a:rPr>
              <a:t>Informação</a:t>
            </a:r>
            <a:r>
              <a:rPr lang="en-US" sz="1200" dirty="0">
                <a:ea typeface="+mn-lt"/>
                <a:cs typeface="+mn-lt"/>
              </a:rPr>
              <a:t> e </a:t>
            </a:r>
            <a:r>
              <a:rPr lang="en-US" sz="1200" dirty="0" err="1">
                <a:ea typeface="+mn-lt"/>
                <a:cs typeface="+mn-lt"/>
              </a:rPr>
              <a:t>documentação</a:t>
            </a:r>
            <a:r>
              <a:rPr lang="en-US" sz="1200" dirty="0">
                <a:ea typeface="+mn-lt"/>
                <a:cs typeface="+mn-lt"/>
              </a:rPr>
              <a:t> - </a:t>
            </a:r>
            <a:r>
              <a:rPr lang="en-US" sz="1200" dirty="0" err="1">
                <a:ea typeface="+mn-lt"/>
                <a:cs typeface="+mn-lt"/>
              </a:rPr>
              <a:t>Trabalhos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acadêmicos</a:t>
            </a:r>
            <a:r>
              <a:rPr lang="en-US" sz="1200" dirty="0">
                <a:ea typeface="+mn-lt"/>
                <a:cs typeface="+mn-lt"/>
              </a:rPr>
              <a:t> - </a:t>
            </a:r>
            <a:r>
              <a:rPr lang="en-US" sz="1200" dirty="0" err="1">
                <a:ea typeface="+mn-lt"/>
                <a:cs typeface="+mn-lt"/>
              </a:rPr>
              <a:t>Apresentação</a:t>
            </a:r>
            <a:r>
              <a:rPr lang="en-US" sz="1200" dirty="0">
                <a:ea typeface="+mn-lt"/>
                <a:cs typeface="+mn-lt"/>
              </a:rPr>
              <a:t>. Rio de Janeiro, 2018.</a:t>
            </a:r>
            <a:endParaRPr lang="pt-BR" sz="1200" dirty="0"/>
          </a:p>
          <a:p>
            <a:pPr>
              <a:lnSpc>
                <a:spcPct val="170000"/>
              </a:lnSpc>
            </a:pPr>
            <a:r>
              <a:rPr lang="en-US" sz="1200" dirty="0">
                <a:ea typeface="+mn-lt"/>
                <a:cs typeface="+mn-lt"/>
              </a:rPr>
              <a:t>ASSOCIAÇÃO BRASILEIRA DE NORMAS TÉCNICAS. NBR 6024: </a:t>
            </a:r>
            <a:r>
              <a:rPr lang="en-US" sz="1200" dirty="0" err="1">
                <a:ea typeface="+mn-lt"/>
                <a:cs typeface="+mn-lt"/>
              </a:rPr>
              <a:t>Informação</a:t>
            </a:r>
            <a:r>
              <a:rPr lang="en-US" sz="1200" dirty="0">
                <a:ea typeface="+mn-lt"/>
                <a:cs typeface="+mn-lt"/>
              </a:rPr>
              <a:t> e </a:t>
            </a:r>
            <a:r>
              <a:rPr lang="en-US" sz="1200" dirty="0" err="1">
                <a:ea typeface="+mn-lt"/>
                <a:cs typeface="+mn-lt"/>
              </a:rPr>
              <a:t>documentação</a:t>
            </a:r>
            <a:r>
              <a:rPr lang="en-US" sz="1200" dirty="0">
                <a:ea typeface="+mn-lt"/>
                <a:cs typeface="+mn-lt"/>
              </a:rPr>
              <a:t> - </a:t>
            </a:r>
            <a:r>
              <a:rPr lang="en-US" sz="1200" dirty="0" err="1">
                <a:ea typeface="+mn-lt"/>
                <a:cs typeface="+mn-lt"/>
              </a:rPr>
              <a:t>Trabalhos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acadêmicos</a:t>
            </a:r>
            <a:r>
              <a:rPr lang="en-US" sz="1200" dirty="0">
                <a:ea typeface="+mn-lt"/>
                <a:cs typeface="+mn-lt"/>
              </a:rPr>
              <a:t> - </a:t>
            </a:r>
            <a:r>
              <a:rPr lang="en-US" sz="1200" dirty="0" err="1">
                <a:ea typeface="+mn-lt"/>
                <a:cs typeface="+mn-lt"/>
              </a:rPr>
              <a:t>Apresentação</a:t>
            </a:r>
            <a:r>
              <a:rPr lang="en-US" sz="1200" dirty="0">
                <a:ea typeface="+mn-lt"/>
                <a:cs typeface="+mn-lt"/>
              </a:rPr>
              <a:t>. Rio de Janeiro, 2012.</a:t>
            </a:r>
            <a:endParaRPr lang="pt-BR" sz="1200" dirty="0"/>
          </a:p>
          <a:p>
            <a:pPr>
              <a:lnSpc>
                <a:spcPct val="170000"/>
              </a:lnSpc>
            </a:pPr>
            <a:r>
              <a:rPr lang="en-US" sz="1200" dirty="0">
                <a:ea typeface="+mn-lt"/>
                <a:cs typeface="+mn-lt"/>
              </a:rPr>
              <a:t>ASSOCIAÇÃO BRASILEIRA DE NORMAS TÉCNICAS. NBR 6028: </a:t>
            </a:r>
            <a:r>
              <a:rPr lang="en-US" sz="1200" dirty="0" err="1">
                <a:ea typeface="+mn-lt"/>
                <a:cs typeface="+mn-lt"/>
              </a:rPr>
              <a:t>Informação</a:t>
            </a:r>
            <a:r>
              <a:rPr lang="en-US" sz="1200" dirty="0">
                <a:ea typeface="+mn-lt"/>
                <a:cs typeface="+mn-lt"/>
              </a:rPr>
              <a:t> e </a:t>
            </a:r>
            <a:r>
              <a:rPr lang="en-US" sz="1200" dirty="0" err="1">
                <a:ea typeface="+mn-lt"/>
                <a:cs typeface="+mn-lt"/>
              </a:rPr>
              <a:t>documentação</a:t>
            </a:r>
            <a:r>
              <a:rPr lang="en-US" sz="1200" dirty="0">
                <a:ea typeface="+mn-lt"/>
                <a:cs typeface="+mn-lt"/>
              </a:rPr>
              <a:t> - </a:t>
            </a:r>
            <a:r>
              <a:rPr lang="en-US" sz="1200" dirty="0" err="1">
                <a:ea typeface="+mn-lt"/>
                <a:cs typeface="+mn-lt"/>
              </a:rPr>
              <a:t>Trabalhos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acadêmicos</a:t>
            </a:r>
            <a:r>
              <a:rPr lang="en-US" sz="1200" dirty="0">
                <a:ea typeface="+mn-lt"/>
                <a:cs typeface="+mn-lt"/>
              </a:rPr>
              <a:t> - </a:t>
            </a:r>
            <a:r>
              <a:rPr lang="en-US" sz="1200" dirty="0" err="1">
                <a:ea typeface="+mn-lt"/>
                <a:cs typeface="+mn-lt"/>
              </a:rPr>
              <a:t>Apresentação</a:t>
            </a:r>
            <a:r>
              <a:rPr lang="en-US" sz="1200" dirty="0">
                <a:ea typeface="+mn-lt"/>
                <a:cs typeface="+mn-lt"/>
              </a:rPr>
              <a:t>. Rio de Janeiro, 2003.</a:t>
            </a:r>
            <a:endParaRPr lang="pt-BR" sz="1200" dirty="0"/>
          </a:p>
          <a:p>
            <a:pPr>
              <a:lnSpc>
                <a:spcPct val="170000"/>
              </a:lnSpc>
            </a:pPr>
            <a:r>
              <a:rPr lang="en-US" sz="1200" dirty="0">
                <a:ea typeface="+mn-lt"/>
                <a:cs typeface="+mn-lt"/>
              </a:rPr>
              <a:t>ASSOCIAÇÃO BRASILEIRA DE NORMAS TÉCNICAS. NBR 16786: Eficiência </a:t>
            </a:r>
            <a:r>
              <a:rPr lang="en-US" sz="1200" dirty="0" err="1">
                <a:ea typeface="+mn-lt"/>
                <a:cs typeface="+mn-lt"/>
              </a:rPr>
              <a:t>energética</a:t>
            </a:r>
            <a:r>
              <a:rPr lang="en-US" sz="1200" dirty="0">
                <a:ea typeface="+mn-lt"/>
                <a:cs typeface="+mn-lt"/>
              </a:rPr>
              <a:t> — </a:t>
            </a:r>
            <a:r>
              <a:rPr lang="en-US" sz="1200" dirty="0" err="1">
                <a:ea typeface="+mn-lt"/>
                <a:cs typeface="+mn-lt"/>
              </a:rPr>
              <a:t>Instalações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elétricas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em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média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tensão</a:t>
            </a:r>
            <a:r>
              <a:rPr lang="en-US" sz="1200" dirty="0">
                <a:ea typeface="+mn-lt"/>
                <a:cs typeface="+mn-lt"/>
              </a:rPr>
              <a:t> — </a:t>
            </a:r>
            <a:r>
              <a:rPr lang="en-US" sz="1200" dirty="0" err="1">
                <a:ea typeface="+mn-lt"/>
                <a:cs typeface="+mn-lt"/>
              </a:rPr>
              <a:t>Requisitos</a:t>
            </a:r>
            <a:r>
              <a:rPr lang="en-US" sz="1200" dirty="0">
                <a:ea typeface="+mn-lt"/>
                <a:cs typeface="+mn-lt"/>
              </a:rPr>
              <a:t>. Rio de Janeiro, 2019.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31DF1-3CC2-4BA7-6990-C62A7D19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A3BA-B665-E0C6-C20A-2B000A8A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307" y="-1602283"/>
            <a:ext cx="3587956" cy="5646208"/>
          </a:xfrm>
        </p:spPr>
        <p:txBody>
          <a:bodyPr anchor="ctr">
            <a:normAutofit/>
          </a:bodyPr>
          <a:lstStyle/>
          <a:p>
            <a:r>
              <a:rPr lang="pt-BR" sz="3100" dirty="0">
                <a:solidFill>
                  <a:schemeClr val="accent5">
                    <a:lumMod val="49000"/>
                  </a:schemeClr>
                </a:solidFill>
              </a:rPr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25D56-6D66-525F-9AD0-CCD7BFFC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768" y="2327692"/>
            <a:ext cx="4810247" cy="42746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342900">
              <a:buAutoNum type="arabicPeriod"/>
            </a:pPr>
            <a:r>
              <a:rPr lang="pt-BR" sz="1600" dirty="0"/>
              <a:t>Escolha dos Motores</a:t>
            </a:r>
            <a:endParaRPr lang="pt-BR" sz="1600"/>
          </a:p>
          <a:p>
            <a:pPr marL="342900" indent="-342900">
              <a:buAutoNum type="arabicPeriod"/>
            </a:pPr>
            <a:r>
              <a:rPr lang="pt-BR" sz="1600" dirty="0"/>
              <a:t>Dimensionamento de cargas</a:t>
            </a:r>
          </a:p>
          <a:p>
            <a:pPr marL="342900" indent="-342900">
              <a:buAutoNum type="arabicPeriod"/>
            </a:pPr>
            <a:r>
              <a:rPr lang="pt-BR" sz="1600" dirty="0"/>
              <a:t>Dimensionamento luminotécnico</a:t>
            </a:r>
          </a:p>
          <a:p>
            <a:pPr marL="342900" indent="-342900">
              <a:buAutoNum type="arabicPeriod"/>
            </a:pPr>
            <a:r>
              <a:rPr lang="pt-BR" sz="1600" dirty="0"/>
              <a:t>Dimensionamento do transformador</a:t>
            </a:r>
          </a:p>
          <a:p>
            <a:pPr marL="342900" indent="-342900">
              <a:buAutoNum type="arabicPeriod"/>
            </a:pPr>
            <a:r>
              <a:rPr lang="pt-BR" sz="1600" dirty="0"/>
              <a:t>Dimensionamento de Condutores</a:t>
            </a:r>
          </a:p>
          <a:p>
            <a:pPr marL="342900" indent="-342900">
              <a:buAutoNum type="arabicPeriod"/>
            </a:pPr>
            <a:r>
              <a:rPr lang="pt-BR" sz="1600" dirty="0"/>
              <a:t>Dimensionamento de proteções</a:t>
            </a:r>
          </a:p>
          <a:p>
            <a:pPr marL="342900" indent="-342900">
              <a:buAutoNum type="arabicPeriod"/>
            </a:pPr>
            <a:r>
              <a:rPr lang="pt-BR" sz="1600" dirty="0"/>
              <a:t>Dimensionamento de chave de partida</a:t>
            </a:r>
          </a:p>
          <a:p>
            <a:pPr marL="342900" indent="-342900">
              <a:buAutoNum type="arabicPeriod"/>
            </a:pPr>
            <a:r>
              <a:rPr lang="pt-BR" sz="1600" dirty="0"/>
              <a:t>Correção de fator de potência</a:t>
            </a:r>
          </a:p>
          <a:p>
            <a:pPr marL="342900" indent="-342900">
              <a:buAutoNum type="arabicPeriod"/>
            </a:pPr>
            <a:r>
              <a:rPr lang="pt-BR" sz="1600" dirty="0"/>
              <a:t>Níveis de Curto Circuito</a:t>
            </a:r>
          </a:p>
          <a:p>
            <a:pPr marL="342900" indent="-342900">
              <a:buAutoNum type="arabicPeriod"/>
            </a:pPr>
            <a:r>
              <a:rPr lang="pt-BR" sz="1600" dirty="0"/>
              <a:t>Diagrama Unifilar</a:t>
            </a:r>
          </a:p>
          <a:p>
            <a:pPr marL="342900" indent="-342900">
              <a:buAutoNum type="arabicPeriod"/>
            </a:pPr>
            <a:r>
              <a:rPr lang="pt-BR" sz="1600" dirty="0"/>
              <a:t>Subestação</a:t>
            </a:r>
          </a:p>
          <a:p>
            <a:pPr>
              <a:buAutoNum type="arabicPeriod"/>
            </a:pPr>
            <a:endParaRPr lang="pt-BR" dirty="0"/>
          </a:p>
          <a:p>
            <a:pPr>
              <a:buAutoNum type="arabicPeriod"/>
            </a:pPr>
            <a:endParaRPr lang="pt-BR" dirty="0"/>
          </a:p>
          <a:p>
            <a:pPr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9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solidFill>
                  <a:schemeClr val="accent5">
                    <a:lumMod val="49000"/>
                  </a:schemeClr>
                </a:solidFill>
              </a:rPr>
              <a:t>Escolha</a:t>
            </a:r>
            <a:r>
              <a:rPr dirty="0">
                <a:solidFill>
                  <a:schemeClr val="accent5">
                    <a:lumMod val="49000"/>
                  </a:schemeClr>
                </a:solidFill>
              </a:rPr>
              <a:t> dos Motores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477" y="2293126"/>
            <a:ext cx="3397812" cy="19434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dirty="0"/>
              <a:t> Motores </a:t>
            </a:r>
            <a:r>
              <a:rPr err="1"/>
              <a:t>trifásicos</a:t>
            </a:r>
            <a:r>
              <a:rPr dirty="0"/>
              <a:t> WEG W22 IR3 Premium – 4 polos.</a:t>
            </a:r>
            <a:endParaRPr lang="pt-BR" dirty="0"/>
          </a:p>
          <a:p>
            <a:r>
              <a:rPr dirty="0"/>
              <a:t> Fonte: </a:t>
            </a:r>
            <a:r>
              <a:rPr dirty="0" err="1"/>
              <a:t>Catálogo</a:t>
            </a:r>
            <a:r>
              <a:rPr dirty="0"/>
              <a:t> WEG.</a:t>
            </a:r>
          </a:p>
          <a:p>
            <a:r>
              <a:rPr lang="pt-BR" dirty="0"/>
              <a:t>Tensão: 380V.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 descr="Uma imagem contendo azul&#10;&#10;O conteúdo gerado por IA pode estar incorreto.">
            <a:extLst>
              <a:ext uri="{FF2B5EF4-FFF2-40B4-BE49-F238E27FC236}">
                <a16:creationId xmlns:a16="http://schemas.microsoft.com/office/drawing/2014/main" id="{11B8A86E-61AE-974A-ED03-63A029CB7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963" y="1713690"/>
            <a:ext cx="2691319" cy="2701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D1449821-7BD7-70E3-F1EE-216D0B1B5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64" t="64706"/>
          <a:stretch>
            <a:fillRect/>
          </a:stretch>
        </p:blipFill>
        <p:spPr>
          <a:xfrm>
            <a:off x="1328476" y="3090795"/>
            <a:ext cx="6490251" cy="13708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37D27-DD2A-2075-4C5F-FD8EBF2E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753D3-84AB-4EBE-983F-279D0F907BC3}" type="datetime1">
              <a:t>09/06/2025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5A0C-0E50-7EA4-1846-87D6363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5BAB4-046A-B68D-F66A-2434B382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 dirty="0"/>
          </a:p>
        </p:txBody>
      </p:sp>
      <p:pic>
        <p:nvPicPr>
          <p:cNvPr id="8" name="Imagem 7" descr="Tabela&#10;&#10;O conteúdo gerado por IA pode estar incorreto.">
            <a:extLst>
              <a:ext uri="{FF2B5EF4-FFF2-40B4-BE49-F238E27FC236}">
                <a16:creationId xmlns:a16="http://schemas.microsoft.com/office/drawing/2014/main" id="{97F733A3-0D13-5BD4-A91E-7A03E048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345" b="79424"/>
          <a:stretch>
            <a:fillRect/>
          </a:stretch>
        </p:blipFill>
        <p:spPr>
          <a:xfrm>
            <a:off x="1333906" y="1971472"/>
            <a:ext cx="6602748" cy="972102"/>
          </a:xfrm>
          <a:prstGeom prst="rect">
            <a:avLst/>
          </a:prstGeom>
        </p:spPr>
      </p:pic>
      <p:pic>
        <p:nvPicPr>
          <p:cNvPr id="9" name="Imagem 8" descr="Texto, Carta&#10;&#10;O conteúdo gerado por IA pode estar incorreto.">
            <a:extLst>
              <a:ext uri="{FF2B5EF4-FFF2-40B4-BE49-F238E27FC236}">
                <a16:creationId xmlns:a16="http://schemas.microsoft.com/office/drawing/2014/main" id="{12B4881A-0E0C-EBAC-CC6C-9D484BBAB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689" y="4735856"/>
            <a:ext cx="6488349" cy="6936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2B70C55-5005-AEA6-FA95-78478A950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495" y="742081"/>
            <a:ext cx="7051002" cy="967207"/>
          </a:xfrm>
        </p:spPr>
        <p:txBody>
          <a:bodyPr anchor="ctr">
            <a:normAutofit/>
          </a:bodyPr>
          <a:lstStyle/>
          <a:p>
            <a:r>
              <a:rPr lang="pt-BR" sz="3100" dirty="0">
                <a:solidFill>
                  <a:schemeClr val="accent5">
                    <a:lumMod val="49000"/>
                  </a:schemeClr>
                </a:solidFill>
              </a:rPr>
              <a:t>Tabela de dados dos motores</a:t>
            </a:r>
          </a:p>
        </p:txBody>
      </p:sp>
    </p:spTree>
    <p:extLst>
      <p:ext uri="{BB962C8B-B14F-4D97-AF65-F5344CB8AC3E}">
        <p14:creationId xmlns:p14="http://schemas.microsoft.com/office/powerpoint/2010/main" val="25253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A409-35DE-CF85-6322-27A5C181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 dirty="0">
                <a:solidFill>
                  <a:schemeClr val="accent5">
                    <a:lumMod val="49000"/>
                  </a:schemeClr>
                </a:solidFill>
              </a:rPr>
              <a:t>Dados selecionados do fabricante</a:t>
            </a:r>
          </a:p>
        </p:txBody>
      </p:sp>
      <p:pic>
        <p:nvPicPr>
          <p:cNvPr id="7" name="Content Placeholder 6" descr="Tabela&#10;&#10;O conteúdo gerado por IA pode estar incorreto.">
            <a:extLst>
              <a:ext uri="{FF2B5EF4-FFF2-40B4-BE49-F238E27FC236}">
                <a16:creationId xmlns:a16="http://schemas.microsoft.com/office/drawing/2014/main" id="{61FDC7CB-EC09-BD04-B021-9CC055FF8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239" y="2290071"/>
            <a:ext cx="5010150" cy="16383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AB9C2-C161-098E-A996-C3BB866C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6C70-9039-47CA-A653-F8BAF7090094}" type="datetime1">
              <a:rPr lang="pt-BR"/>
              <a:t>09/06/2025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B7D2-DDFD-197C-F271-8A1477A4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A2DAA-09FD-C6EE-ECC3-6E8A5B60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379E6-6927-49A7-D05E-4BDE2C11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100" dirty="0">
                <a:solidFill>
                  <a:schemeClr val="accent5">
                    <a:lumMod val="49000"/>
                  </a:schemeClr>
                </a:solidFill>
              </a:rPr>
              <a:t>Método da ampacidade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6752C-E82B-4A87-7828-9F2FA1EB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calcularmos a corrente utilizamos o método da ampacidade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2545F2-2837-30A2-DB58-66930C1B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CA2CD-5E95-428C-87DA-8487D7F65C1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2B9CB-3177-17C7-92D1-5862463CA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AD857C-7B10-3436-C551-7AB1A20A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8" name="Picture 4" descr="Corrente de projeto, aprenda como calcular! - Mundo da Elétrica">
            <a:extLst>
              <a:ext uri="{FF2B5EF4-FFF2-40B4-BE49-F238E27FC236}">
                <a16:creationId xmlns:a16="http://schemas.microsoft.com/office/drawing/2014/main" id="{CE4FAFC8-10B1-C4F7-BBEE-5A74FF86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720263"/>
            <a:ext cx="5867400" cy="330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2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590C5-798D-D5D0-97F0-E1548A475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B017-A4A1-A071-00B9-EC122FC8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Dimensionamento de cargas</a:t>
            </a:r>
          </a:p>
        </p:txBody>
      </p:sp>
      <p:pic>
        <p:nvPicPr>
          <p:cNvPr id="4" name="Content Placeholder 3" descr="Tabela&#10;&#10;O conteúdo gerado por IA pode estar incorreto.">
            <a:extLst>
              <a:ext uri="{FF2B5EF4-FFF2-40B4-BE49-F238E27FC236}">
                <a16:creationId xmlns:a16="http://schemas.microsoft.com/office/drawing/2014/main" id="{FDA0067A-0843-6F6E-D56F-24FC5DD4B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20" y="2547628"/>
            <a:ext cx="8621563" cy="2066768"/>
          </a:xfrm>
        </p:spPr>
      </p:pic>
    </p:spTree>
    <p:extLst>
      <p:ext uri="{BB962C8B-B14F-4D97-AF65-F5344CB8AC3E}">
        <p14:creationId xmlns:p14="http://schemas.microsoft.com/office/powerpoint/2010/main" val="137949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8F27-B37D-FF96-5D0D-7BF3325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04" y="922096"/>
            <a:ext cx="8465921" cy="1371030"/>
          </a:xfrm>
        </p:spPr>
        <p:txBody>
          <a:bodyPr/>
          <a:lstStyle/>
          <a:p>
            <a:r>
              <a:rPr lang="pt-BR" dirty="0">
                <a:solidFill>
                  <a:schemeClr val="accent5">
                    <a:lumMod val="49000"/>
                  </a:schemeClr>
                </a:solidFill>
              </a:rPr>
              <a:t>Dimensionamento </a:t>
            </a:r>
            <a:r>
              <a:rPr lang="pt-BR">
                <a:solidFill>
                  <a:schemeClr val="accent5">
                    <a:lumMod val="49000"/>
                  </a:schemeClr>
                </a:solidFill>
              </a:rPr>
              <a:t>luminotécnico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393A-DE0A-42C4-19E5-7B1022C0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FEDB-E6DD-44E8-A954-63C7473724C8}" type="datetime1">
              <a:rPr/>
              <a:t>09/06/2025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6ABE-E208-31EA-DCC8-D106546C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8528-D628-BC84-3DEA-8A673946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572DA1-4254-7CA6-4343-94C9960858D9}"/>
              </a:ext>
            </a:extLst>
          </p:cNvPr>
          <p:cNvSpPr txBox="1"/>
          <p:nvPr/>
        </p:nvSpPr>
        <p:spPr>
          <a:xfrm>
            <a:off x="836083" y="2444750"/>
            <a:ext cx="2945678" cy="35548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/>
              <a:t>Medidas: 20 x 15m;</a:t>
            </a:r>
            <a:endParaRPr lang="pt-BR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/>
              <a:t>Atividade: escritório; comum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/>
              <a:t>Cores: teto claro, paredes brancas e pisos escuros;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/>
              <a:t>Luminárias utilizadas: 4x32 </a:t>
            </a:r>
            <a:r>
              <a:rPr lang="pt-BR"/>
              <a:t>fluorescentes.    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3C6CDD-0C39-0C95-6A02-0E371184FE3C}"/>
              </a:ext>
            </a:extLst>
          </p:cNvPr>
          <p:cNvSpPr txBox="1"/>
          <p:nvPr/>
        </p:nvSpPr>
        <p:spPr>
          <a:xfrm>
            <a:off x="4532593" y="2444749"/>
            <a:ext cx="2945678" cy="27238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/>
              <a:t>K: 4,28;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/>
              <a:t>Coeficiente de utilização : 0,8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 err="1"/>
              <a:t>Fatorde</a:t>
            </a:r>
            <a:r>
              <a:rPr lang="pt-BR" dirty="0"/>
              <a:t> depreciação: 0,8;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pt-BR" dirty="0"/>
              <a:t>Lux: 500.   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5916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914</Words>
  <Application>Microsoft Office PowerPoint</Application>
  <PresentationFormat>Apresentação na tela (4:3)</PresentationFormat>
  <Paragraphs>193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Calisto MT</vt:lpstr>
      <vt:lpstr>Roboto</vt:lpstr>
      <vt:lpstr>Univers Condensed</vt:lpstr>
      <vt:lpstr>ChronicleVTI</vt:lpstr>
      <vt:lpstr>Projeto Final Projetos de Sistemas Elétricos</vt:lpstr>
      <vt:lpstr>Introdução</vt:lpstr>
      <vt:lpstr>Introdução</vt:lpstr>
      <vt:lpstr>Escolha dos Motores</vt:lpstr>
      <vt:lpstr>Tabela de dados dos motores</vt:lpstr>
      <vt:lpstr>Dados selecionados do fabricante</vt:lpstr>
      <vt:lpstr>Método da ampacidade</vt:lpstr>
      <vt:lpstr>Dimensionamento de cargas</vt:lpstr>
      <vt:lpstr>Dimensionamento luminotécnico</vt:lpstr>
      <vt:lpstr>Dimensionamento luminotécnico</vt:lpstr>
      <vt:lpstr>Transformador Selecionado</vt:lpstr>
      <vt:lpstr>Dimensionamento dos Condutores </vt:lpstr>
      <vt:lpstr>método de instalação </vt:lpstr>
      <vt:lpstr>Fator queda de tensão </vt:lpstr>
      <vt:lpstr>Dimensionamento dos Condutores </vt:lpstr>
      <vt:lpstr>Dimensionamento dos condutores</vt:lpstr>
      <vt:lpstr>Dimensionamento dos Condutores </vt:lpstr>
      <vt:lpstr>Dimensionamento de Disjuntores</vt:lpstr>
      <vt:lpstr>Dimensionamento de Disjuntores</vt:lpstr>
      <vt:lpstr>Chave de partida</vt:lpstr>
      <vt:lpstr>Correção de Fator de Potência</vt:lpstr>
      <vt:lpstr>Correção de Fator de Potência</vt:lpstr>
      <vt:lpstr>Correção de Fator de Potência</vt:lpstr>
      <vt:lpstr>Níveis de curto circuito</vt:lpstr>
      <vt:lpstr>Diagrama Unifilar</vt:lpstr>
      <vt:lpstr>Subestação </vt:lpstr>
      <vt:lpstr>Conclusão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OTAVIO FAGUNDES COUTO DE MORAIS</cp:lastModifiedBy>
  <cp:revision>534</cp:revision>
  <dcterms:created xsi:type="dcterms:W3CDTF">2013-01-27T09:14:16Z</dcterms:created>
  <dcterms:modified xsi:type="dcterms:W3CDTF">2025-06-10T02:14:19Z</dcterms:modified>
  <cp:category/>
</cp:coreProperties>
</file>