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c3b978ce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c3b978ce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c3b978ce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c3b978ce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c3b978ce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c3b978c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c3b978ce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c3b978ce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c3b978ce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c3b978ce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c49040d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c49040d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c49040d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c49040d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c49040d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c49040d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c49040de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c49040de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c49040de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bc49040de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19b4b147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19b4b147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c49040de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bc49040de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c3b978c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bc3b978c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c49040de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bc49040de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c49040de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c49040de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19b4b147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619b4b147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19b4b147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19b4b147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19b4b147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19b4b147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c3b978c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c3b978c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c3b978ce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c3b978ce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c3b978c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c3b978c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c3b978c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c3b978c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c3b978ce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c3b978ce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chemeClr val="dk1"/>
                </a:solidFill>
              </a:defRPr>
            </a:lvl1pPr>
            <a:lvl2pPr lvl="1" algn="r">
              <a:buNone/>
              <a:defRPr b="1" sz="1200">
                <a:solidFill>
                  <a:schemeClr val="dk1"/>
                </a:solidFill>
              </a:defRPr>
            </a:lvl2pPr>
            <a:lvl3pPr lvl="2" algn="r">
              <a:buNone/>
              <a:defRPr b="1" sz="1200">
                <a:solidFill>
                  <a:schemeClr val="dk1"/>
                </a:solidFill>
              </a:defRPr>
            </a:lvl3pPr>
            <a:lvl4pPr lvl="3" algn="r">
              <a:buNone/>
              <a:defRPr b="1" sz="1200">
                <a:solidFill>
                  <a:schemeClr val="dk1"/>
                </a:solidFill>
              </a:defRPr>
            </a:lvl4pPr>
            <a:lvl5pPr lvl="4" algn="r">
              <a:buNone/>
              <a:defRPr b="1" sz="1200">
                <a:solidFill>
                  <a:schemeClr val="dk1"/>
                </a:solidFill>
              </a:defRPr>
            </a:lvl5pPr>
            <a:lvl6pPr lvl="5" algn="r">
              <a:buNone/>
              <a:defRPr b="1" sz="1200">
                <a:solidFill>
                  <a:schemeClr val="dk1"/>
                </a:solidFill>
              </a:defRPr>
            </a:lvl6pPr>
            <a:lvl7pPr lvl="6" algn="r">
              <a:buNone/>
              <a:defRPr b="1" sz="1200">
                <a:solidFill>
                  <a:schemeClr val="dk1"/>
                </a:solidFill>
              </a:defRPr>
            </a:lvl7pPr>
            <a:lvl8pPr lvl="7" algn="r">
              <a:buNone/>
              <a:defRPr b="1" sz="1200">
                <a:solidFill>
                  <a:schemeClr val="dk1"/>
                </a:solidFill>
              </a:defRPr>
            </a:lvl8pPr>
            <a:lvl9pPr lvl="8" algn="r">
              <a:buNone/>
              <a:defRPr b="1"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11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875700" y="672350"/>
            <a:ext cx="7392600" cy="9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da 1ª Competição de Inteligência Computacional</a:t>
            </a:r>
            <a:endParaRPr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3115950" y="2210300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Otávio Pontes - 201703692</a:t>
            </a:r>
            <a:endParaRPr baseline="30000"/>
          </a:p>
        </p:txBody>
      </p:sp>
      <p:sp>
        <p:nvSpPr>
          <p:cNvPr id="126" name="Google Shape;126;p22"/>
          <p:cNvSpPr txBox="1"/>
          <p:nvPr>
            <p:ph idx="4" type="subTitle"/>
          </p:nvPr>
        </p:nvSpPr>
        <p:spPr>
          <a:xfrm>
            <a:off x="4026450" y="3656950"/>
            <a:ext cx="1091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Categóricos</a:t>
            </a:r>
            <a:endParaRPr/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760725" y="1349025"/>
            <a:ext cx="70317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O</a:t>
            </a:r>
            <a:r>
              <a:rPr lang="pt-BR"/>
              <a:t>s </a:t>
            </a:r>
            <a:r>
              <a:rPr b="1" lang="pt-BR"/>
              <a:t>dados textuais, ou categóricos, escolhidos</a:t>
            </a:r>
            <a:r>
              <a:rPr lang="pt-BR"/>
              <a:t> foram: </a:t>
            </a:r>
            <a:r>
              <a:rPr b="1" lang="pt-BR"/>
              <a:t>DS_REGIME_INTERNACAO</a:t>
            </a:r>
            <a:r>
              <a:rPr lang="pt-BR"/>
              <a:t> (Tipo de internação), </a:t>
            </a:r>
            <a:r>
              <a:rPr b="1" lang="pt-BR"/>
              <a:t>DS_CLASSE</a:t>
            </a:r>
            <a:r>
              <a:rPr lang="pt-BR"/>
              <a:t> (Tipo de classe da solicitação), </a:t>
            </a:r>
            <a:r>
              <a:rPr b="1" lang="pt-BR"/>
              <a:t>DS_TIPO_ACOMODACAO</a:t>
            </a:r>
            <a:r>
              <a:rPr lang="pt-BR"/>
              <a:t> (Tipo de acomodação para internação), </a:t>
            </a:r>
            <a:r>
              <a:rPr b="1" lang="pt-BR"/>
              <a:t>DS_TIPO_INTERNACAO</a:t>
            </a:r>
            <a:r>
              <a:rPr lang="pt-BR"/>
              <a:t> (Tipo de internação), </a:t>
            </a:r>
            <a:r>
              <a:rPr b="1" lang="pt-BR"/>
              <a:t>DS_UNIDADE_TEMPO_DOENCA</a:t>
            </a:r>
            <a:r>
              <a:rPr lang="pt-BR"/>
              <a:t> (Dias, Semanas, Meses ou Anos), </a:t>
            </a:r>
            <a:r>
              <a:rPr b="1" lang="pt-BR"/>
              <a:t>DS_CARATER_ATENDIMENTO</a:t>
            </a:r>
            <a:r>
              <a:rPr lang="pt-BR"/>
              <a:t> (Procedimento Urgente ou Eletivo), </a:t>
            </a:r>
            <a:r>
              <a:rPr b="1" lang="pt-BR"/>
              <a:t>DS_TIPO_ATENDIMENTO</a:t>
            </a:r>
            <a:r>
              <a:rPr lang="pt-BR"/>
              <a:t> (Tipo de atendimento necessário), </a:t>
            </a:r>
            <a:r>
              <a:rPr b="1" lang="pt-BR"/>
              <a:t>DS_INDICACAO_ACIDENTE</a:t>
            </a:r>
            <a:r>
              <a:rPr lang="pt-BR"/>
              <a:t> (Houve acidente ou não), </a:t>
            </a:r>
            <a:r>
              <a:rPr b="1" lang="pt-BR"/>
              <a:t>DS_GRUPO</a:t>
            </a:r>
            <a:r>
              <a:rPr lang="pt-BR"/>
              <a:t> (Grupo em que o procedimento está classificado), </a:t>
            </a:r>
            <a:r>
              <a:rPr b="1" lang="pt-BR"/>
              <a:t>DS_CBO</a:t>
            </a:r>
            <a:r>
              <a:rPr lang="pt-BR"/>
              <a:t> (Ocupação do profissional que fará o atendimento), </a:t>
            </a:r>
            <a:r>
              <a:rPr b="1" lang="pt-BR"/>
              <a:t>DS_SUBGRUPO</a:t>
            </a:r>
            <a:r>
              <a:rPr lang="pt-BR"/>
              <a:t> (Subgrupo em que o procedimento está classificado).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utilizados</a:t>
            </a:r>
            <a:endParaRPr/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 Naive Bayes</a:t>
            </a:r>
            <a:endParaRPr/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760725" y="1349025"/>
            <a:ext cx="7031700" cy="22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algoritmo </a:t>
            </a:r>
            <a:r>
              <a:rPr b="1" lang="pt-BR"/>
              <a:t>Naive Bayes</a:t>
            </a:r>
            <a:r>
              <a:rPr lang="pt-BR"/>
              <a:t> é baseado no teorema de Bayes, bastante usado em problemas de aprendizagem supervisionada, como a </a:t>
            </a:r>
            <a:r>
              <a:rPr b="1" lang="pt-BR"/>
              <a:t>classificação de textos</a:t>
            </a:r>
            <a:r>
              <a:rPr lang="pt-BR"/>
              <a:t>. O "naive" (ou ingênuo) no nome se dá pelo fato do algoritmo assumir que as features possuem uma </a:t>
            </a:r>
            <a:r>
              <a:rPr b="1" lang="pt-BR"/>
              <a:t>certa independência entre si</a:t>
            </a:r>
            <a:r>
              <a:rPr lang="pt-BR"/>
              <a:t>, ou seja, todas </a:t>
            </a:r>
            <a:r>
              <a:rPr lang="pt-BR"/>
              <a:t>têm</a:t>
            </a:r>
            <a:r>
              <a:rPr lang="pt-BR"/>
              <a:t> o mesmo nível de importância dentro do modelo.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O classificador usado nesta etapa foi o </a:t>
            </a:r>
            <a:r>
              <a:rPr b="1" lang="pt-BR"/>
              <a:t>Multinomial Naive Bayes</a:t>
            </a:r>
            <a:r>
              <a:rPr lang="pt-BR"/>
              <a:t>, modelo disponível na biblioteca do Scikitlearn, uma versão que faz uso da distribuição multinomial para cada feature.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 Naive Bayes</a:t>
            </a:r>
            <a:endParaRPr/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760725" y="1349025"/>
            <a:ext cx="7031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O algoritmo </a:t>
            </a:r>
            <a:r>
              <a:rPr lang="pt-BR"/>
              <a:t>de Naive</a:t>
            </a:r>
            <a:r>
              <a:rPr lang="pt-BR"/>
              <a:t> Bayes obteve como resultado a </a:t>
            </a:r>
            <a:r>
              <a:rPr b="1" lang="pt-BR"/>
              <a:t>acurácia de 64%</a:t>
            </a:r>
            <a:r>
              <a:rPr lang="pt-BR"/>
              <a:t>, a mais baixa de todos os modelos. Esse resultado se explica pela simplicidade do algoritmo ao lidar com este problema, que é relativamente complexo para ele.</a:t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 b="0" l="2650" r="47057" t="62066"/>
          <a:stretch/>
        </p:blipFill>
        <p:spPr>
          <a:xfrm>
            <a:off x="2252825" y="2464650"/>
            <a:ext cx="3934099" cy="15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 KNN</a:t>
            </a:r>
            <a:endParaRPr/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760725" y="1425225"/>
            <a:ext cx="70317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KNN (K — Nearest Neighbors)</a:t>
            </a:r>
            <a:r>
              <a:rPr lang="pt-BR"/>
              <a:t> é um algoritmo de aprendizagem supervisionada usado no campo de data mining e machine learning. Ele é um classificador onde o aprendizado é baseado no quão similar é um dado do outro. O treinamento é formado por vetores de n dimensões.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A configuração usada para esse classificador foi uma instância do modelo disponível na biblioteca do Scikitlearn, com o </a:t>
            </a:r>
            <a:r>
              <a:rPr b="1" lang="pt-BR"/>
              <a:t>K = 5</a:t>
            </a:r>
            <a:r>
              <a:rPr lang="pt-BR"/>
              <a:t>, como sugerido pela literatura.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 KNN</a:t>
            </a:r>
            <a:endParaRPr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760725" y="1425225"/>
            <a:ext cx="7031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O algoritmo do KNN obteve como resultado a acurácia de </a:t>
            </a:r>
            <a:r>
              <a:rPr b="1" lang="pt-BR"/>
              <a:t>79%</a:t>
            </a:r>
            <a:r>
              <a:rPr lang="pt-BR"/>
              <a:t>, um bom número porém ainda inferior aos modelos seguintes.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 rotWithShape="1">
          <a:blip r:embed="rId3">
            <a:alphaModFix/>
          </a:blip>
          <a:srcRect b="0" l="3578" r="50600" t="62437"/>
          <a:stretch/>
        </p:blipFill>
        <p:spPr>
          <a:xfrm>
            <a:off x="2263012" y="2445450"/>
            <a:ext cx="4027124" cy="1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 Decision Tree</a:t>
            </a:r>
            <a:endParaRPr/>
          </a:p>
        </p:txBody>
      </p: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760725" y="1425225"/>
            <a:ext cx="70317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Árvore de Decisão é uma técnica de aprendizado de máquina supervisionado amplamente utilizada em problemas de classificação, sendo nesse caso denominadas de C</a:t>
            </a:r>
            <a:r>
              <a:rPr b="1" lang="pt-BR"/>
              <a:t>lassification and Regression Trees (CART)</a:t>
            </a:r>
            <a:r>
              <a:rPr lang="pt-BR"/>
              <a:t>. Com um nome sugestivo, estas são </a:t>
            </a:r>
            <a:r>
              <a:rPr b="1" lang="pt-BR"/>
              <a:t>estruturas do tipo árvore</a:t>
            </a:r>
            <a:r>
              <a:rPr lang="pt-BR"/>
              <a:t>, compostas por nós, ramos e folhas (ou nós terminais).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A configuração usada para esse classificador foi uma instância do modelo padrão disponível na biblioteca do Scikitlearn.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 Decision Tree</a:t>
            </a:r>
            <a:endParaRPr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760725" y="1425225"/>
            <a:ext cx="7031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O algoritmo do Decision Tree obteve como resultado a </a:t>
            </a:r>
            <a:r>
              <a:rPr b="1" lang="pt-BR"/>
              <a:t>acurácia de 85%</a:t>
            </a:r>
            <a:r>
              <a:rPr lang="pt-BR"/>
              <a:t>, a melhor de todos os modelos testados no problema. </a:t>
            </a:r>
            <a:r>
              <a:rPr lang="pt-BR"/>
              <a:t>Todas</a:t>
            </a:r>
            <a:r>
              <a:rPr lang="pt-BR"/>
              <a:t> as demais métricas como a precisão, o recall e o f1-score foram os mais elevados também.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 rotWithShape="1">
          <a:blip r:embed="rId3">
            <a:alphaModFix/>
          </a:blip>
          <a:srcRect b="0" l="4452" r="52568" t="61162"/>
          <a:stretch/>
        </p:blipFill>
        <p:spPr>
          <a:xfrm>
            <a:off x="2488062" y="2521650"/>
            <a:ext cx="3463625" cy="16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 </a:t>
            </a:r>
            <a:r>
              <a:rPr lang="pt-BR"/>
              <a:t>Random Forest</a:t>
            </a:r>
            <a:endParaRPr/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760725" y="1425225"/>
            <a:ext cx="7031700" cy="25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algoritmo do </a:t>
            </a:r>
            <a:r>
              <a:rPr b="1" lang="pt-BR"/>
              <a:t>Random Forest</a:t>
            </a:r>
            <a:r>
              <a:rPr lang="pt-BR"/>
              <a:t> cria várias árvores de decisão, de maneira aleatória, formando o que podemos enxergar como uma floresta, onde cada árvore será utilizada na escolha do resultado final, em uma espécie de votação. Ele faz parte dos </a:t>
            </a:r>
            <a:r>
              <a:rPr b="1" lang="pt-BR"/>
              <a:t>métodos Ensemble</a:t>
            </a:r>
            <a:r>
              <a:rPr lang="pt-BR"/>
              <a:t>, os quais são construídos da mesma forma que algoritmos mais básicos, como regressão linear, árvore de decisão ou knn, mas com a </a:t>
            </a:r>
            <a:r>
              <a:rPr b="1" lang="pt-BR"/>
              <a:t>combinação de diferentes modelos</a:t>
            </a:r>
            <a:r>
              <a:rPr lang="pt-BR"/>
              <a:t> para se obter um único resultado.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A configuração usada foi a padrão da biblioteca do Scikitlearn, com </a:t>
            </a:r>
            <a:r>
              <a:rPr b="1" lang="pt-BR"/>
              <a:t>100 estimadores</a:t>
            </a:r>
            <a:r>
              <a:rPr lang="pt-BR"/>
              <a:t> e estado aleatório sendo 0.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 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760725" y="1272825"/>
            <a:ext cx="70317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O algoritmo do Random Forest obteve como resultado a acurácia de 84\%, chegando muito próximo do resultado do Árvore de Decisões. As demais métricas também ficaram um pouco abaixo, mas ainda assim bem próximas </a:t>
            </a:r>
            <a:r>
              <a:rPr lang="pt-BR"/>
              <a:t>às da</a:t>
            </a:r>
            <a:r>
              <a:rPr lang="pt-BR"/>
              <a:t> árvore.</a:t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 rotWithShape="1">
          <a:blip r:embed="rId3">
            <a:alphaModFix/>
          </a:blip>
          <a:srcRect b="0" l="5376" r="52486" t="63597"/>
          <a:stretch/>
        </p:blipFill>
        <p:spPr>
          <a:xfrm>
            <a:off x="2403925" y="2560050"/>
            <a:ext cx="3557974" cy="1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765275" y="297175"/>
            <a:ext cx="45777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765275" y="1362350"/>
            <a:ext cx="56754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  <a:hlinkClick action="ppaction://hlinksldjump" r:id="rId3"/>
              </a:rPr>
              <a:t>Descrição do Problema e dos Dados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  <a:hlinkClick action="ppaction://hlinksldjump" r:id="rId4"/>
              </a:rPr>
              <a:t>Colunas e Dados escolhidos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  <a:hlinkClick action="ppaction://hlinksldjump" r:id="rId5"/>
              </a:rPr>
              <a:t>Algoritmos utilizados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  <a:hlinkClick action="ppaction://hlinksldjump" r:id="rId6"/>
              </a:rPr>
              <a:t>Resultados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 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760725" y="1535900"/>
            <a:ext cx="7031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Como este algoritmo tem uma natureza mais plural e com uma precisão bem próxima da árvore de decisão, </a:t>
            </a:r>
            <a:r>
              <a:rPr b="1" lang="pt-BR"/>
              <a:t>será ele o modelo a ser utilizado em produção.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266" name="Google Shape;266;p4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com 30% dos Dados de Teste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760725" y="1535900"/>
            <a:ext cx="7031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Com cerca de 30% de todo o conjunto de teste para produção disponível, o modelo foi capaz de obter a pontuação de </a:t>
            </a:r>
            <a:r>
              <a:rPr b="1" lang="pt-BR"/>
              <a:t>68,56%</a:t>
            </a:r>
            <a:r>
              <a:rPr lang="pt-BR"/>
              <a:t>.</a:t>
            </a:r>
            <a:endParaRPr b="1"/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2396175"/>
            <a:ext cx="42481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com 70% dos Dados de Teste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760725" y="1535900"/>
            <a:ext cx="7031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Com cerca de 70% de todo o conjunto de teste para produção disponível, o modelo foi capaz de obter a pontuação de </a:t>
            </a:r>
            <a:r>
              <a:rPr b="1" lang="pt-BR"/>
              <a:t>68,95%</a:t>
            </a:r>
            <a:r>
              <a:rPr lang="pt-BR"/>
              <a:t>.</a:t>
            </a:r>
            <a:endParaRPr b="1"/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8" y="2876950"/>
            <a:ext cx="381952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8" name="Google Shape;288;p45"/>
          <p:cNvSpPr txBox="1"/>
          <p:nvPr>
            <p:ph type="title"/>
          </p:nvPr>
        </p:nvSpPr>
        <p:spPr>
          <a:xfrm>
            <a:off x="1830000" y="1659550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dos Dados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 Operadoras de Plano de saúde</a:t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760725" y="1301850"/>
            <a:ext cx="6918300" cy="28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problema proposto na 1ª Competição de Inteligência Artificial diz respeito </a:t>
            </a:r>
            <a:r>
              <a:rPr lang="pt-BR"/>
              <a:t>à gama</a:t>
            </a:r>
            <a:r>
              <a:rPr lang="pt-BR"/>
              <a:t> de problemas denominados de problemas de classificação.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ideia é classificar se um requisição para o plano de saúde deve ser </a:t>
            </a:r>
            <a:r>
              <a:rPr b="1" lang="pt-BR"/>
              <a:t>negado ou autorizado</a:t>
            </a:r>
            <a:r>
              <a:rPr lang="pt-BR"/>
              <a:t> pelo operador do plano.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Problema muito relevante atualmente, principalmente para grupos de risco, como idosos ou pessoas com doenças crônicas e/ou graves; mas também para grande parte da população.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A proposta de se construir um modelo que consiga prever esse tipo de dado seria de grande valia, podendo inclusive ser o carro chefe de uma nova startup.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Dados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760725" y="1301850"/>
            <a:ext cx="69183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Conjunto de Dados é composto por dados preenchidos por um colaborador da prestadora (hospital, clínica, laboratório ou consultório) requisitando cobertura das despesas de produtos e serviços prestados ao cliente (beneficiário do plano). Os dados disponibilizados foram </a:t>
            </a:r>
            <a:r>
              <a:rPr b="1" lang="pt-BR"/>
              <a:t>anonimizados</a:t>
            </a:r>
            <a:r>
              <a:rPr lang="pt-BR"/>
              <a:t> e fornecidos por uma operadora de plano de saúde (</a:t>
            </a:r>
            <a:r>
              <a:rPr b="1" lang="pt-BR"/>
              <a:t>dados reais</a:t>
            </a:r>
            <a:r>
              <a:rPr lang="pt-BR"/>
              <a:t>).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Foram disponibilizados dois conjuntos de dados em formato </a:t>
            </a:r>
            <a:r>
              <a:rPr b="1" lang="pt-BR"/>
              <a:t>CSV</a:t>
            </a:r>
            <a:r>
              <a:rPr lang="pt-BR"/>
              <a:t>, um para treino e outro para teste do modelo. O conjunto de Treino possui </a:t>
            </a:r>
            <a:r>
              <a:rPr b="1" lang="pt-BR"/>
              <a:t>32 colunas</a:t>
            </a:r>
            <a:r>
              <a:rPr lang="pt-BR"/>
              <a:t> e aproximadamente 227.122 entradas. Já o de teste conta com as 31 primeiras colunas iguais a do conjunto de teste, excluindo-se portanto a última coluna, de </a:t>
            </a:r>
            <a:r>
              <a:rPr b="1" lang="pt-BR"/>
              <a:t>resultado (Autorizado ou Negado)</a:t>
            </a:r>
            <a:r>
              <a:rPr lang="pt-BR"/>
              <a:t>; e possui cerca de 186.145 entradas.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Dados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760725" y="1530450"/>
            <a:ext cx="69183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Quanto aos tipos de dados, estão separados em </a:t>
            </a:r>
            <a:r>
              <a:rPr b="1" lang="pt-BR"/>
              <a:t>dados numéricos</a:t>
            </a:r>
            <a:r>
              <a:rPr lang="pt-BR"/>
              <a:t>, como quantidade de dias e datas, e </a:t>
            </a:r>
            <a:r>
              <a:rPr b="1" lang="pt-BR"/>
              <a:t>dados textuais</a:t>
            </a:r>
            <a:r>
              <a:rPr lang="pt-BR"/>
              <a:t>, como descrições e códigos de doenças. Além disso, na primeira coluna há os IDs correspondentes para cada entrada.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 Dados escolhidos</a:t>
            </a:r>
            <a:endParaRPr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 para escolha</a:t>
            </a:r>
            <a:endParaRPr/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760725" y="1530450"/>
            <a:ext cx="69183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Os dados separados a seguir foram escolhidos buscando se aproximar ao máximo da perspectiva que um operador de plano de saúde teria ao analisar uma requisição</a:t>
            </a:r>
            <a:r>
              <a:rPr lang="pt-BR"/>
              <a:t>.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Foi levado em conta também a quantidade de </a:t>
            </a:r>
            <a:r>
              <a:rPr b="1" lang="pt-BR"/>
              <a:t>entradas vazias</a:t>
            </a:r>
            <a:r>
              <a:rPr lang="pt-BR"/>
              <a:t> para determinada coluna, bem como a </a:t>
            </a:r>
            <a:r>
              <a:rPr b="1" lang="pt-BR"/>
              <a:t>alta variabilidade</a:t>
            </a:r>
            <a:r>
              <a:rPr lang="pt-BR"/>
              <a:t> de certos tipos de dados, em especial, para os categóricos.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760725" y="446400"/>
            <a:ext cx="6918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Numéricos</a:t>
            </a:r>
            <a:endParaRPr/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760725" y="1530450"/>
            <a:ext cx="6918300" cy="21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pt-BR"/>
              <a:t>Os </a:t>
            </a:r>
            <a:r>
              <a:rPr b="1" lang="pt-BR"/>
              <a:t>dados numéricos escolhidos</a:t>
            </a:r>
            <a:r>
              <a:rPr lang="pt-BR"/>
              <a:t> para o modelo foram: </a:t>
            </a:r>
            <a:r>
              <a:rPr b="1" lang="pt-BR"/>
              <a:t>NR_SEQ_REQUISICAO</a:t>
            </a:r>
            <a:r>
              <a:rPr lang="pt-BR"/>
              <a:t> (Ordem de prioridade da requisição), </a:t>
            </a:r>
            <a:r>
              <a:rPr b="1" lang="pt-BR"/>
              <a:t>NR_SEQ_ITEM</a:t>
            </a:r>
            <a:r>
              <a:rPr lang="pt-BR"/>
              <a:t> (Ordem de prioridade de item), </a:t>
            </a:r>
            <a:r>
              <a:rPr b="1" lang="pt-BR"/>
              <a:t>DT_REQUISICAO</a:t>
            </a:r>
            <a:r>
              <a:rPr lang="pt-BR"/>
              <a:t> (Data que a requisição foi feita), </a:t>
            </a:r>
            <a:r>
              <a:rPr b="1" lang="pt-BR"/>
              <a:t>DT_NASCIMENTO</a:t>
            </a:r>
            <a:r>
              <a:rPr lang="pt-BR"/>
              <a:t> (Data de nascimento do solicitante), </a:t>
            </a:r>
            <a:r>
              <a:rPr b="1" lang="pt-BR"/>
              <a:t>QT_SOLICITADA</a:t>
            </a:r>
            <a:r>
              <a:rPr lang="pt-BR"/>
              <a:t> (Quantidade Solicitada), </a:t>
            </a:r>
            <a:r>
              <a:rPr b="1" lang="pt-BR"/>
              <a:t>QT_TEMPO_DOENCA</a:t>
            </a:r>
            <a:r>
              <a:rPr lang="pt-BR"/>
              <a:t> (Tempo que o solicitante sofre com a doença), </a:t>
            </a:r>
            <a:r>
              <a:rPr b="1" lang="pt-BR"/>
              <a:t>QT_DIA_SOLICITADO</a:t>
            </a:r>
            <a:r>
              <a:rPr lang="pt-BR"/>
              <a:t> (Previsão de dias de internação), </a:t>
            </a:r>
            <a:r>
              <a:rPr b="1" lang="pt-BR"/>
              <a:t>CD_ITEM</a:t>
            </a:r>
            <a:r>
              <a:rPr lang="pt-BR"/>
              <a:t> (Código de item na tabela do plano), </a:t>
            </a:r>
            <a:r>
              <a:rPr b="1" lang="pt-BR"/>
              <a:t>CD_GUIA_REFERENCIA</a:t>
            </a:r>
            <a:r>
              <a:rPr lang="pt-BR"/>
              <a:t> (Código de referência do guia na tabela do plano).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