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8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27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4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093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52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3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3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0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77AAD-3892-4D78-A38A-9BFA916C219E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53A189-4021-4FFE-8D2D-2E2073717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0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56193-9107-3217-6632-F37DF0B9A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969"/>
            <a:ext cx="9144000" cy="238760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Padrão de 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C9CC3-6A2D-5F28-23CD-DE9E1C78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79228"/>
            <a:ext cx="9144000" cy="1655762"/>
          </a:xfrm>
        </p:spPr>
        <p:txBody>
          <a:bodyPr/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41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37306-D414-C70D-B68A-DE9F15EA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03239"/>
            <a:ext cx="8534400" cy="1507067"/>
          </a:xfrm>
        </p:spPr>
        <p:txBody>
          <a:bodyPr/>
          <a:lstStyle/>
          <a:p>
            <a:r>
              <a:rPr lang="pt-BR" dirty="0"/>
              <a:t>Representação Gráfica</a:t>
            </a:r>
          </a:p>
        </p:txBody>
      </p:sp>
      <p:pic>
        <p:nvPicPr>
          <p:cNvPr id="1026" name="Picture 2" descr="Representação gráfica do modelo UML do padrão Builder">
            <a:extLst>
              <a:ext uri="{FF2B5EF4-FFF2-40B4-BE49-F238E27FC236}">
                <a16:creationId xmlns:a16="http://schemas.microsoft.com/office/drawing/2014/main" id="{7D068AB3-2958-A7E1-9A45-E37AB3044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213" y="1213459"/>
            <a:ext cx="10887563" cy="520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1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dirty="0"/>
              <a:t>Pontos fortes do padrão </a:t>
            </a:r>
            <a:r>
              <a:rPr lang="pt-BR" b="1" dirty="0" err="1"/>
              <a:t>Builder</a:t>
            </a:r>
            <a:r>
              <a:rPr lang="pt-BR" b="1" dirty="0"/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09447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Separação da lógica de construção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: 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permite que você separe a lógica de construção de um objeto complexo dos detalhes específicos de sua implementação. Isso simplifica o código e torna mais fácil entender e modificar a lógica de construção.</a:t>
            </a:r>
          </a:p>
        </p:txBody>
      </p:sp>
    </p:spTree>
    <p:extLst>
      <p:ext uri="{BB962C8B-B14F-4D97-AF65-F5344CB8AC3E}">
        <p14:creationId xmlns:p14="http://schemas.microsoft.com/office/powerpoint/2010/main" val="252516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dirty="0"/>
              <a:t>Pontos fortes do padrão </a:t>
            </a:r>
            <a:r>
              <a:rPr lang="pt-BR" b="1" dirty="0" err="1"/>
              <a:t>Builder</a:t>
            </a:r>
            <a:r>
              <a:rPr lang="pt-BR" b="1" dirty="0"/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Flexibilidade na criação de objetos: 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Com o padrão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, você pode criar objetos com diferentes configurações ou estados, dependendo das necessidades. Isso é útil quando você precisa criar objetos com várias variações ou combinações de propriedades. </a:t>
            </a:r>
            <a:br>
              <a:rPr lang="pt-BR" dirty="0"/>
            </a:b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0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dirty="0"/>
              <a:t>Pontos fortes do padrão </a:t>
            </a:r>
            <a:r>
              <a:rPr lang="pt-BR" b="1" dirty="0" err="1"/>
              <a:t>Builder</a:t>
            </a:r>
            <a:r>
              <a:rPr lang="pt-BR" b="1" dirty="0"/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Código mais legível e manutenível: 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 padrão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promove um código mais legível, uma vez que a lógica de construção é separada em etapas claras e bem definidas. Isso torna mais fácil entender e dar manutenção ao código no futuro.</a:t>
            </a:r>
            <a:br>
              <a:rPr lang="pt-BR" dirty="0"/>
            </a:b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dirty="0"/>
              <a:t>Pontos fortes do padrão </a:t>
            </a:r>
            <a:r>
              <a:rPr lang="pt-BR" b="1" dirty="0" err="1"/>
              <a:t>Builder</a:t>
            </a:r>
            <a:r>
              <a:rPr lang="pt-BR" b="1" dirty="0"/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Encapsulamento da complexidade: 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Se o processo de construção de um objeto é complexo, o padrão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ajuda a encapsular essa complexidade dentro de um construtor específico. Isso oculta os detalhes internos do processo de construção e simplifica o uso do objeto para os clientes.</a:t>
            </a:r>
            <a:br>
              <a:rPr lang="pt-BR" dirty="0"/>
            </a:b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8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Pontos fracos do padrão </a:t>
            </a:r>
            <a:r>
              <a:rPr lang="pt-BR" b="1" i="0" dirty="0" err="1">
                <a:solidFill>
                  <a:srgbClr val="DBDEE1"/>
                </a:solidFill>
                <a:effectLst/>
                <a:latin typeface="gg sans"/>
              </a:rPr>
              <a:t>Builder</a:t>
            </a:r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Overhead adicional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: O uso do padrão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pode adicionar alguma complexidade e sobrecarga ao código. É necessário criar classes adicionais para representar 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e definir métodos para cada etapa de construção. Isso pode aumentar a quantidade de código necessário e dificultar a compreensão em projetos pequenos e simples.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81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Pontos fracos do padrão </a:t>
            </a:r>
            <a:r>
              <a:rPr lang="pt-BR" b="1" i="0" dirty="0" err="1">
                <a:solidFill>
                  <a:srgbClr val="DBDEE1"/>
                </a:solidFill>
                <a:effectLst/>
                <a:latin typeface="gg sans"/>
              </a:rPr>
              <a:t>Builder</a:t>
            </a:r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Aumento da complexidade: 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em objetos simples: Se o objeto a ser construído é simples e possui apenas algumas propriedades, o uso do padrão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pode adicionar complexidade desnecessária ao código. Nesses casos, pode ser mais simples e direto criar o objeto diretamente, sem o uso do padrão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20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Pontos fracos do padrão </a:t>
            </a:r>
            <a:r>
              <a:rPr lang="pt-BR" b="1" i="0" dirty="0" err="1">
                <a:solidFill>
                  <a:srgbClr val="DBDEE1"/>
                </a:solidFill>
                <a:effectLst/>
                <a:latin typeface="gg sans"/>
              </a:rPr>
              <a:t>Builder</a:t>
            </a:r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Aumento do acoplamento: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O padrão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pode aumentar o acoplamento entre as classes envolvidas, uma vez que 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precisa ter conhecimento detalhado sobre a estrutura interna do objeto que está construindo. Isso pode dificultar a substituição ou modificação de partes do objeto sem afetar o código do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94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1466-41B8-BB9F-BF20-724B99E7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07533"/>
            <a:ext cx="9506923" cy="1507067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Pontos fracos do padrão </a:t>
            </a:r>
            <a:r>
              <a:rPr lang="pt-BR" b="1" i="0" dirty="0" err="1">
                <a:solidFill>
                  <a:srgbClr val="DBDEE1"/>
                </a:solidFill>
                <a:effectLst/>
                <a:latin typeface="gg sans"/>
              </a:rPr>
              <a:t>Builder</a:t>
            </a:r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: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68F19-C617-5418-7D31-B301D20F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61066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Possível violação do princípio da segregação de interfaces: 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Em alguns casos, o padrão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pode levar a uma violação do princípio da segregação de interfaces, já que a interface do </a:t>
            </a:r>
            <a:r>
              <a:rPr lang="pt-BR" i="0" dirty="0" err="1">
                <a:solidFill>
                  <a:schemeClr val="accent1">
                    <a:lumMod val="50000"/>
                  </a:schemeClr>
                </a:solidFill>
                <a:effectLst/>
              </a:rPr>
              <a:t>Builder</a:t>
            </a:r>
            <a:r>
              <a:rPr lang="pt-BR" i="0" dirty="0">
                <a:solidFill>
                  <a:schemeClr val="accent1">
                    <a:lumMod val="50000"/>
                  </a:schemeClr>
                </a:solidFill>
                <a:effectLst/>
              </a:rPr>
              <a:t> precisa abranger todas as etapas de construção possíveis. Isso pode resultar em uma interface maior e menos coesa.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78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04C7-AAF1-EC9E-3473-2D5A5AD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1356"/>
            <a:ext cx="8534400" cy="1507067"/>
          </a:xfrm>
        </p:spPr>
        <p:txBody>
          <a:bodyPr/>
          <a:lstStyle/>
          <a:p>
            <a:r>
              <a:rPr lang="pt-BR" b="1" i="0" dirty="0">
                <a:solidFill>
                  <a:srgbClr val="DBDEE1"/>
                </a:solidFill>
                <a:effectLst/>
                <a:latin typeface="gg sans"/>
              </a:rPr>
              <a:t>Refatoração: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8DCE-034C-CE5C-AC22-4455855E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 padrão de desenvolvimento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é útil no código fornecido porque ele permite a construção de objetos complexos passo a passo, abstraindo a lógica de criação desses objetos</a:t>
            </a:r>
          </a:p>
        </p:txBody>
      </p:sp>
    </p:spTree>
    <p:extLst>
      <p:ext uri="{BB962C8B-B14F-4D97-AF65-F5344CB8AC3E}">
        <p14:creationId xmlns:p14="http://schemas.microsoft.com/office/powerpoint/2010/main" val="81108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56193-9107-3217-6632-F37DF0B9A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708"/>
            <a:ext cx="9144000" cy="238760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Padrão de 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C9CC3-6A2D-5F28-23CD-DE9E1C78A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8823"/>
            <a:ext cx="9144000" cy="1655762"/>
          </a:xfrm>
        </p:spPr>
        <p:txBody>
          <a:bodyPr/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ABC3EE-9EE3-41DC-E976-B53B71BFD67E}"/>
              </a:ext>
            </a:extLst>
          </p:cNvPr>
          <p:cNvSpPr txBox="1"/>
          <p:nvPr/>
        </p:nvSpPr>
        <p:spPr>
          <a:xfrm>
            <a:off x="1524000" y="3786704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Por: Tales e Otávio</a:t>
            </a:r>
          </a:p>
        </p:txBody>
      </p:sp>
    </p:spTree>
    <p:extLst>
      <p:ext uri="{BB962C8B-B14F-4D97-AF65-F5344CB8AC3E}">
        <p14:creationId xmlns:p14="http://schemas.microsoft.com/office/powerpoint/2010/main" val="94927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04C7-AAF1-EC9E-3473-2D5A5AD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1356"/>
            <a:ext cx="8534400" cy="1507067"/>
          </a:xfrm>
        </p:spPr>
        <p:txBody>
          <a:bodyPr/>
          <a:lstStyle/>
          <a:p>
            <a:r>
              <a:rPr lang="pt-BR" b="1" dirty="0" err="1"/>
              <a:t>Builder</a:t>
            </a:r>
            <a:r>
              <a:rPr lang="pt-BR" b="1" dirty="0"/>
              <a:t> em diferentes </a:t>
            </a:r>
            <a:r>
              <a:rPr lang="pt-BR" b="1" dirty="0" err="1"/>
              <a:t>lingagens</a:t>
            </a:r>
            <a:r>
              <a:rPr lang="pt-BR" b="1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8DCE-034C-CE5C-AC22-4455855E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Java: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é amplamente utilizado em APIs Java. Por exemplo, a classe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StringBuilder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permite a construção eficiente de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strings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concatenadas. Além disso, muitas bibliotecas e frameworks Java usam 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em suas APIs, como 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RequestBuilder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no Apache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HttpClient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para construir solicitações HTTP.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04C7-AAF1-EC9E-3473-2D5A5AD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1356"/>
            <a:ext cx="8534400" cy="1507067"/>
          </a:xfrm>
        </p:spPr>
        <p:txBody>
          <a:bodyPr/>
          <a:lstStyle/>
          <a:p>
            <a:r>
              <a:rPr lang="pt-BR" b="1" dirty="0" err="1"/>
              <a:t>Builder</a:t>
            </a:r>
            <a:r>
              <a:rPr lang="pt-BR" b="1" dirty="0"/>
              <a:t> em diferentes </a:t>
            </a:r>
            <a:r>
              <a:rPr lang="pt-BR" b="1" dirty="0" err="1"/>
              <a:t>lingagens</a:t>
            </a:r>
            <a:r>
              <a:rPr lang="pt-BR" b="1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8DCE-034C-CE5C-AC22-4455855E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C#: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 C# também utiliza 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em várias APIs. Um exemplo é a classe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StringBuilder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que permite a construção eficiente de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strings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mutáveis. Além disso, bibliotecas e frameworks populares, como o Entity Framework, também adotam 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para construir consultas complexas.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04C7-AAF1-EC9E-3473-2D5A5AD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1356"/>
            <a:ext cx="8534400" cy="1507067"/>
          </a:xfrm>
        </p:spPr>
        <p:txBody>
          <a:bodyPr/>
          <a:lstStyle/>
          <a:p>
            <a:r>
              <a:rPr lang="pt-BR" b="1" dirty="0" err="1"/>
              <a:t>Builder</a:t>
            </a:r>
            <a:r>
              <a:rPr lang="pt-BR" b="1" dirty="0"/>
              <a:t> em diferentes </a:t>
            </a:r>
            <a:r>
              <a:rPr lang="pt-BR" b="1" dirty="0" err="1"/>
              <a:t>lingagens</a:t>
            </a:r>
            <a:r>
              <a:rPr lang="pt-BR" b="1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8DCE-034C-CE5C-AC22-4455855E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Python: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Embora a linguagem Python não tenha uma implementação nativa do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é possível encontrar bibliotecas e frameworks que o utilizam. Um exemplo é o padrão de projeto "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Fluent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Interface", que é semelhante ao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 é usado em várias bibliotecas Python para fornecer uma sintaxe fluente e encadeada na construção de objetos.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6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04C7-AAF1-EC9E-3473-2D5A5AD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1356"/>
            <a:ext cx="8534400" cy="1507067"/>
          </a:xfrm>
        </p:spPr>
        <p:txBody>
          <a:bodyPr/>
          <a:lstStyle/>
          <a:p>
            <a:r>
              <a:rPr lang="pt-BR" b="1" dirty="0" err="1"/>
              <a:t>Builder</a:t>
            </a:r>
            <a:r>
              <a:rPr lang="pt-BR" b="1" dirty="0"/>
              <a:t> em diferentes </a:t>
            </a:r>
            <a:r>
              <a:rPr lang="pt-BR" b="1" dirty="0" err="1"/>
              <a:t>lingagens</a:t>
            </a:r>
            <a:r>
              <a:rPr lang="pt-BR" b="1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68DCE-034C-CE5C-AC22-4455855E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não possui uma implementação nativa do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mas é possível encontrar bibliotecas e frameworks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que o utilizam. Por exemplo, o padrão de projeto "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Fluent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API" é semelhante ao padrão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Builder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 é usado em várias bibliotecas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como 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jQuery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para fornecer uma sintaxe encadeada e intuitiva na manipulação do DOM.</a:t>
            </a:r>
          </a:p>
        </p:txBody>
      </p:sp>
    </p:spTree>
    <p:extLst>
      <p:ext uri="{BB962C8B-B14F-4D97-AF65-F5344CB8AC3E}">
        <p14:creationId xmlns:p14="http://schemas.microsoft.com/office/powerpoint/2010/main" val="351644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F12B-E2FA-90D7-8041-C487EEF8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62219"/>
            <a:ext cx="8534400" cy="150706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Padrão de projetos Builder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A266E-66AD-8066-00F3-8AEBA99F7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 faz parte do grupo de padrões titulado como padrões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criacionais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definidos pelo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é utilizado para construção de objetos complexos fazendo-se uso de uma abordagem de desenvolvimento passo a passo.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5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76D72-BBE8-CA4A-993C-A817BCEF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75025"/>
            <a:ext cx="8534400" cy="150706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Componentes do Builder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AF495-8C1C-E397-A722-523276D5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composto por quatro componentes básicos que são a Interface (ou classe abstrata) Builder, o concrete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(construtor concreto), 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(Diretor) e 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(produto).</a:t>
            </a:r>
          </a:p>
        </p:txBody>
      </p:sp>
    </p:spTree>
    <p:extLst>
      <p:ext uri="{BB962C8B-B14F-4D97-AF65-F5344CB8AC3E}">
        <p14:creationId xmlns:p14="http://schemas.microsoft.com/office/powerpoint/2010/main" val="271388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9B46-261C-F95C-6FC7-B8ECA7C7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7832"/>
            <a:ext cx="8534400" cy="1507067"/>
          </a:xfrm>
        </p:spPr>
        <p:txBody>
          <a:bodyPr/>
          <a:lstStyle/>
          <a:p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 Builder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2E8E0-B810-110A-6E7E-BF6DC28A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 classe especifica uma interface ou uma classe abstrata para a criação das partes (ou podemos considerar como sendo os passos que serão realizados) de um objeto a fim de criar corretamente o produto (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Cada um desses passos são, geralmente, abstrações das funcionalidades realizadas nas subclasses concretas.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39242-1F8A-EA97-09A2-946B12CD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98042"/>
            <a:ext cx="8534400" cy="1507067"/>
          </a:xfrm>
        </p:spPr>
        <p:txBody>
          <a:bodyPr/>
          <a:lstStyle/>
          <a:p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Concrete Builder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A6CBC-7BF7-A505-6375-16FFE04D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classe é responsável pela construção e pela montagem das partes do produto por meio da implementação da classe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define e mantém o controle da representação que a classe cria, além de fornecer uma interface para recuperação do produto.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D0483-C379-0525-C204-E87CDD04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976"/>
            <a:ext cx="8534400" cy="1507067"/>
          </a:xfrm>
        </p:spPr>
        <p:txBody>
          <a:bodyPr/>
          <a:lstStyle/>
          <a:p>
            <a:r>
              <a:rPr lang="pt-BR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55511-7842-B5D5-308B-3AABE2B0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 é a classe que controla o algoritmo responsável por gerar o objeto do produto final. Um objeto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instanciado e seus métodos construtores são chamados. O método inclui um parâmetro para capturar objetos específicos do tipo Concrete Builder que serão então utilizados para gerar o produto (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Dessa forma, o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chama os métodos do concrete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ordem correta para gerar o objeto produto.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8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8F504-E501-3DAE-A1DC-A26275D0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7832"/>
            <a:ext cx="8534400" cy="1507067"/>
          </a:xfrm>
        </p:spPr>
        <p:txBody>
          <a:bodyPr/>
          <a:lstStyle/>
          <a:p>
            <a:r>
              <a:rPr lang="pt-BR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1D181-E66B-291A-6AB1-DF771709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representa o objeto complexo que está sendo construído. O concrete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então constrói a representação interna do produto e define o processo pelo qual essa classe será montada. Na classe </a:t>
            </a:r>
            <a:r>
              <a:rPr lang="pt-BR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incluídas outras classes que definem as partes que a constituem, dentre elas, as interfaces para a montagem das partes no resultado final.</a:t>
            </a:r>
            <a:endParaRPr lang="pt-B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C2A74-18BF-44A5-FB86-D9854080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86307"/>
            <a:ext cx="8534400" cy="1507067"/>
          </a:xfrm>
        </p:spPr>
        <p:txBody>
          <a:bodyPr/>
          <a:lstStyle/>
          <a:p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tudo funciona</a:t>
            </a:r>
            <a:br>
              <a:rPr lang="pt-BR" b="1" i="0" dirty="0">
                <a:solidFill>
                  <a:srgbClr val="253A44"/>
                </a:solidFill>
                <a:effectLst/>
                <a:latin typeface="Montserrat" panose="020F0502020204030204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13E507-970C-D6F2-A336-849BF3AF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337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Primeiramente, 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(cliente) poderá ser de certa forma, ou um objeto a parte ou mesmo o cliente real que chamará o método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() da aplicação, iniciando assim as classes Builder 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Director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. A classe Builder representa o nosso objeto complexo que precisa ser construído em termos de objetos e tipos mais simples. O construtor da classe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Director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recebe um objeto Builder como sendo um parâmetro através do cliente e é responsável por chamar os métodos apropriados da classe Builder. A fim de fornecer a classe cliente com uma interface para todos os construtores concretos, a classe Builder deve ser uma classe abstrata. Desta forma, podemos adicionar novos tipos de objetos apenas definindo a estrutura e reutilizando a lógica para o processo real da construção. O cliente é o único que precisa saber sobre os novos tipos, já a classe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Director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, precisa saber apenas quais os métodos que precisará chamar.</a:t>
            </a:r>
          </a:p>
        </p:txBody>
      </p:sp>
    </p:spTree>
    <p:extLst>
      <p:ext uri="{BB962C8B-B14F-4D97-AF65-F5344CB8AC3E}">
        <p14:creationId xmlns:p14="http://schemas.microsoft.com/office/powerpoint/2010/main" val="162087288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1235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gg sans</vt:lpstr>
      <vt:lpstr>Montserrat</vt:lpstr>
      <vt:lpstr>Wingdings 3</vt:lpstr>
      <vt:lpstr>Fatia</vt:lpstr>
      <vt:lpstr>Padrão de Desenvolvimento</vt:lpstr>
      <vt:lpstr>Padrão de Desenvolvimento</vt:lpstr>
      <vt:lpstr>Padrão de projetos Builder</vt:lpstr>
      <vt:lpstr>Componentes do Builder</vt:lpstr>
      <vt:lpstr>Classe Builder </vt:lpstr>
      <vt:lpstr>Concrete Builder </vt:lpstr>
      <vt:lpstr>Director</vt:lpstr>
      <vt:lpstr>Product </vt:lpstr>
      <vt:lpstr>Como tudo funciona </vt:lpstr>
      <vt:lpstr>Representação Gráfica</vt:lpstr>
      <vt:lpstr>Pontos fortes do padrão Builder: </vt:lpstr>
      <vt:lpstr>Pontos fortes do padrão Builder: </vt:lpstr>
      <vt:lpstr>Pontos fortes do padrão Builder: </vt:lpstr>
      <vt:lpstr>Pontos fortes do padrão Builder: </vt:lpstr>
      <vt:lpstr>Pontos fracos do padrão Builder: </vt:lpstr>
      <vt:lpstr>Pontos fracos do padrão Builder: </vt:lpstr>
      <vt:lpstr>Pontos fracos do padrão Builder: </vt:lpstr>
      <vt:lpstr>Pontos fracos do padrão Builder: </vt:lpstr>
      <vt:lpstr>Refatoração:</vt:lpstr>
      <vt:lpstr>Builder em diferentes lingagens:</vt:lpstr>
      <vt:lpstr>Builder em diferentes lingagens:</vt:lpstr>
      <vt:lpstr>Builder em diferentes lingagens:</vt:lpstr>
      <vt:lpstr>Builder em diferentes lingagens: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Desenvolvimento</dc:title>
  <dc:creator>Tales S.Mag</dc:creator>
  <cp:lastModifiedBy>Tales S.Mag</cp:lastModifiedBy>
  <cp:revision>8</cp:revision>
  <dcterms:created xsi:type="dcterms:W3CDTF">2023-06-29T16:50:26Z</dcterms:created>
  <dcterms:modified xsi:type="dcterms:W3CDTF">2023-07-06T02:41:58Z</dcterms:modified>
</cp:coreProperties>
</file>