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9" r:id="rId4"/>
    <p:sldId id="270" r:id="rId5"/>
    <p:sldId id="259" r:id="rId6"/>
    <p:sldId id="263" r:id="rId7"/>
    <p:sldId id="281" r:id="rId8"/>
    <p:sldId id="261" r:id="rId9"/>
    <p:sldId id="262" r:id="rId10"/>
    <p:sldId id="282" r:id="rId11"/>
    <p:sldId id="258" r:id="rId12"/>
    <p:sldId id="279" r:id="rId13"/>
    <p:sldId id="280" r:id="rId14"/>
    <p:sldId id="285" r:id="rId15"/>
    <p:sldId id="283" r:id="rId16"/>
    <p:sldId id="264" r:id="rId17"/>
    <p:sldId id="277" r:id="rId18"/>
    <p:sldId id="278" r:id="rId19"/>
    <p:sldId id="265" r:id="rId20"/>
    <p:sldId id="272" r:id="rId21"/>
    <p:sldId id="273" r:id="rId22"/>
    <p:sldId id="274" r:id="rId23"/>
    <p:sldId id="275" r:id="rId24"/>
    <p:sldId id="276" r:id="rId25"/>
    <p:sldId id="266" r:id="rId26"/>
    <p:sldId id="271" r:id="rId27"/>
    <p:sldId id="267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D00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50" autoAdjust="0"/>
  </p:normalViewPr>
  <p:slideViewPr>
    <p:cSldViewPr snapToGrid="0" snapToObjects="1">
      <p:cViewPr varScale="1">
        <p:scale>
          <a:sx n="70" d="100"/>
          <a:sy n="70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A325CDD-8F91-40C9-BCD0-0C78DCD77229}" type="datetimeFigureOut">
              <a:rPr lang="pt-BR"/>
              <a:pPr>
                <a:defRPr/>
              </a:pPr>
              <a:t>20/08/2019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B38F38-54E5-4C7C-9FD2-E929645555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82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64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2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2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B38F38-54E5-4C7C-9FD2-E92964555563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5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9D12E-DA36-4CB3-B6B3-3FA61340211C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6E2C-95EA-4198-8B9E-A52750DA5B2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4F3A-C597-4A22-9231-D51401AD16EA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8C3DC-0CF8-491D-B52A-67FC953E38A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E6425-AAFE-46FC-8DDE-AC4474DCE704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3BB2-626F-4EB9-93B3-42ABA0FE60AE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DC142-D29F-4438-ADFE-66FAB7C9A699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FD639-A239-4700-9AC3-E68C72BBE074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97C5-2173-4878-84F8-957BEAAEB261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7CF17-F44B-4388-91CB-84ECF73348A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35BE-8CC9-4180-AFCF-5753ED60AF18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6422-6454-4843-BDCE-7815DF7BCE31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6BBF3-866F-4F5B-8FE8-A958AA7ED1F4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A11A1-66BB-41D4-B625-05155A60ACA8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990BE-B4D9-425A-9509-3CA4B4610A95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24E22-3AFD-496E-B1DE-C3EEB9B09E7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F485-7073-48BB-8E36-6FA4AED3CB8A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E7BD-16F2-431B-8EB4-032DDBA6BAE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648F9-B611-4F28-8271-2A562F065FC2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CCBE8-C9A5-43E1-89FD-DFEA2CFDF11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20AB9-38E0-4E0C-95F0-277953A1C86B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9BC33-8EC6-4420-873F-21FF84B1523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111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pt-BR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3440"/>
            <a:ext cx="8229600" cy="527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E8FEE3A-3C96-49F6-896C-684B059D175D}" type="datetime1">
              <a:rPr lang="pt-BR" smtClean="0"/>
              <a:pPr>
                <a:defRPr/>
              </a:pPr>
              <a:t>20/08/2019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3120" y="6417310"/>
            <a:ext cx="64008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0F5D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C09048E6-DC64-46AF-AF16-30C7A9E6397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apa ppt-0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966788" y="5584368"/>
            <a:ext cx="80057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Calibri" charset="0"/>
              </a:rPr>
              <a:t>Aprendizado de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máquina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utilizando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análise multivariada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de </a:t>
            </a:r>
            <a:r>
              <a:rPr lang="pt-BR" sz="2000" dirty="0" smtClean="0">
                <a:solidFill>
                  <a:schemeClr val="bg1"/>
                </a:solidFill>
                <a:latin typeface="Calibri" charset="0"/>
              </a:rPr>
              <a:t>séries </a:t>
            </a:r>
            <a:r>
              <a:rPr lang="pt-BR" sz="2000" dirty="0">
                <a:solidFill>
                  <a:schemeClr val="bg1"/>
                </a:solidFill>
                <a:latin typeface="Calibri" charset="0"/>
              </a:rPr>
              <a:t>temporais</a:t>
            </a:r>
            <a:endParaRPr lang="pt-BR" sz="20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D6E2C-95EA-4198-8B9E-A52750DA5B27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Casamento de Distribuições – Estimação das distribuições</a:t>
            </a:r>
            <a:endParaRPr lang="en-CA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partir do método de estimação por </a:t>
            </a:r>
            <a:r>
              <a:rPr lang="pt-BR" sz="2800" dirty="0" err="1" smtClean="0"/>
              <a:t>kernel</a:t>
            </a:r>
            <a:r>
              <a:rPr lang="pt-BR" sz="2800" dirty="0" smtClean="0"/>
              <a:t>, tem-se que: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Logo a função J resultante é:</a:t>
            </a:r>
          </a:p>
          <a:p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364" y="1885666"/>
            <a:ext cx="4086225" cy="1066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26" y="4182546"/>
            <a:ext cx="8153900" cy="194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Elaborar um modelo base para processamento de séries temporais, utilizando o critério de avaliação padrão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 Implementar </a:t>
            </a:r>
            <a:r>
              <a:rPr lang="pt-BR" sz="2800" dirty="0"/>
              <a:t>o casamento de distribuições </a:t>
            </a:r>
            <a:r>
              <a:rPr lang="pt-BR" sz="2800" dirty="0" err="1"/>
              <a:t>univariado</a:t>
            </a:r>
            <a:r>
              <a:rPr lang="pt-BR" sz="2800" dirty="0"/>
              <a:t> e integrar com o modelo base. </a:t>
            </a:r>
            <a:endParaRPr lang="pt-BR" sz="2800" dirty="0" smtClean="0"/>
          </a:p>
          <a:p>
            <a:r>
              <a:rPr lang="pt-BR" sz="2800" dirty="0" smtClean="0"/>
              <a:t>Criar </a:t>
            </a:r>
            <a:r>
              <a:rPr lang="pt-BR" sz="2800" dirty="0"/>
              <a:t>um pipeline de testes para avaliar os critérios nas métricas mencionadas acima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 Adaptar </a:t>
            </a:r>
            <a:r>
              <a:rPr lang="pt-BR" sz="2800" dirty="0"/>
              <a:t>o casamento de distribuições para o caso multivariado </a:t>
            </a:r>
            <a:endParaRPr lang="pt-BR" sz="2800" dirty="0" smtClean="0"/>
          </a:p>
          <a:p>
            <a:r>
              <a:rPr lang="pt-BR" sz="2800" dirty="0" smtClean="0"/>
              <a:t>Testar </a:t>
            </a:r>
            <a:r>
              <a:rPr lang="pt-BR" sz="2800" dirty="0"/>
              <a:t>o modelo com os diferentes critérios de avaliação utilizando diversas bases de dados.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8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Implementação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Implementação em </a:t>
            </a:r>
            <a:r>
              <a:rPr lang="pt-BR" sz="2800" dirty="0" err="1" smtClean="0"/>
              <a:t>Pytorch</a:t>
            </a:r>
            <a:endParaRPr lang="pt-BR" sz="2800" dirty="0" smtClean="0"/>
          </a:p>
          <a:p>
            <a:pPr lvl="1"/>
            <a:r>
              <a:rPr lang="pt-BR" sz="2400" dirty="0" smtClean="0"/>
              <a:t>Referência em Redes Neurais (abstração em Tensores).</a:t>
            </a:r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endParaRPr lang="pt-BR" sz="2400" dirty="0"/>
          </a:p>
          <a:p>
            <a:pPr lvl="1"/>
            <a:endParaRPr lang="pt-BR" sz="2400" dirty="0" smtClean="0"/>
          </a:p>
          <a:p>
            <a:pPr lvl="1"/>
            <a:r>
              <a:rPr lang="pt-BR" sz="2400" dirty="0" err="1" smtClean="0"/>
              <a:t>Autograd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pic>
        <p:nvPicPr>
          <p:cNvPr id="6146" name="Picture 2" descr="Image result for pyto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2" y="853440"/>
            <a:ext cx="1941150" cy="5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tensor pyto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84" y="2101993"/>
            <a:ext cx="4711484" cy="335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Implementação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LSTM</a:t>
            </a:r>
          </a:p>
          <a:p>
            <a:pPr lvl="1"/>
            <a:r>
              <a:rPr lang="pt-BR" dirty="0" smtClean="0"/>
              <a:t>Célula padrão do </a:t>
            </a:r>
            <a:r>
              <a:rPr lang="pt-BR" dirty="0" err="1" smtClean="0"/>
              <a:t>PyTorch</a:t>
            </a:r>
            <a:endParaRPr lang="pt-BR" dirty="0" smtClean="0"/>
          </a:p>
          <a:p>
            <a:pPr lvl="2"/>
            <a:r>
              <a:rPr lang="pt-BR" dirty="0" smtClean="0"/>
              <a:t>Inicialização de parâmetros, entrada e saída</a:t>
            </a:r>
          </a:p>
          <a:p>
            <a:pPr lvl="2"/>
            <a:r>
              <a:rPr lang="pt-BR" dirty="0" smtClean="0"/>
              <a:t>MSE, </a:t>
            </a:r>
            <a:r>
              <a:rPr lang="pt-BR" dirty="0" err="1" smtClean="0"/>
              <a:t>loss</a:t>
            </a:r>
            <a:r>
              <a:rPr lang="pt-BR" dirty="0" smtClean="0"/>
              <a:t> padrão</a:t>
            </a:r>
          </a:p>
          <a:p>
            <a:pPr lvl="2"/>
            <a:endParaRPr lang="pt-BR" dirty="0"/>
          </a:p>
          <a:p>
            <a:r>
              <a:rPr lang="pt-BR" dirty="0" smtClean="0"/>
              <a:t>Casamento de Distribuições</a:t>
            </a:r>
          </a:p>
          <a:p>
            <a:pPr lvl="1"/>
            <a:r>
              <a:rPr lang="pt-BR" dirty="0" smtClean="0"/>
              <a:t>Classe herdeira de </a:t>
            </a:r>
            <a:r>
              <a:rPr lang="pt-BR" dirty="0" err="1" smtClean="0"/>
              <a:t>torch.nn.Module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Autograd</a:t>
            </a:r>
            <a:endParaRPr lang="pt-BR" dirty="0" smtClean="0"/>
          </a:p>
          <a:p>
            <a:pPr lvl="2"/>
            <a:r>
              <a:rPr lang="pt-BR" dirty="0" smtClean="0"/>
              <a:t>Implementação do método </a:t>
            </a:r>
            <a:r>
              <a:rPr lang="pt-BR" dirty="0" err="1" smtClean="0"/>
              <a:t>forward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Implementação do Casamento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</a:t>
            </a:r>
            <a:r>
              <a:rPr lang="pt-BR" dirty="0" err="1" smtClean="0"/>
              <a:t>univariado</a:t>
            </a:r>
            <a:endParaRPr lang="pt-BR" dirty="0" smtClean="0"/>
          </a:p>
          <a:p>
            <a:pPr lvl="1"/>
            <a:r>
              <a:rPr lang="pt-BR" dirty="0" smtClean="0"/>
              <a:t>Funções padrões aplicadas aos tensores:</a:t>
            </a:r>
          </a:p>
          <a:p>
            <a:pPr lvl="2"/>
            <a:r>
              <a:rPr lang="pt-BR" dirty="0" err="1" smtClean="0"/>
              <a:t>Autograd</a:t>
            </a:r>
            <a:endParaRPr lang="pt-BR" dirty="0" smtClean="0"/>
          </a:p>
          <a:p>
            <a:pPr lvl="1"/>
            <a:r>
              <a:rPr lang="pt-BR" dirty="0" smtClean="0"/>
              <a:t>Função J dividida em 3 componentes: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2"/>
            <a:r>
              <a:rPr lang="pt-BR" dirty="0" smtClean="0"/>
              <a:t>Operações paralelizáveis</a:t>
            </a:r>
          </a:p>
          <a:p>
            <a:pPr lvl="2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6" y="3065478"/>
            <a:ext cx="7354864" cy="1168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3712918" y="4977248"/>
                <a:ext cx="1718163" cy="11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CA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</m:m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/>
                            </m:eqArr>
                          </m:e>
                          <m:e>
                            <m:eqArr>
                              <m:eqArr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  <m:e/>
                          <m:e/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/>
                              </m:mr>
                            </m:m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18" y="4977248"/>
                <a:ext cx="1718163" cy="11692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4339988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4799463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233917" y="5240743"/>
            <a:ext cx="0" cy="1069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4212654" y="5371433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4217545" y="5681184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4217545" y="6003352"/>
            <a:ext cx="12184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Implementação do Casamento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Multivariado</a:t>
            </a:r>
          </a:p>
          <a:p>
            <a:pPr lvl="1"/>
            <a:r>
              <a:rPr lang="pt-BR" dirty="0" smtClean="0"/>
              <a:t>Diferença na representação do segundo tensor:</a:t>
            </a:r>
          </a:p>
          <a:p>
            <a:pPr lvl="2"/>
            <a:r>
              <a:rPr lang="pt-BR" dirty="0" smtClean="0"/>
              <a:t>Utilizando</a:t>
            </a:r>
          </a:p>
          <a:p>
            <a:pPr lvl="3"/>
            <a:r>
              <a:rPr lang="pt-BR" dirty="0" smtClean="0"/>
              <a:t>Implementada função “</a:t>
            </a:r>
            <a:r>
              <a:rPr lang="pt-BR" dirty="0" err="1" smtClean="0"/>
              <a:t>toeplitz-like</a:t>
            </a:r>
            <a:r>
              <a:rPr lang="pt-BR" dirty="0" smtClean="0"/>
              <a:t>” para representa-lo</a:t>
            </a:r>
          </a:p>
          <a:p>
            <a:pPr lvl="3"/>
            <a:r>
              <a:rPr lang="pt-BR" dirty="0" smtClean="0"/>
              <a:t>Acrescenta uma dimensão</a:t>
            </a:r>
          </a:p>
          <a:p>
            <a:pPr lvl="1"/>
            <a:r>
              <a:rPr lang="pt-BR" dirty="0" smtClean="0"/>
              <a:t>Ainda utilizando a decomposição em 3 componentes: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926" y="1907246"/>
            <a:ext cx="3775812" cy="51557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4171666"/>
            <a:ext cx="8024813" cy="150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Bases de Dados e Parâmetros da Rede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800" dirty="0" smtClean="0"/>
              <a:t>Bases de dados:</a:t>
            </a:r>
          </a:p>
          <a:p>
            <a:endParaRPr lang="pt-BR" sz="2800" dirty="0"/>
          </a:p>
          <a:p>
            <a:endParaRPr lang="pt-BR" sz="2800" dirty="0" smtClean="0"/>
          </a:p>
          <a:p>
            <a:endParaRPr lang="pt-BR" sz="2800" dirty="0"/>
          </a:p>
          <a:p>
            <a:endParaRPr lang="pt-BR" sz="2800" dirty="0" smtClean="0"/>
          </a:p>
          <a:p>
            <a:r>
              <a:rPr lang="pt-BR" sz="2800" dirty="0" smtClean="0"/>
              <a:t>Parâmetros da rede: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Número de épocas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Batch </a:t>
            </a:r>
            <a:r>
              <a:rPr lang="pt-BR" sz="2400" dirty="0" err="1" smtClean="0"/>
              <a:t>Size</a:t>
            </a: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Número </a:t>
            </a:r>
            <a:r>
              <a:rPr lang="pt-BR" sz="2400" dirty="0"/>
              <a:t>de </a:t>
            </a:r>
            <a:r>
              <a:rPr lang="pt-BR" sz="2400" dirty="0" smtClean="0"/>
              <a:t>camadas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Tamanho </a:t>
            </a:r>
            <a:r>
              <a:rPr lang="pt-BR" sz="2400" dirty="0"/>
              <a:t>de </a:t>
            </a:r>
            <a:r>
              <a:rPr lang="pt-BR" sz="2400" dirty="0" smtClean="0"/>
              <a:t>camadas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smtClean="0"/>
              <a:t>Learning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 smtClean="0"/>
              <a:t>Lag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76" y="1522578"/>
            <a:ext cx="3980596" cy="13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 smtClean="0"/>
              <a:t>Metodologia – Pré-processamento e Treinamento</a:t>
            </a:r>
            <a:endParaRPr lang="en-CA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Pré-processamento:</a:t>
            </a:r>
          </a:p>
          <a:p>
            <a:pPr lvl="1"/>
            <a:r>
              <a:rPr lang="pt-BR" dirty="0" smtClean="0"/>
              <a:t>Normalização</a:t>
            </a:r>
          </a:p>
          <a:p>
            <a:pPr lvl="1"/>
            <a:r>
              <a:rPr lang="pt-BR" dirty="0" smtClean="0"/>
              <a:t>Divisão Treino-Teste (75%-25%)</a:t>
            </a:r>
          </a:p>
          <a:p>
            <a:pPr lvl="1"/>
            <a:r>
              <a:rPr lang="pt-BR" dirty="0" smtClean="0"/>
              <a:t>Atraso da entrada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Treinamento:</a:t>
            </a:r>
          </a:p>
          <a:p>
            <a:pPr lvl="1"/>
            <a:r>
              <a:rPr lang="pt-BR" dirty="0" smtClean="0"/>
              <a:t>32 Batches, 20 Épocas</a:t>
            </a:r>
          </a:p>
          <a:p>
            <a:pPr lvl="1"/>
            <a:r>
              <a:rPr lang="pt-BR" dirty="0" err="1" smtClean="0"/>
              <a:t>Forward</a:t>
            </a:r>
            <a:r>
              <a:rPr lang="pt-BR" dirty="0" smtClean="0"/>
              <a:t> e </a:t>
            </a:r>
            <a:r>
              <a:rPr lang="pt-BR" dirty="0" err="1" smtClean="0"/>
              <a:t>Backward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Output + Dados de treinamento</a:t>
            </a:r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0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– Métricas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3141"/>
            <a:ext cx="6965610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Exploração das Bases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86" y="1535070"/>
            <a:ext cx="5861235" cy="165194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899"/>
          <a:stretch/>
        </p:blipFill>
        <p:spPr>
          <a:xfrm>
            <a:off x="1905906" y="3608128"/>
            <a:ext cx="5650394" cy="18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time series predi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5591" b="2763"/>
          <a:stretch/>
        </p:blipFill>
        <p:spPr bwMode="auto">
          <a:xfrm>
            <a:off x="1446663" y="4414993"/>
            <a:ext cx="2552131" cy="206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Série temporal: conjunto de observações feitas sequencialmente ao longo do </a:t>
            </a:r>
            <a:r>
              <a:rPr lang="pt-BR" sz="2000" dirty="0" smtClean="0"/>
              <a:t>tempo.</a:t>
            </a:r>
          </a:p>
          <a:p>
            <a:pPr lvl="1"/>
            <a:r>
              <a:rPr lang="pt-BR" sz="1600" dirty="0" smtClean="0"/>
              <a:t>Preços de ações</a:t>
            </a:r>
          </a:p>
          <a:p>
            <a:pPr lvl="1"/>
            <a:r>
              <a:rPr lang="pt-BR" sz="1600" dirty="0" smtClean="0"/>
              <a:t>Histórico de poluição de uma cidade</a:t>
            </a:r>
          </a:p>
          <a:p>
            <a:pPr lvl="1"/>
            <a:r>
              <a:rPr lang="pt-BR" sz="1600" dirty="0" smtClean="0"/>
              <a:t>Demanda de energia elétrica para uma região</a:t>
            </a:r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 lvl="1"/>
            <a:endParaRPr lang="pt-BR" sz="1600" dirty="0"/>
          </a:p>
          <a:p>
            <a:r>
              <a:rPr lang="pt-BR" sz="1600" dirty="0" smtClean="0"/>
              <a:t>Previsão e ação!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21496" y="6399894"/>
            <a:ext cx="457200" cy="365125"/>
          </a:xfrm>
        </p:spPr>
        <p:txBody>
          <a:bodyPr/>
          <a:lstStyle/>
          <a:p>
            <a:pPr>
              <a:defRPr/>
            </a:pPr>
            <a:fld id="{57AFD639-A239-4700-9AC3-E68C72BBE074}" type="slidenum">
              <a:rPr lang="pt-B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pPr>
                <a:defRPr/>
              </a:pPr>
              <a:t>2</a:t>
            </a:fld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 descr="Image result for sto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9" y="2566416"/>
            <a:ext cx="2055361" cy="13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nergia eletr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140" y="2565868"/>
            <a:ext cx="2219135" cy="13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eijing polluti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"/>
          <a:stretch/>
        </p:blipFill>
        <p:spPr bwMode="auto">
          <a:xfrm>
            <a:off x="3399892" y="2566415"/>
            <a:ext cx="2344216" cy="134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u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257" y="4719464"/>
            <a:ext cx="2092345" cy="15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/>
          <p:cNvCxnSpPr>
            <a:stCxn id="1034" idx="3"/>
          </p:cNvCxnSpPr>
          <p:nvPr/>
        </p:nvCxnSpPr>
        <p:spPr>
          <a:xfrm>
            <a:off x="3998794" y="5445954"/>
            <a:ext cx="750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Resultados – Mudança de parâmetros da rede</a:t>
            </a:r>
            <a:endParaRPr lang="en-CA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17" y="1004296"/>
            <a:ext cx="4694566" cy="16121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48" y="2833926"/>
            <a:ext cx="5818504" cy="144033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37" y="4491748"/>
            <a:ext cx="7525926" cy="15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smtClean="0"/>
              <a:t>Resultados – Mudança de parâmetros do Casamento de Distribuições</a:t>
            </a:r>
            <a:endParaRPr lang="en-CA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13" y="1688037"/>
            <a:ext cx="7375372" cy="18660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978" y="3921101"/>
            <a:ext cx="5674042" cy="17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Resultados - Decomposição da </a:t>
            </a:r>
            <a:r>
              <a:rPr lang="pt-BR" sz="3200" dirty="0"/>
              <a:t>S</a:t>
            </a:r>
            <a:r>
              <a:rPr lang="pt-BR" sz="3200" dirty="0" smtClean="0"/>
              <a:t>érie Temporal</a:t>
            </a:r>
            <a:endParaRPr lang="en-CA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Divisão da série em componentes:</a:t>
            </a:r>
          </a:p>
          <a:p>
            <a:pPr lvl="1"/>
            <a:r>
              <a:rPr lang="pt-BR" sz="2000" dirty="0" smtClean="0"/>
              <a:t>Sistemáticos:</a:t>
            </a:r>
          </a:p>
          <a:p>
            <a:pPr lvl="2"/>
            <a:r>
              <a:rPr lang="pt-BR" sz="2000" dirty="0" smtClean="0"/>
              <a:t>Tendência</a:t>
            </a:r>
          </a:p>
          <a:p>
            <a:pPr lvl="2"/>
            <a:r>
              <a:rPr lang="pt-BR" sz="2000" dirty="0" smtClean="0"/>
              <a:t>Sazonalidade</a:t>
            </a:r>
          </a:p>
          <a:p>
            <a:pPr lvl="1"/>
            <a:r>
              <a:rPr lang="pt-BR" sz="2000" dirty="0" smtClean="0"/>
              <a:t>Não-Sistemáticos:</a:t>
            </a:r>
          </a:p>
          <a:p>
            <a:pPr lvl="2"/>
            <a:r>
              <a:rPr lang="pt-BR" sz="2000" dirty="0" smtClean="0"/>
              <a:t>Ruído</a:t>
            </a:r>
          </a:p>
          <a:p>
            <a:r>
              <a:rPr lang="pt-BR" sz="2000" dirty="0" smtClean="0"/>
              <a:t>Série completa = Soma dos Elementos</a:t>
            </a:r>
            <a:endParaRPr lang="en-CA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28" y="3954283"/>
            <a:ext cx="8731544" cy="16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– Gráficos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0" y="2027990"/>
            <a:ext cx="4049883" cy="31230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1979"/>
          <a:stretch/>
        </p:blipFill>
        <p:spPr>
          <a:xfrm>
            <a:off x="4587315" y="2082827"/>
            <a:ext cx="4099485" cy="30682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7200" y="1433856"/>
            <a:ext cx="41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Treinamento Tradicional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1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</a:t>
            </a:r>
            <a:r>
              <a:rPr lang="pt-BR" dirty="0" smtClean="0"/>
              <a:t>– Gráficos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1" y="2115420"/>
            <a:ext cx="3983583" cy="305274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55" y="2115420"/>
            <a:ext cx="4119861" cy="310989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57200" y="1433856"/>
            <a:ext cx="448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Treinamento utilizando decomposição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2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Para as bases de dados analisadas, o casamento de distribuições teve um desempenho razoável comparado ao </a:t>
            </a:r>
            <a:r>
              <a:rPr lang="pt-BR" sz="2400" dirty="0" smtClean="0"/>
              <a:t>MSE</a:t>
            </a:r>
            <a:r>
              <a:rPr lang="pt-BR" sz="2400" dirty="0"/>
              <a:t> </a:t>
            </a:r>
            <a:r>
              <a:rPr lang="pt-BR" sz="2400" dirty="0" smtClean="0"/>
              <a:t>(com exceção </a:t>
            </a:r>
            <a:r>
              <a:rPr lang="pt-BR" sz="2400" dirty="0"/>
              <a:t>da base </a:t>
            </a:r>
            <a:r>
              <a:rPr lang="pt-BR" sz="2400" dirty="0" smtClean="0"/>
              <a:t>NSW 2016).</a:t>
            </a:r>
          </a:p>
          <a:p>
            <a:r>
              <a:rPr lang="pt-BR" sz="2400" dirty="0" smtClean="0"/>
              <a:t>É </a:t>
            </a:r>
            <a:r>
              <a:rPr lang="pt-BR" sz="2400" dirty="0"/>
              <a:t>realista dizer que o casamento de distribuições pode ser uma alternativa ao MSE no treinamento de uma LSTM para séries temporais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Um estudo mais aprimorado da rede e seus parâmetros pode levar a uma melhora do resultado de saída, mudando de caso para caso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MSE ainda parece uma escolha mais </a:t>
            </a:r>
            <a:r>
              <a:rPr lang="pt-BR" sz="2400" dirty="0" smtClean="0"/>
              <a:t>interessante, mas é </a:t>
            </a:r>
            <a:r>
              <a:rPr lang="pt-BR" sz="2400" dirty="0"/>
              <a:t>possível que existam casos nos quais o casamento de </a:t>
            </a:r>
            <a:r>
              <a:rPr lang="pt-BR" sz="2400" dirty="0" smtClean="0"/>
              <a:t>distribuições </a:t>
            </a:r>
            <a:r>
              <a:rPr lang="pt-BR" sz="2400" dirty="0"/>
              <a:t>possua um desempenho muito melhor que justificaria seu </a:t>
            </a:r>
            <a:r>
              <a:rPr lang="pt-BR" sz="2400" dirty="0" smtClean="0"/>
              <a:t>uso..</a:t>
            </a:r>
          </a:p>
          <a:p>
            <a:endParaRPr lang="en-CA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4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Trabalhos Futuros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Exploração </a:t>
            </a:r>
            <a:r>
              <a:rPr lang="pt-BR" sz="2800" dirty="0"/>
              <a:t>de outras bases de </a:t>
            </a:r>
            <a:r>
              <a:rPr lang="pt-BR" sz="2800" dirty="0" smtClean="0"/>
              <a:t>dados</a:t>
            </a:r>
          </a:p>
          <a:p>
            <a:r>
              <a:rPr lang="pt-BR" sz="2800" dirty="0" smtClean="0"/>
              <a:t>Estudo mais aprimorado do efeito da decomposição </a:t>
            </a:r>
            <a:r>
              <a:rPr lang="pt-BR" sz="2800" dirty="0"/>
              <a:t>de uma série </a:t>
            </a:r>
            <a:r>
              <a:rPr lang="pt-BR" sz="2800" dirty="0" smtClean="0"/>
              <a:t>temporal para o Casamento.</a:t>
            </a:r>
          </a:p>
          <a:p>
            <a:r>
              <a:rPr lang="pt-BR" sz="2800" dirty="0" smtClean="0"/>
              <a:t>Análise mais cuidadosa da </a:t>
            </a:r>
            <a:r>
              <a:rPr lang="pt-BR" sz="2800" dirty="0"/>
              <a:t>composição do vetor de </a:t>
            </a:r>
            <a:r>
              <a:rPr lang="pt-BR" sz="2800" dirty="0" smtClean="0"/>
              <a:t>atributos.</a:t>
            </a:r>
          </a:p>
          <a:p>
            <a:r>
              <a:rPr lang="pt-BR" sz="2800" dirty="0" smtClean="0"/>
              <a:t>Análise da </a:t>
            </a:r>
            <a:r>
              <a:rPr lang="pt-BR" sz="2800" dirty="0"/>
              <a:t>arquitetura da LSTM </a:t>
            </a:r>
            <a:r>
              <a:rPr lang="pt-BR" sz="2800" dirty="0" smtClean="0"/>
              <a:t>utilizando o Casamento.</a:t>
            </a:r>
            <a:endParaRPr lang="en-CA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FANTINATO, D. G. </a:t>
            </a:r>
            <a:r>
              <a:rPr lang="en-CA" sz="2400" dirty="0" err="1"/>
              <a:t>Novas</a:t>
            </a:r>
            <a:r>
              <a:rPr lang="en-CA" sz="2400" dirty="0"/>
              <a:t> </a:t>
            </a:r>
            <a:r>
              <a:rPr lang="en-CA" sz="2400" dirty="0" err="1"/>
              <a:t>Metodologias</a:t>
            </a:r>
            <a:r>
              <a:rPr lang="en-CA" sz="2400" dirty="0"/>
              <a:t> de </a:t>
            </a:r>
            <a:r>
              <a:rPr lang="en-CA" sz="2400" dirty="0" err="1"/>
              <a:t>Aprendizado</a:t>
            </a:r>
            <a:r>
              <a:rPr lang="en-CA" sz="2400" dirty="0"/>
              <a:t> </a:t>
            </a:r>
            <a:r>
              <a:rPr lang="en-CA" sz="2400" dirty="0" err="1"/>
              <a:t>Baseado</a:t>
            </a:r>
            <a:r>
              <a:rPr lang="en-CA" sz="2400" dirty="0"/>
              <a:t> </a:t>
            </a:r>
            <a:r>
              <a:rPr lang="en-CA" sz="2400" dirty="0" err="1"/>
              <a:t>na</a:t>
            </a:r>
            <a:r>
              <a:rPr lang="en-CA" sz="2400" dirty="0"/>
              <a:t> </a:t>
            </a:r>
            <a:r>
              <a:rPr lang="en-CA" sz="2400" dirty="0" err="1"/>
              <a:t>Teoria</a:t>
            </a:r>
            <a:r>
              <a:rPr lang="en-CA" sz="2400" dirty="0"/>
              <a:t> </a:t>
            </a:r>
            <a:r>
              <a:rPr lang="en-CA" sz="2400" dirty="0" smtClean="0"/>
              <a:t>da </a:t>
            </a:r>
            <a:r>
              <a:rPr lang="en-CA" sz="2400" dirty="0" err="1" smtClean="0"/>
              <a:t>Informação</a:t>
            </a:r>
            <a:r>
              <a:rPr lang="en-CA" sz="2400" dirty="0" smtClean="0"/>
              <a:t> </a:t>
            </a:r>
            <a:r>
              <a:rPr lang="en-CA" sz="2400" dirty="0"/>
              <a:t>para </a:t>
            </a:r>
            <a:r>
              <a:rPr lang="en-CA" sz="2400" dirty="0" err="1" smtClean="0"/>
              <a:t>Equalização</a:t>
            </a:r>
            <a:r>
              <a:rPr lang="en-CA" sz="2400" dirty="0" smtClean="0"/>
              <a:t> </a:t>
            </a:r>
            <a:r>
              <a:rPr lang="en-CA" sz="2400" dirty="0" err="1"/>
              <a:t>Adaptativa</a:t>
            </a:r>
            <a:r>
              <a:rPr lang="en-CA" sz="2400" dirty="0"/>
              <a:t>. Campinas: [</a:t>
            </a:r>
            <a:r>
              <a:rPr lang="en-CA" sz="2400" dirty="0" err="1"/>
              <a:t>s.n</a:t>
            </a:r>
            <a:r>
              <a:rPr lang="en-CA" sz="2400" dirty="0"/>
              <a:t>.], </a:t>
            </a:r>
            <a:r>
              <a:rPr lang="en-CA" sz="2400" dirty="0" smtClean="0"/>
              <a:t>2017.</a:t>
            </a:r>
          </a:p>
          <a:p>
            <a:r>
              <a:rPr lang="en-CA" sz="2400" dirty="0" smtClean="0"/>
              <a:t>GREFF</a:t>
            </a:r>
            <a:r>
              <a:rPr lang="en-CA" sz="2400" dirty="0"/>
              <a:t>, K. et al. </a:t>
            </a:r>
            <a:r>
              <a:rPr lang="en-CA" sz="2400" dirty="0" err="1"/>
              <a:t>Lstm</a:t>
            </a:r>
            <a:r>
              <a:rPr lang="en-CA" sz="2400" dirty="0"/>
              <a:t>: A search space odyssey. </a:t>
            </a:r>
            <a:r>
              <a:rPr lang="en-CA" sz="2400" dirty="0" smtClean="0"/>
              <a:t>2015.</a:t>
            </a:r>
          </a:p>
          <a:p>
            <a:r>
              <a:rPr lang="en-CA" sz="2400" dirty="0" smtClean="0"/>
              <a:t>LIPTON</a:t>
            </a:r>
            <a:r>
              <a:rPr lang="en-CA" sz="2400" dirty="0"/>
              <a:t>, Z. C.; BERKOWITZ, J.; ELKAN, C. A Critical Review of Recurrent </a:t>
            </a:r>
            <a:r>
              <a:rPr lang="en-CA" sz="2400" dirty="0" smtClean="0"/>
              <a:t>Neural Networks </a:t>
            </a:r>
            <a:r>
              <a:rPr lang="en-CA" sz="2400" dirty="0"/>
              <a:t>for Sequence Learning. 2015. </a:t>
            </a:r>
            <a:endParaRPr lang="en-CA" sz="2400" dirty="0" smtClean="0"/>
          </a:p>
          <a:p>
            <a:r>
              <a:rPr lang="en-CA" sz="2400" dirty="0" smtClean="0"/>
              <a:t>PRINCIPE</a:t>
            </a:r>
            <a:r>
              <a:rPr lang="en-CA" sz="2400" dirty="0"/>
              <a:t>, J. C. Information theoretic learning : </a:t>
            </a:r>
            <a:r>
              <a:rPr lang="en-CA" sz="2400" dirty="0" err="1"/>
              <a:t>Renyi's</a:t>
            </a:r>
            <a:r>
              <a:rPr lang="en-CA" sz="2400" dirty="0"/>
              <a:t> entropy and kernel </a:t>
            </a:r>
            <a:r>
              <a:rPr lang="en-CA" sz="2400" dirty="0" smtClean="0"/>
              <a:t>perspectives. New </a:t>
            </a:r>
            <a:r>
              <a:rPr lang="en-CA" sz="2400" dirty="0"/>
              <a:t>York London: Springer, 2010. ISBN 978-1-4419-1569-6. </a:t>
            </a:r>
            <a:endParaRPr lang="en-CA" sz="2400" dirty="0" smtClean="0"/>
          </a:p>
          <a:p>
            <a:r>
              <a:rPr lang="en-CA" sz="2400" dirty="0" smtClean="0"/>
              <a:t>WANG</a:t>
            </a:r>
            <a:r>
              <a:rPr lang="en-CA" sz="2400" dirty="0"/>
              <a:t>, Z.; BOVIK, A. C. Mean squared error: Love it or leave it? IEEE </a:t>
            </a:r>
            <a:r>
              <a:rPr lang="en-CA" sz="2400" dirty="0" smtClean="0"/>
              <a:t>SIGNAL PROCESSING </a:t>
            </a:r>
            <a:r>
              <a:rPr lang="en-CA" sz="2400" dirty="0"/>
              <a:t>MAGAZINE, Jan 2009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391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08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</a:p>
          <a:p>
            <a:pPr lvl="1"/>
            <a:r>
              <a:rPr lang="pt-BR" dirty="0" smtClean="0"/>
              <a:t>RNN</a:t>
            </a:r>
          </a:p>
          <a:p>
            <a:pPr lvl="1"/>
            <a:r>
              <a:rPr lang="pt-BR" dirty="0" smtClean="0"/>
              <a:t>Treinamento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Wang e </a:t>
            </a:r>
            <a:r>
              <a:rPr lang="pt-BR" dirty="0" err="1" smtClean="0"/>
              <a:t>Bovik</a:t>
            </a:r>
            <a:r>
              <a:rPr lang="pt-BR" dirty="0" smtClean="0"/>
              <a:t> (2009)</a:t>
            </a:r>
          </a:p>
          <a:p>
            <a:endParaRPr lang="pt-BR" dirty="0"/>
          </a:p>
          <a:p>
            <a:r>
              <a:rPr lang="pt-BR" dirty="0" smtClean="0"/>
              <a:t>Processamento de Sinais</a:t>
            </a:r>
          </a:p>
          <a:p>
            <a:pPr lvl="1"/>
            <a:r>
              <a:rPr lang="pt-BR" dirty="0" smtClean="0"/>
              <a:t>Sinais Aleatórios</a:t>
            </a:r>
          </a:p>
          <a:p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03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NSW2016</a:t>
            </a:r>
            <a:endParaRPr lang="en-CA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898255"/>
            <a:ext cx="3527946" cy="260597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30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42" y="3627977"/>
            <a:ext cx="3943945" cy="25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20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TAS2016</a:t>
            </a:r>
            <a:endParaRPr lang="en-CA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2" y="3105567"/>
            <a:ext cx="4506826" cy="29893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31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8204"/>
            <a:ext cx="3060792" cy="22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58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Beijing PM2.5</a:t>
            </a:r>
            <a:endParaRPr lang="en-CA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52" y="1307687"/>
            <a:ext cx="3470779" cy="2523375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32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59868"/>
            <a:ext cx="3759958" cy="25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</a:t>
            </a:r>
            <a:r>
              <a:rPr lang="pt-BR" dirty="0" err="1" smtClean="0"/>
              <a:t>Bike</a:t>
            </a:r>
            <a:r>
              <a:rPr lang="pt-BR" dirty="0" smtClean="0"/>
              <a:t> </a:t>
            </a:r>
            <a:r>
              <a:rPr lang="pt-BR" dirty="0" err="1" smtClean="0"/>
              <a:t>Share</a:t>
            </a:r>
            <a:endParaRPr lang="en-CA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9094"/>
            <a:ext cx="3528204" cy="2465038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13" y="1191977"/>
            <a:ext cx="3143234" cy="22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RNN – </a:t>
            </a:r>
            <a:r>
              <a:rPr lang="pt-BR" dirty="0" err="1" smtClean="0"/>
              <a:t>Recurrent</a:t>
            </a:r>
            <a:r>
              <a:rPr lang="pt-BR" dirty="0" smtClean="0"/>
              <a:t> Neural Network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5" name="Picture 10" descr="An unrolled recurrent neural networ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87" y="4026402"/>
            <a:ext cx="5697023" cy="149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420" y="1194803"/>
            <a:ext cx="6231158" cy="233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LSTM </a:t>
            </a:r>
            <a:r>
              <a:rPr lang="pt-BR" dirty="0" smtClean="0"/>
              <a:t>- </a:t>
            </a:r>
            <a:r>
              <a:rPr lang="pt-BR" dirty="0" err="1" smtClean="0"/>
              <a:t>Long</a:t>
            </a:r>
            <a:r>
              <a:rPr lang="pt-BR" dirty="0" smtClean="0"/>
              <a:t> Short </a:t>
            </a:r>
            <a:r>
              <a:rPr lang="pt-BR" dirty="0" err="1" smtClean="0"/>
              <a:t>Term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pic>
        <p:nvPicPr>
          <p:cNvPr id="5124" name="Picture 4" descr="https://i.stack.imgur.com/aTD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15"/>
          <a:stretch/>
        </p:blipFill>
        <p:spPr bwMode="auto">
          <a:xfrm>
            <a:off x="36685" y="1187664"/>
            <a:ext cx="8650115" cy="497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9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Otimização de uma LSTM</a:t>
            </a:r>
            <a:endParaRPr lang="en-CA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cada iteração a rede prevê valores para cada ponto da base de treino</a:t>
            </a:r>
          </a:p>
          <a:p>
            <a:pPr lvl="1"/>
            <a:r>
              <a:rPr lang="pt-BR" sz="2400" dirty="0" err="1" smtClean="0"/>
              <a:t>Forward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Depois é calculado um erro e propagadas pequenas mudanças nos pesos ao longo da rede</a:t>
            </a:r>
          </a:p>
          <a:p>
            <a:pPr lvl="1"/>
            <a:r>
              <a:rPr lang="pt-BR" sz="2400" dirty="0" err="1" smtClean="0"/>
              <a:t>Backward</a:t>
            </a:r>
            <a:r>
              <a:rPr lang="pt-BR" sz="2400" dirty="0" smtClean="0"/>
              <a:t> e </a:t>
            </a:r>
            <a:r>
              <a:rPr lang="pt-BR" sz="2400" dirty="0" err="1" smtClean="0"/>
              <a:t>Backpropagation</a:t>
            </a:r>
            <a:endParaRPr lang="pt-BR" sz="2400" dirty="0" smtClean="0"/>
          </a:p>
          <a:p>
            <a:r>
              <a:rPr lang="pt-BR" sz="2400" dirty="0" smtClean="0"/>
              <a:t>Erro é função custo no treinamento da rede</a:t>
            </a:r>
          </a:p>
          <a:p>
            <a:pPr lvl="1"/>
            <a:r>
              <a:rPr lang="pt-BR" sz="2400" dirty="0" smtClean="0"/>
              <a:t>Critério de otimização</a:t>
            </a:r>
          </a:p>
          <a:p>
            <a:pPr lvl="1"/>
            <a:r>
              <a:rPr lang="pt-BR" sz="2400" dirty="0" smtClean="0"/>
              <a:t>Padrão: Erro </a:t>
            </a:r>
            <a:r>
              <a:rPr lang="pt-BR" sz="2400" dirty="0"/>
              <a:t>Q</a:t>
            </a:r>
            <a:r>
              <a:rPr lang="pt-BR" sz="2400" dirty="0" smtClean="0"/>
              <a:t>uadrático Médio (MSE):</a:t>
            </a:r>
          </a:p>
          <a:p>
            <a:pPr lvl="1"/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36" y="4689450"/>
            <a:ext cx="3505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Densidade de Probabilidade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 smtClean="0"/>
                  <a:t>Descrição de uma variável X randômica contínua</a:t>
                </a:r>
              </a:p>
              <a:p>
                <a:pPr lvl="1"/>
                <a:r>
                  <a:rPr lang="pt-BR" dirty="0" smtClean="0"/>
                  <a:t>Mostra a probabilidade dessa variável assumir um valor</a:t>
                </a:r>
              </a:p>
              <a:p>
                <a:pPr lvl="1"/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dirty="0" smtClean="0"/>
              </a:p>
              <a:p>
                <a:pPr lvl="1"/>
                <a:endParaRPr lang="en-CA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040" r="-1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  <p:pic>
        <p:nvPicPr>
          <p:cNvPr id="7170" name="Picture 2" descr="Image result for probability density func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 t="419" r="5289" b="7597"/>
          <a:stretch/>
        </p:blipFill>
        <p:spPr bwMode="auto">
          <a:xfrm>
            <a:off x="805218" y="3286125"/>
            <a:ext cx="3562066" cy="26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3580978"/>
            <a:ext cx="3448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de Estimação por </a:t>
            </a:r>
            <a:r>
              <a:rPr lang="pt-BR" dirty="0" err="1" smtClean="0"/>
              <a:t>Kernel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4893" t="7983"/>
          <a:stretch/>
        </p:blipFill>
        <p:spPr>
          <a:xfrm>
            <a:off x="2595670" y="2880119"/>
            <a:ext cx="3740001" cy="256095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48" y="868226"/>
            <a:ext cx="3990478" cy="10923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988" y="1156621"/>
            <a:ext cx="3775812" cy="51557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324" y="5313856"/>
            <a:ext cx="6353328" cy="111122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31648" y="2241666"/>
            <a:ext cx="464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Utilizando um </a:t>
            </a:r>
            <a:r>
              <a:rPr lang="pt-BR" dirty="0" err="1"/>
              <a:t>k</a:t>
            </a:r>
            <a:r>
              <a:rPr lang="pt-BR" dirty="0" err="1" smtClean="0"/>
              <a:t>ernel</a:t>
            </a:r>
            <a:r>
              <a:rPr lang="pt-BR" dirty="0" smtClean="0"/>
              <a:t> Gaussiano:</a:t>
            </a:r>
            <a:endParaRPr lang="en-CA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31648" y="5684804"/>
            <a:ext cx="464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Casamento de </a:t>
            </a:r>
            <a:r>
              <a:rPr lang="pt-BR" dirty="0" smtClean="0"/>
              <a:t>distribuições</a:t>
            </a:r>
            <a:endParaRPr lang="en-CA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AFD639-A239-4700-9AC3-E68C72BBE074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2631675"/>
            <a:ext cx="8094345" cy="18448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13898" y="1404051"/>
            <a:ext cx="8372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Método utilizado para comparar as distribuições de dois sinais (ou vetores)</a:t>
            </a:r>
            <a:endParaRPr lang="en-CA" sz="2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13899" y="4858584"/>
            <a:ext cx="83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Obs.: Quanto mais parecidas as funções, menor o valor resultante. </a:t>
            </a:r>
            <a:r>
              <a:rPr lang="pt-BR" sz="2400" dirty="0"/>
              <a:t>L</a:t>
            </a:r>
            <a:r>
              <a:rPr lang="pt-BR" sz="2400" dirty="0" smtClean="0"/>
              <a:t>ogo o objetivo no treinamento da LSTM será minimizar a função J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3358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845</Words>
  <Application>Microsoft Office PowerPoint</Application>
  <PresentationFormat>Apresentação na tela (4:3)</PresentationFormat>
  <Paragraphs>203</Paragraphs>
  <Slides>33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Verdana</vt:lpstr>
      <vt:lpstr>Office Theme</vt:lpstr>
      <vt:lpstr>Apresentação do PowerPoint</vt:lpstr>
      <vt:lpstr>Justificativa</vt:lpstr>
      <vt:lpstr>Justificativa</vt:lpstr>
      <vt:lpstr>RNN – Recurrent Neural Network</vt:lpstr>
      <vt:lpstr>LSTM - Long Short Term Memory</vt:lpstr>
      <vt:lpstr>Otimização de uma LSTM</vt:lpstr>
      <vt:lpstr>Função Densidade de Probabilidade</vt:lpstr>
      <vt:lpstr>Método de Estimação por Kernel</vt:lpstr>
      <vt:lpstr>Casamento de distribuições</vt:lpstr>
      <vt:lpstr>Casamento de Distribuições – Estimação das distribuições</vt:lpstr>
      <vt:lpstr>Objetivos</vt:lpstr>
      <vt:lpstr>Metodologia – Implementação</vt:lpstr>
      <vt:lpstr>Metodologia – Implementação</vt:lpstr>
      <vt:lpstr>Metodologia – Implementação do Casamento</vt:lpstr>
      <vt:lpstr>Metodologia – Implementação do Casamento</vt:lpstr>
      <vt:lpstr>Metodologia – Bases de Dados e Parâmetros da Rede</vt:lpstr>
      <vt:lpstr>Metodologia – Pré-processamento e Treinamento</vt:lpstr>
      <vt:lpstr>Metodologia – Métricas</vt:lpstr>
      <vt:lpstr>Resultados – Exploração das Bases</vt:lpstr>
      <vt:lpstr>Resultados – Mudança de parâmetros da rede</vt:lpstr>
      <vt:lpstr>Resultados – Mudança de parâmetros do Casamento de Distribuições</vt:lpstr>
      <vt:lpstr>Resultados - Decomposição da Série Temporal</vt:lpstr>
      <vt:lpstr>Resultados – Gráficos</vt:lpstr>
      <vt:lpstr>Resultados – Gráficos</vt:lpstr>
      <vt:lpstr>Considerações Finais</vt:lpstr>
      <vt:lpstr>Trabalhos Futuros</vt:lpstr>
      <vt:lpstr>Referências</vt:lpstr>
      <vt:lpstr>Apresentação do PowerPoint</vt:lpstr>
      <vt:lpstr>Apresentação do PowerPoint</vt:lpstr>
      <vt:lpstr>Base NSW2016</vt:lpstr>
      <vt:lpstr>Base TAS2016</vt:lpstr>
      <vt:lpstr>Base Beijing PM2.5</vt:lpstr>
      <vt:lpstr>Base Bike Share</vt:lpstr>
    </vt:vector>
  </TitlesOfParts>
  <Company>Universidade Federal do 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Otavio Rodrigues de Oliveira</dc:creator>
  <cp:lastModifiedBy>Otávio Rodrigues</cp:lastModifiedBy>
  <cp:revision>98</cp:revision>
  <dcterms:created xsi:type="dcterms:W3CDTF">2010-08-27T13:16:20Z</dcterms:created>
  <dcterms:modified xsi:type="dcterms:W3CDTF">2019-08-21T03:06:13Z</dcterms:modified>
</cp:coreProperties>
</file>