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0" d="100"/>
          <a:sy n="90" d="100"/>
        </p:scale>
        <p:origin x="39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8392-D10A-1EF7-4A72-B0668BBBFF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1E1C46-96CD-C7CD-117F-B830ACB9A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82E8E7-5EC4-1FDB-90D3-4DBF30358411}"/>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5" name="Footer Placeholder 4">
            <a:extLst>
              <a:ext uri="{FF2B5EF4-FFF2-40B4-BE49-F238E27FC236}">
                <a16:creationId xmlns:a16="http://schemas.microsoft.com/office/drawing/2014/main" id="{D9FD2AEC-AD15-7B23-5517-C5ABB171A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866A9-541E-601D-67A1-94FCB4FE2F60}"/>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295922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2EBF-DB3A-2F05-252F-3F24741A5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B33B4-B1A0-ACC4-7862-1A542104E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A37D3-8794-F9B2-D21F-5CFFB9A47333}"/>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5" name="Footer Placeholder 4">
            <a:extLst>
              <a:ext uri="{FF2B5EF4-FFF2-40B4-BE49-F238E27FC236}">
                <a16:creationId xmlns:a16="http://schemas.microsoft.com/office/drawing/2014/main" id="{D9F8F7C1-173E-2A1F-9A28-E882FECCF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13295-0E7D-A8A9-23D3-9F4FFF961831}"/>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126552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9D8168-3497-B882-8B01-87F8CF4424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A4C2A2-0736-E763-C014-D50322B276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A62E-F770-A320-3DDF-F93E2CCACF8F}"/>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5" name="Footer Placeholder 4">
            <a:extLst>
              <a:ext uri="{FF2B5EF4-FFF2-40B4-BE49-F238E27FC236}">
                <a16:creationId xmlns:a16="http://schemas.microsoft.com/office/drawing/2014/main" id="{8211EC85-A7B0-8CD0-3D10-23A3EA01E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278C2-ACFE-728D-0A51-74874B645CBA}"/>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115000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55A3-4222-C1D5-6C2E-80179C0B4B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530303-4A1C-5BE5-62E0-C298BB1B99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3EF8D-CE4A-BC46-960D-4B03CABE1506}"/>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5" name="Footer Placeholder 4">
            <a:extLst>
              <a:ext uri="{FF2B5EF4-FFF2-40B4-BE49-F238E27FC236}">
                <a16:creationId xmlns:a16="http://schemas.microsoft.com/office/drawing/2014/main" id="{927138AF-31EF-9862-74E2-5B3980B72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FBDB0-CEEE-07E5-88D9-E9222574DF5D}"/>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191021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DAAC-ABCA-745B-4253-0FFEBB007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8E91AC-FE97-358A-5767-992B1ADF64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63F889-BC7E-CFAC-8971-75146EB97C24}"/>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5" name="Footer Placeholder 4">
            <a:extLst>
              <a:ext uri="{FF2B5EF4-FFF2-40B4-BE49-F238E27FC236}">
                <a16:creationId xmlns:a16="http://schemas.microsoft.com/office/drawing/2014/main" id="{2C31B33A-F8F5-6A5A-5000-3550D75C5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C607F-0F9E-A6B9-7D84-1964D1CC142C}"/>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207558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5E4F-E354-3DB3-E7D1-6656EDA4F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6219F-796E-7794-6CEC-8F3E8D43E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364BBC-1E5C-CCE9-92CB-69C3818E6A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D17692-6990-EBEC-879E-71C1184288CB}"/>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6" name="Footer Placeholder 5">
            <a:extLst>
              <a:ext uri="{FF2B5EF4-FFF2-40B4-BE49-F238E27FC236}">
                <a16:creationId xmlns:a16="http://schemas.microsoft.com/office/drawing/2014/main" id="{E3A20368-F06F-C4FE-FA13-20C1FB4C4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C4225-AAC3-5E18-2416-1F0D25B41FD7}"/>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414703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9C96-AD57-686B-AD3A-9F979F8AD9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0F3340-F88E-657C-BE88-A05E256F1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DC613-C0E8-8EF6-E9C3-DC0B1AFD37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524BA7-6788-27AE-BDA8-F163C5305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65C08-F99A-395D-BFB7-0A39690E4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D79A91-7AA5-6293-CC62-DD81435FFFF6}"/>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8" name="Footer Placeholder 7">
            <a:extLst>
              <a:ext uri="{FF2B5EF4-FFF2-40B4-BE49-F238E27FC236}">
                <a16:creationId xmlns:a16="http://schemas.microsoft.com/office/drawing/2014/main" id="{E6125BAA-27E8-1FB2-1508-BA1892630F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E756D6-5890-D994-6992-088432DA92F2}"/>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95448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BB8F-F041-D062-E9E4-D18B471893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1AC2D-D05D-6F16-D81E-F2834ABB4E18}"/>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4" name="Footer Placeholder 3">
            <a:extLst>
              <a:ext uri="{FF2B5EF4-FFF2-40B4-BE49-F238E27FC236}">
                <a16:creationId xmlns:a16="http://schemas.microsoft.com/office/drawing/2014/main" id="{46E01FEA-72A7-61D5-AB94-069F99EFD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E626F-9A07-C53C-FC52-36F4624A3E1E}"/>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233970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191CA-9CAE-0BF5-25F1-E5443C6E5EE1}"/>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3" name="Footer Placeholder 2">
            <a:extLst>
              <a:ext uri="{FF2B5EF4-FFF2-40B4-BE49-F238E27FC236}">
                <a16:creationId xmlns:a16="http://schemas.microsoft.com/office/drawing/2014/main" id="{10F37B22-7281-2EA6-5C97-07EF3C518E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2BD133-7A1F-3815-0CA2-66CF151A6EF6}"/>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426160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7700-D74B-77CB-43C9-A98450B83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F6BCB-130E-9106-52A8-D2FD0792E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6AAAE-BECF-8BB2-BAE1-A54B51205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98E73-47D8-D48A-81FE-34B8FEF71B09}"/>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6" name="Footer Placeholder 5">
            <a:extLst>
              <a:ext uri="{FF2B5EF4-FFF2-40B4-BE49-F238E27FC236}">
                <a16:creationId xmlns:a16="http://schemas.microsoft.com/office/drawing/2014/main" id="{7805A4EF-A356-91FA-0B99-1FD1F856D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8E68E-7280-3264-30D3-33FAEA315BF4}"/>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67569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E066-5AFA-2E0F-2D4F-04715C92E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A8E76F-B646-79F8-05D8-2027E0774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E0EA8A-878C-62BC-A1BC-BEFB3F26E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22717-B21E-BE57-F79E-C48F0339CEB9}"/>
              </a:ext>
            </a:extLst>
          </p:cNvPr>
          <p:cNvSpPr>
            <a:spLocks noGrp="1"/>
          </p:cNvSpPr>
          <p:nvPr>
            <p:ph type="dt" sz="half" idx="10"/>
          </p:nvPr>
        </p:nvSpPr>
        <p:spPr/>
        <p:txBody>
          <a:bodyPr/>
          <a:lstStyle/>
          <a:p>
            <a:fld id="{B5B2FE7C-6171-412C-BFAA-2F814379A601}" type="datetimeFigureOut">
              <a:rPr lang="en-US" smtClean="0"/>
              <a:t>9/22/2025</a:t>
            </a:fld>
            <a:endParaRPr lang="en-US"/>
          </a:p>
        </p:txBody>
      </p:sp>
      <p:sp>
        <p:nvSpPr>
          <p:cNvPr id="6" name="Footer Placeholder 5">
            <a:extLst>
              <a:ext uri="{FF2B5EF4-FFF2-40B4-BE49-F238E27FC236}">
                <a16:creationId xmlns:a16="http://schemas.microsoft.com/office/drawing/2014/main" id="{DA59F11E-A3F7-D9DD-4848-D461E6119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D4D9F-4646-51D2-9DC2-AAA8752C20BB}"/>
              </a:ext>
            </a:extLst>
          </p:cNvPr>
          <p:cNvSpPr>
            <a:spLocks noGrp="1"/>
          </p:cNvSpPr>
          <p:nvPr>
            <p:ph type="sldNum" sz="quarter" idx="12"/>
          </p:nvPr>
        </p:nvSpPr>
        <p:spPr/>
        <p:txBody>
          <a:bodyPr/>
          <a:lstStyle/>
          <a:p>
            <a:fld id="{2A783876-FB9A-4A60-BC98-9480E6E792B6}" type="slidenum">
              <a:rPr lang="en-US" smtClean="0"/>
              <a:t>‹#›</a:t>
            </a:fld>
            <a:endParaRPr lang="en-US"/>
          </a:p>
        </p:txBody>
      </p:sp>
    </p:spTree>
    <p:extLst>
      <p:ext uri="{BB962C8B-B14F-4D97-AF65-F5344CB8AC3E}">
        <p14:creationId xmlns:p14="http://schemas.microsoft.com/office/powerpoint/2010/main" val="274109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2FD97-BE21-DF88-0FD7-3A78DCA8D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68006C-97D2-46A5-AF20-4991AD516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DB93B-04E2-5732-5BC7-20BDFE946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2FE7C-6171-412C-BFAA-2F814379A601}" type="datetimeFigureOut">
              <a:rPr lang="en-US" smtClean="0"/>
              <a:t>9/22/2025</a:t>
            </a:fld>
            <a:endParaRPr lang="en-US"/>
          </a:p>
        </p:txBody>
      </p:sp>
      <p:sp>
        <p:nvSpPr>
          <p:cNvPr id="5" name="Footer Placeholder 4">
            <a:extLst>
              <a:ext uri="{FF2B5EF4-FFF2-40B4-BE49-F238E27FC236}">
                <a16:creationId xmlns:a16="http://schemas.microsoft.com/office/drawing/2014/main" id="{4759CAB8-8555-75BB-087B-1A388F880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D9D733-7F8C-4568-736D-55BE2CAF0E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83876-FB9A-4A60-BC98-9480E6E792B6}" type="slidenum">
              <a:rPr lang="en-US" smtClean="0"/>
              <a:t>‹#›</a:t>
            </a:fld>
            <a:endParaRPr lang="en-US"/>
          </a:p>
        </p:txBody>
      </p:sp>
    </p:spTree>
    <p:extLst>
      <p:ext uri="{BB962C8B-B14F-4D97-AF65-F5344CB8AC3E}">
        <p14:creationId xmlns:p14="http://schemas.microsoft.com/office/powerpoint/2010/main" val="292460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EE0A-F828-9F47-E023-EC090FC7197A}"/>
              </a:ext>
            </a:extLst>
          </p:cNvPr>
          <p:cNvSpPr>
            <a:spLocks noGrp="1"/>
          </p:cNvSpPr>
          <p:nvPr>
            <p:ph type="ctrTitle"/>
          </p:nvPr>
        </p:nvSpPr>
        <p:spPr/>
        <p:txBody>
          <a:bodyPr/>
          <a:lstStyle/>
          <a:p>
            <a:r>
              <a:rPr lang="en-US" dirty="0"/>
              <a:t>Aurora Hospitality Management</a:t>
            </a:r>
          </a:p>
        </p:txBody>
      </p:sp>
      <p:sp>
        <p:nvSpPr>
          <p:cNvPr id="3" name="Subtitle 2">
            <a:extLst>
              <a:ext uri="{FF2B5EF4-FFF2-40B4-BE49-F238E27FC236}">
                <a16:creationId xmlns:a16="http://schemas.microsoft.com/office/drawing/2014/main" id="{FEF34263-C09F-8ED3-C194-EB03E073375D}"/>
              </a:ext>
            </a:extLst>
          </p:cNvPr>
          <p:cNvSpPr>
            <a:spLocks noGrp="1"/>
          </p:cNvSpPr>
          <p:nvPr>
            <p:ph type="subTitle" idx="1"/>
          </p:nvPr>
        </p:nvSpPr>
        <p:spPr/>
        <p:txBody>
          <a:bodyPr/>
          <a:lstStyle/>
          <a:p>
            <a:r>
              <a:rPr lang="en-US" dirty="0"/>
              <a:t>Website Content</a:t>
            </a:r>
          </a:p>
        </p:txBody>
      </p:sp>
    </p:spTree>
    <p:extLst>
      <p:ext uri="{BB962C8B-B14F-4D97-AF65-F5344CB8AC3E}">
        <p14:creationId xmlns:p14="http://schemas.microsoft.com/office/powerpoint/2010/main" val="41698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A70F1-219E-1421-1892-F5753B3846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1C814-1E00-18E7-C2E5-59E0833D463E}"/>
              </a:ext>
            </a:extLst>
          </p:cNvPr>
          <p:cNvSpPr>
            <a:spLocks noGrp="1"/>
          </p:cNvSpPr>
          <p:nvPr>
            <p:ph type="title"/>
          </p:nvPr>
        </p:nvSpPr>
        <p:spPr>
          <a:xfrm>
            <a:off x="838201" y="0"/>
            <a:ext cx="10515600" cy="1325563"/>
          </a:xfrm>
        </p:spPr>
        <p:txBody>
          <a:bodyPr/>
          <a:lstStyle/>
          <a:p>
            <a:r>
              <a:rPr lang="en-US" dirty="0"/>
              <a:t>Room Details</a:t>
            </a:r>
          </a:p>
        </p:txBody>
      </p:sp>
      <p:sp>
        <p:nvSpPr>
          <p:cNvPr id="3" name="TextBox 2">
            <a:extLst>
              <a:ext uri="{FF2B5EF4-FFF2-40B4-BE49-F238E27FC236}">
                <a16:creationId xmlns:a16="http://schemas.microsoft.com/office/drawing/2014/main" id="{D754DB22-DA47-711C-409E-CDC1C0375A58}"/>
              </a:ext>
            </a:extLst>
          </p:cNvPr>
          <p:cNvSpPr txBox="1"/>
          <p:nvPr/>
        </p:nvSpPr>
        <p:spPr>
          <a:xfrm>
            <a:off x="614516" y="973394"/>
            <a:ext cx="10962968" cy="5078313"/>
          </a:xfrm>
          <a:prstGeom prst="rect">
            <a:avLst/>
          </a:prstGeom>
          <a:noFill/>
        </p:spPr>
        <p:txBody>
          <a:bodyPr wrap="square" rtlCol="0">
            <a:spAutoFit/>
          </a:bodyPr>
          <a:lstStyle/>
          <a:p>
            <a:r>
              <a:rPr lang="en-US" dirty="0"/>
              <a:t>Standard Double Room with Garden View</a:t>
            </a:r>
          </a:p>
          <a:p>
            <a:r>
              <a:rPr lang="en-US" dirty="0"/>
              <a:t>40 m²	3 People max	1 Twin Bed	Garden View</a:t>
            </a:r>
          </a:p>
          <a:p>
            <a:endParaRPr lang="en-US" dirty="0"/>
          </a:p>
          <a:p>
            <a:r>
              <a:rPr lang="en-US" dirty="0"/>
              <a:t>Standard Double Room with Pool View</a:t>
            </a:r>
          </a:p>
          <a:p>
            <a:r>
              <a:rPr lang="en-US" dirty="0"/>
              <a:t>40 m²	3 People max	1 Twin Bed	Pool View</a:t>
            </a:r>
          </a:p>
          <a:p>
            <a:endParaRPr lang="en-US" dirty="0"/>
          </a:p>
          <a:p>
            <a:r>
              <a:rPr lang="en-US" dirty="0"/>
              <a:t>Standard Double Room with Side Sea View</a:t>
            </a:r>
          </a:p>
          <a:p>
            <a:r>
              <a:rPr lang="en-US" dirty="0"/>
              <a:t>40 m²	3 People max	1 Twin Bed	Sea View</a:t>
            </a:r>
          </a:p>
          <a:p>
            <a:endParaRPr lang="en-US" dirty="0"/>
          </a:p>
          <a:p>
            <a:r>
              <a:rPr lang="en-US" dirty="0"/>
              <a:t>Deluxe Double Room with Pool View</a:t>
            </a:r>
          </a:p>
          <a:p>
            <a:r>
              <a:rPr lang="en-US" dirty="0"/>
              <a:t>40 m²	3 People max	1 Twin Bed	Pool View</a:t>
            </a:r>
          </a:p>
          <a:p>
            <a:endParaRPr lang="en-US" dirty="0"/>
          </a:p>
          <a:p>
            <a:r>
              <a:rPr lang="en-US" dirty="0"/>
              <a:t>Triple Room with Garden View</a:t>
            </a:r>
          </a:p>
          <a:p>
            <a:r>
              <a:rPr lang="en-US" dirty="0"/>
              <a:t>40 m²	3 People max	1 Twin Bed &amp; 1 Sofa bed	Garden View</a:t>
            </a:r>
          </a:p>
          <a:p>
            <a:endParaRPr lang="en-US" dirty="0"/>
          </a:p>
          <a:p>
            <a:r>
              <a:rPr lang="en-US" dirty="0"/>
              <a:t>Triple Room with Pool View</a:t>
            </a:r>
          </a:p>
          <a:p>
            <a:r>
              <a:rPr lang="en-US" dirty="0"/>
              <a:t>40 m²	3 People max	1 Twin Bed &amp; 1 Sofa bed	Garden View</a:t>
            </a:r>
          </a:p>
          <a:p>
            <a:endParaRPr lang="en-US" dirty="0"/>
          </a:p>
        </p:txBody>
      </p:sp>
    </p:spTree>
    <p:extLst>
      <p:ext uri="{BB962C8B-B14F-4D97-AF65-F5344CB8AC3E}">
        <p14:creationId xmlns:p14="http://schemas.microsoft.com/office/powerpoint/2010/main" val="169595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9F378-3CFD-5D49-8E8C-2472616C0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1610AC-08B4-0433-F7DB-6C5EC52C59D7}"/>
              </a:ext>
            </a:extLst>
          </p:cNvPr>
          <p:cNvSpPr>
            <a:spLocks noGrp="1"/>
          </p:cNvSpPr>
          <p:nvPr>
            <p:ph type="title"/>
          </p:nvPr>
        </p:nvSpPr>
        <p:spPr>
          <a:xfrm>
            <a:off x="838201" y="0"/>
            <a:ext cx="10515600" cy="1325563"/>
          </a:xfrm>
        </p:spPr>
        <p:txBody>
          <a:bodyPr/>
          <a:lstStyle/>
          <a:p>
            <a:r>
              <a:rPr lang="en-US" dirty="0"/>
              <a:t>Events</a:t>
            </a:r>
          </a:p>
        </p:txBody>
      </p:sp>
      <p:sp>
        <p:nvSpPr>
          <p:cNvPr id="4" name="TextBox 3">
            <a:extLst>
              <a:ext uri="{FF2B5EF4-FFF2-40B4-BE49-F238E27FC236}">
                <a16:creationId xmlns:a16="http://schemas.microsoft.com/office/drawing/2014/main" id="{54F7F1CD-104C-EC25-5118-43840EA2EE9A}"/>
              </a:ext>
            </a:extLst>
          </p:cNvPr>
          <p:cNvSpPr txBox="1"/>
          <p:nvPr/>
        </p:nvSpPr>
        <p:spPr>
          <a:xfrm>
            <a:off x="838199" y="1602658"/>
            <a:ext cx="11137491" cy="5078313"/>
          </a:xfrm>
          <a:prstGeom prst="rect">
            <a:avLst/>
          </a:prstGeom>
          <a:noFill/>
        </p:spPr>
        <p:txBody>
          <a:bodyPr wrap="square" rtlCol="0">
            <a:spAutoFit/>
          </a:bodyPr>
          <a:lstStyle/>
          <a:p>
            <a:r>
              <a:rPr lang="en-US" dirty="0"/>
              <a:t>Main statement: Experience vibrant entertainment and unforgettable events</a:t>
            </a:r>
          </a:p>
          <a:p>
            <a:r>
              <a:rPr lang="en-US" dirty="0"/>
              <a:t>Font: Baskerville 	Color: #333333</a:t>
            </a:r>
          </a:p>
          <a:p>
            <a:endParaRPr lang="en-US" dirty="0"/>
          </a:p>
          <a:p>
            <a:r>
              <a:rPr lang="en-US" dirty="0"/>
              <a:t>Dates: </a:t>
            </a:r>
          </a:p>
          <a:p>
            <a:r>
              <a:rPr lang="en-US" dirty="0"/>
              <a:t>Font: Myriad Pro	Color: #D1BB4F</a:t>
            </a:r>
          </a:p>
          <a:p>
            <a:endParaRPr lang="en-US" dirty="0"/>
          </a:p>
          <a:p>
            <a:r>
              <a:rPr lang="en-US" dirty="0"/>
              <a:t>Title: Oriental Music Night</a:t>
            </a:r>
          </a:p>
          <a:p>
            <a:r>
              <a:rPr lang="en-US" dirty="0"/>
              <a:t>Font: Baskerville 	Color: #333333</a:t>
            </a:r>
          </a:p>
          <a:p>
            <a:endParaRPr lang="en-US" dirty="0"/>
          </a:p>
          <a:p>
            <a:r>
              <a:rPr lang="en-US" dirty="0"/>
              <a:t>Location: Aurora Oriental Resort</a:t>
            </a:r>
          </a:p>
          <a:p>
            <a:r>
              <a:rPr lang="en-US" dirty="0"/>
              <a:t>Font: Myriad Pro	Color: #D1BB4F</a:t>
            </a:r>
          </a:p>
          <a:p>
            <a:endParaRPr lang="en-US" dirty="0"/>
          </a:p>
          <a:p>
            <a:r>
              <a:rPr lang="en-US" dirty="0"/>
              <a:t>Paragraph: Enjoy an enchanting evening of live oriental music under the stars. Let the rhythm of Sharm El Sheikh create memories that last beyond your stay.</a:t>
            </a:r>
          </a:p>
          <a:p>
            <a:r>
              <a:rPr lang="en-US" dirty="0"/>
              <a:t>Font: Myriad Pro	 Color: #333333</a:t>
            </a:r>
          </a:p>
          <a:p>
            <a:endParaRPr lang="en-US" dirty="0"/>
          </a:p>
          <a:p>
            <a:r>
              <a:rPr lang="en-US" dirty="0"/>
              <a:t>Background base #999999 </a:t>
            </a:r>
          </a:p>
          <a:p>
            <a:r>
              <a:rPr lang="en-US" dirty="0"/>
              <a:t>Line color: #D1BB4F</a:t>
            </a:r>
          </a:p>
        </p:txBody>
      </p:sp>
    </p:spTree>
    <p:extLst>
      <p:ext uri="{BB962C8B-B14F-4D97-AF65-F5344CB8AC3E}">
        <p14:creationId xmlns:p14="http://schemas.microsoft.com/office/powerpoint/2010/main" val="196533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9F06B-ED5F-1D87-0B72-A521FA3773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CB712-5CDD-2CA3-BEED-53F1CDB299F2}"/>
              </a:ext>
            </a:extLst>
          </p:cNvPr>
          <p:cNvSpPr>
            <a:spLocks noGrp="1"/>
          </p:cNvSpPr>
          <p:nvPr>
            <p:ph type="title"/>
          </p:nvPr>
        </p:nvSpPr>
        <p:spPr>
          <a:xfrm>
            <a:off x="838201" y="0"/>
            <a:ext cx="10515600" cy="1325563"/>
          </a:xfrm>
        </p:spPr>
        <p:txBody>
          <a:bodyPr/>
          <a:lstStyle/>
          <a:p>
            <a:r>
              <a:rPr lang="en-US" dirty="0"/>
              <a:t>Restaurants</a:t>
            </a:r>
          </a:p>
        </p:txBody>
      </p:sp>
      <p:sp>
        <p:nvSpPr>
          <p:cNvPr id="3" name="TextBox 2">
            <a:extLst>
              <a:ext uri="{FF2B5EF4-FFF2-40B4-BE49-F238E27FC236}">
                <a16:creationId xmlns:a16="http://schemas.microsoft.com/office/drawing/2014/main" id="{F2BF2A4D-77F1-DFD4-44C2-7E9D71C35822}"/>
              </a:ext>
            </a:extLst>
          </p:cNvPr>
          <p:cNvSpPr txBox="1"/>
          <p:nvPr/>
        </p:nvSpPr>
        <p:spPr>
          <a:xfrm>
            <a:off x="442451" y="1012723"/>
            <a:ext cx="11307097" cy="2585323"/>
          </a:xfrm>
          <a:prstGeom prst="rect">
            <a:avLst/>
          </a:prstGeom>
          <a:noFill/>
        </p:spPr>
        <p:txBody>
          <a:bodyPr wrap="square" rtlCol="0">
            <a:spAutoFit/>
          </a:bodyPr>
          <a:lstStyle/>
          <a:p>
            <a:r>
              <a:rPr lang="en-US" dirty="0"/>
              <a:t>Main Statement: Savor a world of flavors </a:t>
            </a:r>
          </a:p>
          <a:p>
            <a:r>
              <a:rPr lang="en-US" dirty="0"/>
              <a:t>Font: Baskerville 	Color: #333333</a:t>
            </a:r>
          </a:p>
          <a:p>
            <a:endParaRPr lang="en-US" dirty="0"/>
          </a:p>
          <a:p>
            <a:endParaRPr lang="en-US" dirty="0"/>
          </a:p>
          <a:p>
            <a:r>
              <a:rPr lang="en-US" dirty="0"/>
              <a:t>Restaurant font: Font: Baskerville 	Color: #333333</a:t>
            </a:r>
          </a:p>
          <a:p>
            <a:r>
              <a:rPr lang="en-US" dirty="0"/>
              <a:t>Paragraph: Myriad Pro		Color: #666666 </a:t>
            </a:r>
          </a:p>
          <a:p>
            <a:r>
              <a:rPr lang="en-US" dirty="0"/>
              <a:t>Background base: #CCCCCC</a:t>
            </a:r>
          </a:p>
          <a:p>
            <a:r>
              <a:rPr lang="en-US" dirty="0"/>
              <a:t>Icons color: #D1BB4F</a:t>
            </a:r>
          </a:p>
          <a:p>
            <a:endParaRPr lang="en-US" dirty="0"/>
          </a:p>
        </p:txBody>
      </p:sp>
    </p:spTree>
    <p:extLst>
      <p:ext uri="{BB962C8B-B14F-4D97-AF65-F5344CB8AC3E}">
        <p14:creationId xmlns:p14="http://schemas.microsoft.com/office/powerpoint/2010/main" val="368976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EB857-6BE1-643F-B0B9-E6CA08DFC5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28AC5-57E6-9317-E657-A6F2C1C66DA4}"/>
              </a:ext>
            </a:extLst>
          </p:cNvPr>
          <p:cNvSpPr>
            <a:spLocks noGrp="1"/>
          </p:cNvSpPr>
          <p:nvPr>
            <p:ph type="title"/>
          </p:nvPr>
        </p:nvSpPr>
        <p:spPr>
          <a:xfrm>
            <a:off x="838201" y="0"/>
            <a:ext cx="10515600" cy="1325563"/>
          </a:xfrm>
        </p:spPr>
        <p:txBody>
          <a:bodyPr/>
          <a:lstStyle/>
          <a:p>
            <a:r>
              <a:rPr lang="en-US" dirty="0"/>
              <a:t>Restaurants</a:t>
            </a:r>
          </a:p>
        </p:txBody>
      </p:sp>
      <p:graphicFrame>
        <p:nvGraphicFramePr>
          <p:cNvPr id="4" name="Table 3">
            <a:extLst>
              <a:ext uri="{FF2B5EF4-FFF2-40B4-BE49-F238E27FC236}">
                <a16:creationId xmlns:a16="http://schemas.microsoft.com/office/drawing/2014/main" id="{7B927312-4491-2F5B-B23A-CD4A8C1AD2C9}"/>
              </a:ext>
            </a:extLst>
          </p:cNvPr>
          <p:cNvGraphicFramePr>
            <a:graphicFrameLocks noGrp="1"/>
          </p:cNvGraphicFramePr>
          <p:nvPr>
            <p:extLst>
              <p:ext uri="{D42A27DB-BD31-4B8C-83A1-F6EECF244321}">
                <p14:modId xmlns:p14="http://schemas.microsoft.com/office/powerpoint/2010/main" val="926808055"/>
              </p:ext>
            </p:extLst>
          </p:nvPr>
        </p:nvGraphicFramePr>
        <p:xfrm>
          <a:off x="527665" y="906479"/>
          <a:ext cx="11320208" cy="3474720"/>
        </p:xfrm>
        <a:graphic>
          <a:graphicData uri="http://schemas.openxmlformats.org/drawingml/2006/table">
            <a:tbl>
              <a:tblPr firstRow="1" bandRow="1">
                <a:tableStyleId>{073A0DAA-6AF3-43AB-8588-CEC1D06C72B9}</a:tableStyleId>
              </a:tblPr>
              <a:tblGrid>
                <a:gridCol w="2127045">
                  <a:extLst>
                    <a:ext uri="{9D8B030D-6E8A-4147-A177-3AD203B41FA5}">
                      <a16:colId xmlns:a16="http://schemas.microsoft.com/office/drawing/2014/main" val="4010644691"/>
                    </a:ext>
                  </a:extLst>
                </a:gridCol>
                <a:gridCol w="5840361">
                  <a:extLst>
                    <a:ext uri="{9D8B030D-6E8A-4147-A177-3AD203B41FA5}">
                      <a16:colId xmlns:a16="http://schemas.microsoft.com/office/drawing/2014/main" val="1187531182"/>
                    </a:ext>
                  </a:extLst>
                </a:gridCol>
                <a:gridCol w="1887794">
                  <a:extLst>
                    <a:ext uri="{9D8B030D-6E8A-4147-A177-3AD203B41FA5}">
                      <a16:colId xmlns:a16="http://schemas.microsoft.com/office/drawing/2014/main" val="2346945108"/>
                    </a:ext>
                  </a:extLst>
                </a:gridCol>
                <a:gridCol w="1465008">
                  <a:extLst>
                    <a:ext uri="{9D8B030D-6E8A-4147-A177-3AD203B41FA5}">
                      <a16:colId xmlns:a16="http://schemas.microsoft.com/office/drawing/2014/main" val="1753527699"/>
                    </a:ext>
                  </a:extLst>
                </a:gridCol>
              </a:tblGrid>
              <a:tr h="537633">
                <a:tc>
                  <a:txBody>
                    <a:bodyPr/>
                    <a:lstStyle/>
                    <a:p>
                      <a:r>
                        <a:rPr lang="en-US" dirty="0"/>
                        <a:t>Magnolia Restaurant</a:t>
                      </a:r>
                    </a:p>
                  </a:txBody>
                  <a:tcPr/>
                </a:tc>
                <a:tc>
                  <a:txBody>
                    <a:bodyPr/>
                    <a:lstStyle/>
                    <a:p>
                      <a:r>
                        <a:rPr lang="en-US" dirty="0"/>
                        <a:t>Delight in international buffets with live cooking stations, offering breakfast, lunch, and dinner for all tastes.</a:t>
                      </a:r>
                    </a:p>
                  </a:txBody>
                  <a:tcPr/>
                </a:tc>
                <a:tc>
                  <a:txBody>
                    <a:bodyPr/>
                    <a:lstStyle/>
                    <a:p>
                      <a:r>
                        <a:rPr lang="en-US" dirty="0"/>
                        <a:t>International</a:t>
                      </a:r>
                    </a:p>
                  </a:txBody>
                  <a:tcPr/>
                </a:tc>
                <a:tc>
                  <a:txBody>
                    <a:bodyPr/>
                    <a:lstStyle/>
                    <a:p>
                      <a:r>
                        <a:rPr lang="en-US" dirty="0"/>
                        <a:t>7:00 AM – 10:00 PM</a:t>
                      </a:r>
                    </a:p>
                  </a:txBody>
                  <a:tcPr/>
                </a:tc>
                <a:extLst>
                  <a:ext uri="{0D108BD9-81ED-4DB2-BD59-A6C34878D82A}">
                    <a16:rowId xmlns:a16="http://schemas.microsoft.com/office/drawing/2014/main" val="458885897"/>
                  </a:ext>
                </a:extLst>
              </a:tr>
              <a:tr h="537633">
                <a:tc>
                  <a:txBody>
                    <a:bodyPr/>
                    <a:lstStyle/>
                    <a:p>
                      <a:r>
                        <a:rPr lang="en-US" dirty="0"/>
                        <a:t>La </a:t>
                      </a:r>
                      <a:r>
                        <a:rPr lang="en-US" dirty="0" err="1"/>
                        <a:t>Terrazza</a:t>
                      </a:r>
                      <a:r>
                        <a:rPr lang="en-US" dirty="0"/>
                        <a:t> Restaurant</a:t>
                      </a:r>
                    </a:p>
                  </a:txBody>
                  <a:tcPr/>
                </a:tc>
                <a:tc>
                  <a:txBody>
                    <a:bodyPr/>
                    <a:lstStyle/>
                    <a:p>
                      <a:r>
                        <a:rPr lang="en-US" dirty="0"/>
                        <a:t>Authentic Italian cuisine with homemade pasta, wood-fired pizza, and romantic outdoor seating.</a:t>
                      </a:r>
                    </a:p>
                  </a:txBody>
                  <a:tcPr/>
                </a:tc>
                <a:tc>
                  <a:txBody>
                    <a:bodyPr/>
                    <a:lstStyle/>
                    <a:p>
                      <a:r>
                        <a:rPr lang="en-US" dirty="0"/>
                        <a:t>Italian</a:t>
                      </a:r>
                    </a:p>
                  </a:txBody>
                  <a:tcPr/>
                </a:tc>
                <a:tc>
                  <a:txBody>
                    <a:bodyPr/>
                    <a:lstStyle/>
                    <a:p>
                      <a:r>
                        <a:rPr lang="en-US" dirty="0"/>
                        <a:t>7:00 PM : 10:00 PM</a:t>
                      </a:r>
                    </a:p>
                  </a:txBody>
                  <a:tcPr/>
                </a:tc>
                <a:extLst>
                  <a:ext uri="{0D108BD9-81ED-4DB2-BD59-A6C34878D82A}">
                    <a16:rowId xmlns:a16="http://schemas.microsoft.com/office/drawing/2014/main" val="406685815"/>
                  </a:ext>
                </a:extLst>
              </a:tr>
              <a:tr h="537633">
                <a:tc>
                  <a:txBody>
                    <a:bodyPr/>
                    <a:lstStyle/>
                    <a:p>
                      <a:r>
                        <a:rPr lang="en-US" dirty="0"/>
                        <a:t>Al Rozana Restaurant</a:t>
                      </a:r>
                    </a:p>
                  </a:txBody>
                  <a:tcPr/>
                </a:tc>
                <a:tc>
                  <a:txBody>
                    <a:bodyPr/>
                    <a:lstStyle/>
                    <a:p>
                      <a:r>
                        <a:rPr lang="en-US" dirty="0"/>
                        <a:t>Traditional Lebanese flavors served in a warm oriental atmosphere, perfect for an exotic dining experience.</a:t>
                      </a:r>
                    </a:p>
                  </a:txBody>
                  <a:tcPr/>
                </a:tc>
                <a:tc>
                  <a:txBody>
                    <a:bodyPr/>
                    <a:lstStyle/>
                    <a:p>
                      <a:r>
                        <a:rPr lang="en-US" dirty="0"/>
                        <a:t>Lebanese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7:00 PM : 10:00 PM</a:t>
                      </a:r>
                    </a:p>
                    <a:p>
                      <a:endParaRPr lang="en-US" dirty="0"/>
                    </a:p>
                  </a:txBody>
                  <a:tcPr/>
                </a:tc>
                <a:extLst>
                  <a:ext uri="{0D108BD9-81ED-4DB2-BD59-A6C34878D82A}">
                    <a16:rowId xmlns:a16="http://schemas.microsoft.com/office/drawing/2014/main" val="3259528347"/>
                  </a:ext>
                </a:extLst>
              </a:tr>
              <a:tr h="537633">
                <a:tc>
                  <a:txBody>
                    <a:bodyPr/>
                    <a:lstStyle/>
                    <a:p>
                      <a:r>
                        <a:rPr lang="en-US" dirty="0"/>
                        <a:t>Lemon Twist</a:t>
                      </a:r>
                    </a:p>
                  </a:txBody>
                  <a:tcPr/>
                </a:tc>
                <a:tc>
                  <a:txBody>
                    <a:bodyPr/>
                    <a:lstStyle/>
                    <a:p>
                      <a:r>
                        <a:rPr lang="en-US" dirty="0"/>
                        <a:t>Refreshing drinks, cocktails, and light snacks in a cozy lobby setting.</a:t>
                      </a:r>
                    </a:p>
                  </a:txBody>
                  <a:tcPr/>
                </a:tc>
                <a:tc>
                  <a:txBody>
                    <a:bodyPr/>
                    <a:lstStyle/>
                    <a:p>
                      <a:r>
                        <a:rPr lang="en-US" dirty="0"/>
                        <a:t>Beverages &amp; Snacks</a:t>
                      </a:r>
                    </a:p>
                  </a:txBody>
                  <a:tcPr/>
                </a:tc>
                <a:tc>
                  <a:txBody>
                    <a:bodyPr/>
                    <a:lstStyle/>
                    <a:p>
                      <a:r>
                        <a:rPr lang="en-US" dirty="0"/>
                        <a:t>All Day</a:t>
                      </a:r>
                    </a:p>
                  </a:txBody>
                  <a:tcPr/>
                </a:tc>
                <a:extLst>
                  <a:ext uri="{0D108BD9-81ED-4DB2-BD59-A6C34878D82A}">
                    <a16:rowId xmlns:a16="http://schemas.microsoft.com/office/drawing/2014/main" val="2888876471"/>
                  </a:ext>
                </a:extLst>
              </a:tr>
              <a:tr h="537633">
                <a:tc>
                  <a:txBody>
                    <a:bodyPr/>
                    <a:lstStyle/>
                    <a:p>
                      <a:r>
                        <a:rPr lang="en-US" dirty="0"/>
                        <a:t>Piano Bar</a:t>
                      </a:r>
                    </a:p>
                  </a:txBody>
                  <a:tcPr/>
                </a:tc>
                <a:tc>
                  <a:txBody>
                    <a:bodyPr/>
                    <a:lstStyle/>
                    <a:p>
                      <a:r>
                        <a:rPr lang="en-US" dirty="0"/>
                        <a:t>Elegant bar with soothing piano music, ideal for a relaxed evening.</a:t>
                      </a:r>
                    </a:p>
                  </a:txBody>
                  <a:tcPr/>
                </a:tc>
                <a:tc>
                  <a:txBody>
                    <a:bodyPr/>
                    <a:lstStyle/>
                    <a:p>
                      <a:r>
                        <a:rPr lang="en-US" dirty="0"/>
                        <a:t>Beverages</a:t>
                      </a:r>
                    </a:p>
                  </a:txBody>
                  <a:tcPr/>
                </a:tc>
                <a:tc>
                  <a:txBody>
                    <a:bodyPr/>
                    <a:lstStyle/>
                    <a:p>
                      <a:r>
                        <a:rPr lang="en-US" dirty="0"/>
                        <a:t>Evening</a:t>
                      </a:r>
                    </a:p>
                  </a:txBody>
                  <a:tcPr/>
                </a:tc>
                <a:extLst>
                  <a:ext uri="{0D108BD9-81ED-4DB2-BD59-A6C34878D82A}">
                    <a16:rowId xmlns:a16="http://schemas.microsoft.com/office/drawing/2014/main" val="3735203359"/>
                  </a:ext>
                </a:extLst>
              </a:tr>
            </a:tbl>
          </a:graphicData>
        </a:graphic>
      </p:graphicFrame>
    </p:spTree>
    <p:extLst>
      <p:ext uri="{BB962C8B-B14F-4D97-AF65-F5344CB8AC3E}">
        <p14:creationId xmlns:p14="http://schemas.microsoft.com/office/powerpoint/2010/main" val="71272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B651B-72AF-D5F1-CEDB-E1EB1D694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83525-CB8B-8E45-507D-43D9402FA9E3}"/>
              </a:ext>
            </a:extLst>
          </p:cNvPr>
          <p:cNvSpPr>
            <a:spLocks noGrp="1"/>
          </p:cNvSpPr>
          <p:nvPr>
            <p:ph type="title"/>
          </p:nvPr>
        </p:nvSpPr>
        <p:spPr>
          <a:xfrm>
            <a:off x="838201" y="0"/>
            <a:ext cx="10515600" cy="1325563"/>
          </a:xfrm>
        </p:spPr>
        <p:txBody>
          <a:bodyPr/>
          <a:lstStyle/>
          <a:p>
            <a:r>
              <a:rPr lang="en-US" dirty="0"/>
              <a:t>Sports</a:t>
            </a:r>
          </a:p>
        </p:txBody>
      </p:sp>
      <p:sp>
        <p:nvSpPr>
          <p:cNvPr id="3" name="TextBox 2">
            <a:extLst>
              <a:ext uri="{FF2B5EF4-FFF2-40B4-BE49-F238E27FC236}">
                <a16:creationId xmlns:a16="http://schemas.microsoft.com/office/drawing/2014/main" id="{B5E81B70-1457-A58B-2B20-13A97D0D4CEF}"/>
              </a:ext>
            </a:extLst>
          </p:cNvPr>
          <p:cNvSpPr txBox="1"/>
          <p:nvPr/>
        </p:nvSpPr>
        <p:spPr>
          <a:xfrm>
            <a:off x="442451" y="1012723"/>
            <a:ext cx="11307097" cy="4247317"/>
          </a:xfrm>
          <a:prstGeom prst="rect">
            <a:avLst/>
          </a:prstGeom>
          <a:noFill/>
        </p:spPr>
        <p:txBody>
          <a:bodyPr wrap="square" rtlCol="0">
            <a:spAutoFit/>
          </a:bodyPr>
          <a:lstStyle/>
          <a:p>
            <a:r>
              <a:rPr lang="en-US" dirty="0"/>
              <a:t>Main Statement: Ready for adventure beyond the beach?</a:t>
            </a:r>
          </a:p>
          <a:p>
            <a:r>
              <a:rPr lang="en-US" dirty="0"/>
              <a:t>Font: Baskerville	Color: #CCCCCC</a:t>
            </a:r>
          </a:p>
          <a:p>
            <a:endParaRPr lang="en-US" dirty="0"/>
          </a:p>
          <a:p>
            <a:r>
              <a:rPr lang="en-US" dirty="0"/>
              <a:t>Paragraph: From tennis and beach volleyball to diving, snorkeling, and water sports, Aurora Oriental Resort offers endless ways to stay active. Whether you prefer land or sea, every activity is designed to bring fun, energy, and unforgettable moments to your Red Sea escape.</a:t>
            </a:r>
          </a:p>
          <a:p>
            <a:r>
              <a:rPr lang="en-US" dirty="0"/>
              <a:t>Font: Myriad Pro	Color: #999999 </a:t>
            </a:r>
          </a:p>
          <a:p>
            <a:endParaRPr lang="en-US" dirty="0"/>
          </a:p>
          <a:p>
            <a:r>
              <a:rPr lang="en-US" dirty="0"/>
              <a:t>CTA: View Activities Gallery</a:t>
            </a:r>
          </a:p>
          <a:p>
            <a:r>
              <a:rPr lang="en-US" dirty="0"/>
              <a:t>Font: Daniel	Color: #D1BB4F</a:t>
            </a:r>
          </a:p>
          <a:p>
            <a:r>
              <a:rPr lang="en-US" dirty="0"/>
              <a:t>Line &amp; arrows Color: #D1BB4F</a:t>
            </a:r>
          </a:p>
          <a:p>
            <a:endParaRPr lang="en-US" dirty="0"/>
          </a:p>
          <a:p>
            <a:endParaRPr lang="en-US" dirty="0"/>
          </a:p>
          <a:p>
            <a:r>
              <a:rPr lang="en-US" dirty="0"/>
              <a:t>Background base color: #333333 </a:t>
            </a:r>
          </a:p>
          <a:p>
            <a:endParaRPr lang="en-US" dirty="0"/>
          </a:p>
        </p:txBody>
      </p:sp>
    </p:spTree>
    <p:extLst>
      <p:ext uri="{BB962C8B-B14F-4D97-AF65-F5344CB8AC3E}">
        <p14:creationId xmlns:p14="http://schemas.microsoft.com/office/powerpoint/2010/main" val="2382490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11516-9B21-ABD1-08B6-00BF00CCD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DF127-6232-0FC1-1C99-27A4759554CF}"/>
              </a:ext>
            </a:extLst>
          </p:cNvPr>
          <p:cNvSpPr>
            <a:spLocks noGrp="1"/>
          </p:cNvSpPr>
          <p:nvPr>
            <p:ph type="title"/>
          </p:nvPr>
        </p:nvSpPr>
        <p:spPr>
          <a:xfrm>
            <a:off x="838201" y="0"/>
            <a:ext cx="10515600" cy="1325563"/>
          </a:xfrm>
        </p:spPr>
        <p:txBody>
          <a:bodyPr/>
          <a:lstStyle/>
          <a:p>
            <a:r>
              <a:rPr lang="en-US" dirty="0"/>
              <a:t>Fitness:</a:t>
            </a:r>
          </a:p>
        </p:txBody>
      </p:sp>
      <p:sp>
        <p:nvSpPr>
          <p:cNvPr id="3" name="TextBox 2">
            <a:extLst>
              <a:ext uri="{FF2B5EF4-FFF2-40B4-BE49-F238E27FC236}">
                <a16:creationId xmlns:a16="http://schemas.microsoft.com/office/drawing/2014/main" id="{538CDE9E-7D66-2BEB-46FC-A60751E32049}"/>
              </a:ext>
            </a:extLst>
          </p:cNvPr>
          <p:cNvSpPr txBox="1"/>
          <p:nvPr/>
        </p:nvSpPr>
        <p:spPr>
          <a:xfrm>
            <a:off x="442451" y="1012723"/>
            <a:ext cx="11307097" cy="5078313"/>
          </a:xfrm>
          <a:prstGeom prst="rect">
            <a:avLst/>
          </a:prstGeom>
          <a:noFill/>
        </p:spPr>
        <p:txBody>
          <a:bodyPr wrap="square" rtlCol="0">
            <a:spAutoFit/>
          </a:bodyPr>
          <a:lstStyle/>
          <a:p>
            <a:r>
              <a:rPr lang="en-US" dirty="0"/>
              <a:t>Main Statement: Stay energized and balanced during your stay.</a:t>
            </a:r>
          </a:p>
          <a:p>
            <a:r>
              <a:rPr lang="en-US" dirty="0"/>
              <a:t>Font: Baskerville 	Color: #333333</a:t>
            </a:r>
          </a:p>
          <a:p>
            <a:endParaRPr lang="en-US" dirty="0"/>
          </a:p>
          <a:p>
            <a:r>
              <a:rPr lang="en-US" dirty="0"/>
              <a:t>Title 1: Modern Gym</a:t>
            </a:r>
            <a:br>
              <a:rPr lang="en-US" dirty="0"/>
            </a:br>
            <a:r>
              <a:rPr lang="en-US" dirty="0"/>
              <a:t>Paragraph: Our fully equipped fitness center features the latest machines and free weights, giving you everything you need to keep your routine on track while on holiday.</a:t>
            </a:r>
          </a:p>
          <a:p>
            <a:r>
              <a:rPr lang="en-US" dirty="0"/>
              <a:t>Title 2: Group Classes</a:t>
            </a:r>
            <a:br>
              <a:rPr lang="en-US" dirty="0"/>
            </a:br>
            <a:r>
              <a:rPr lang="en-US" dirty="0"/>
              <a:t>Paragraph: Join energizing group workouts, from yoga to aerobics, led by professional instructors. A fun and social way to stay active during your getaway.</a:t>
            </a:r>
          </a:p>
          <a:p>
            <a:r>
              <a:rPr lang="en-US" dirty="0"/>
              <a:t>Title 3: Personal Wellness</a:t>
            </a:r>
            <a:br>
              <a:rPr lang="en-US" dirty="0"/>
            </a:br>
            <a:r>
              <a:rPr lang="en-US" dirty="0"/>
              <a:t>Paragraph: Take your fitness further with tailored programs designed to match your goals. Enjoy a healthy balance of training, relaxation, and motivation throughout your stay.</a:t>
            </a:r>
          </a:p>
          <a:p>
            <a:endParaRPr lang="en-US" dirty="0"/>
          </a:p>
          <a:p>
            <a:r>
              <a:rPr lang="en-US" dirty="0"/>
              <a:t>Titles: Font: Baskerville 	Color: #333333</a:t>
            </a:r>
          </a:p>
          <a:p>
            <a:r>
              <a:rPr lang="en-US" dirty="0"/>
              <a:t>Paragraphs: Myriad Pro	Color: #666666 </a:t>
            </a:r>
          </a:p>
          <a:p>
            <a:endParaRPr lang="en-US" dirty="0"/>
          </a:p>
          <a:p>
            <a:r>
              <a:rPr lang="en-US" dirty="0"/>
              <a:t>Background base: #CCCCCC</a:t>
            </a:r>
          </a:p>
          <a:p>
            <a:r>
              <a:rPr lang="en-US" dirty="0"/>
              <a:t>Sames images of Sports</a:t>
            </a:r>
          </a:p>
        </p:txBody>
      </p:sp>
    </p:spTree>
    <p:extLst>
      <p:ext uri="{BB962C8B-B14F-4D97-AF65-F5344CB8AC3E}">
        <p14:creationId xmlns:p14="http://schemas.microsoft.com/office/powerpoint/2010/main" val="401094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CD725-BC75-C799-E13F-105C131994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CFB0C1-83AE-3EF3-B54F-D256A6918202}"/>
              </a:ext>
            </a:extLst>
          </p:cNvPr>
          <p:cNvSpPr>
            <a:spLocks noGrp="1"/>
          </p:cNvSpPr>
          <p:nvPr>
            <p:ph type="title"/>
          </p:nvPr>
        </p:nvSpPr>
        <p:spPr>
          <a:xfrm>
            <a:off x="838201" y="0"/>
            <a:ext cx="10515600" cy="1325563"/>
          </a:xfrm>
        </p:spPr>
        <p:txBody>
          <a:bodyPr/>
          <a:lstStyle/>
          <a:p>
            <a:r>
              <a:rPr lang="en-US" dirty="0"/>
              <a:t>Spa</a:t>
            </a:r>
          </a:p>
        </p:txBody>
      </p:sp>
      <p:sp>
        <p:nvSpPr>
          <p:cNvPr id="3" name="TextBox 2">
            <a:extLst>
              <a:ext uri="{FF2B5EF4-FFF2-40B4-BE49-F238E27FC236}">
                <a16:creationId xmlns:a16="http://schemas.microsoft.com/office/drawing/2014/main" id="{0CD27583-3797-3E7D-59DB-FD30E6C1B866}"/>
              </a:ext>
            </a:extLst>
          </p:cNvPr>
          <p:cNvSpPr txBox="1"/>
          <p:nvPr/>
        </p:nvSpPr>
        <p:spPr>
          <a:xfrm>
            <a:off x="442451" y="1012723"/>
            <a:ext cx="11307097" cy="5355312"/>
          </a:xfrm>
          <a:prstGeom prst="rect">
            <a:avLst/>
          </a:prstGeom>
          <a:noFill/>
        </p:spPr>
        <p:txBody>
          <a:bodyPr wrap="square" rtlCol="0">
            <a:spAutoFit/>
          </a:bodyPr>
          <a:lstStyle/>
          <a:p>
            <a:r>
              <a:rPr lang="en-US" dirty="0"/>
              <a:t>Main Statement: </a:t>
            </a:r>
          </a:p>
          <a:p>
            <a:r>
              <a:rPr lang="en-US" dirty="0"/>
              <a:t>Font: Baskerville	Color: #CCCCCC</a:t>
            </a:r>
          </a:p>
          <a:p>
            <a:endParaRPr lang="en-US" dirty="0"/>
          </a:p>
          <a:p>
            <a:r>
              <a:rPr lang="en-US" dirty="0"/>
              <a:t>Paragraph:</a:t>
            </a:r>
          </a:p>
          <a:p>
            <a:r>
              <a:rPr lang="en-US" dirty="0"/>
              <a:t>Font: Myriad Pro	Color: #999999 </a:t>
            </a:r>
          </a:p>
          <a:p>
            <a:endParaRPr lang="en-US" dirty="0"/>
          </a:p>
          <a:p>
            <a:r>
              <a:rPr lang="en-US" dirty="0"/>
              <a:t>Titles:</a:t>
            </a:r>
          </a:p>
          <a:p>
            <a:r>
              <a:rPr lang="en-US" dirty="0"/>
              <a:t>Font: Baskerville	Color: # #D1BB4F</a:t>
            </a:r>
          </a:p>
          <a:p>
            <a:endParaRPr lang="en-US" dirty="0"/>
          </a:p>
          <a:p>
            <a:endParaRPr lang="en-US" dirty="0"/>
          </a:p>
          <a:p>
            <a:r>
              <a:rPr lang="en-US" dirty="0"/>
              <a:t>Paragraph:</a:t>
            </a:r>
          </a:p>
          <a:p>
            <a:r>
              <a:rPr lang="en-US" dirty="0"/>
              <a:t>Font: Myriad Pro	Color: #999999 </a:t>
            </a:r>
          </a:p>
          <a:p>
            <a:endParaRPr lang="en-US" dirty="0"/>
          </a:p>
          <a:p>
            <a:endParaRPr lang="en-US" dirty="0"/>
          </a:p>
          <a:p>
            <a:r>
              <a:rPr lang="en-US" dirty="0"/>
              <a:t>Line &amp; arrows Color: #D1BB4F</a:t>
            </a:r>
          </a:p>
          <a:p>
            <a:endParaRPr lang="en-US" dirty="0"/>
          </a:p>
          <a:p>
            <a:endParaRPr lang="en-US" dirty="0"/>
          </a:p>
          <a:p>
            <a:r>
              <a:rPr lang="en-US" dirty="0"/>
              <a:t>Background base color: #333333 </a:t>
            </a:r>
          </a:p>
          <a:p>
            <a:endParaRPr lang="en-US" dirty="0"/>
          </a:p>
        </p:txBody>
      </p:sp>
    </p:spTree>
    <p:extLst>
      <p:ext uri="{BB962C8B-B14F-4D97-AF65-F5344CB8AC3E}">
        <p14:creationId xmlns:p14="http://schemas.microsoft.com/office/powerpoint/2010/main" val="1537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99CA3-D767-86E6-D6B6-33AAA7AF3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4702E-6714-7C5E-A3FD-F7DBA28BE77D}"/>
              </a:ext>
            </a:extLst>
          </p:cNvPr>
          <p:cNvSpPr>
            <a:spLocks noGrp="1"/>
          </p:cNvSpPr>
          <p:nvPr>
            <p:ph type="title"/>
          </p:nvPr>
        </p:nvSpPr>
        <p:spPr>
          <a:xfrm>
            <a:off x="838201" y="0"/>
            <a:ext cx="10515600" cy="1325563"/>
          </a:xfrm>
        </p:spPr>
        <p:txBody>
          <a:bodyPr/>
          <a:lstStyle/>
          <a:p>
            <a:r>
              <a:rPr lang="en-US" dirty="0"/>
              <a:t>Offers</a:t>
            </a:r>
          </a:p>
        </p:txBody>
      </p:sp>
      <p:sp>
        <p:nvSpPr>
          <p:cNvPr id="3" name="TextBox 2">
            <a:extLst>
              <a:ext uri="{FF2B5EF4-FFF2-40B4-BE49-F238E27FC236}">
                <a16:creationId xmlns:a16="http://schemas.microsoft.com/office/drawing/2014/main" id="{BFAC2157-CB64-6FE1-3B37-79CFB646B11A}"/>
              </a:ext>
            </a:extLst>
          </p:cNvPr>
          <p:cNvSpPr txBox="1"/>
          <p:nvPr/>
        </p:nvSpPr>
        <p:spPr>
          <a:xfrm>
            <a:off x="442451" y="1012723"/>
            <a:ext cx="11307097" cy="3139321"/>
          </a:xfrm>
          <a:prstGeom prst="rect">
            <a:avLst/>
          </a:prstGeom>
          <a:noFill/>
        </p:spPr>
        <p:txBody>
          <a:bodyPr wrap="square" rtlCol="0">
            <a:spAutoFit/>
          </a:bodyPr>
          <a:lstStyle/>
          <a:p>
            <a:r>
              <a:rPr lang="en-US" dirty="0"/>
              <a:t>Background base: #D1BB4F</a:t>
            </a:r>
          </a:p>
          <a:p>
            <a:endParaRPr lang="en-US" dirty="0"/>
          </a:p>
          <a:p>
            <a:r>
              <a:rPr lang="en-US" dirty="0"/>
              <a:t>Subtitle: </a:t>
            </a:r>
          </a:p>
          <a:p>
            <a:r>
              <a:rPr lang="en-US" dirty="0"/>
              <a:t>Font: Myriad 	Color: #999999 </a:t>
            </a:r>
          </a:p>
          <a:p>
            <a:endParaRPr lang="en-US" dirty="0"/>
          </a:p>
          <a:p>
            <a:r>
              <a:rPr lang="en-US" dirty="0"/>
              <a:t>Main Title: </a:t>
            </a:r>
          </a:p>
          <a:p>
            <a:r>
              <a:rPr lang="en-US" dirty="0"/>
              <a:t>Font: Baskerville	Color: #CCCCCC</a:t>
            </a:r>
          </a:p>
          <a:p>
            <a:endParaRPr lang="en-US" dirty="0"/>
          </a:p>
          <a:p>
            <a:r>
              <a:rPr lang="en-US" dirty="0"/>
              <a:t>Paragraph:</a:t>
            </a:r>
          </a:p>
          <a:p>
            <a:r>
              <a:rPr lang="en-US" dirty="0"/>
              <a:t>Font: Myriad 	Color: #999999 </a:t>
            </a:r>
          </a:p>
          <a:p>
            <a:endParaRPr lang="en-US" dirty="0"/>
          </a:p>
        </p:txBody>
      </p:sp>
    </p:spTree>
    <p:extLst>
      <p:ext uri="{BB962C8B-B14F-4D97-AF65-F5344CB8AC3E}">
        <p14:creationId xmlns:p14="http://schemas.microsoft.com/office/powerpoint/2010/main" val="3359925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C6DA0-305F-C63A-7587-3DDF01291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0A854-5CB9-2512-BD5C-9D4665C1B459}"/>
              </a:ext>
            </a:extLst>
          </p:cNvPr>
          <p:cNvSpPr>
            <a:spLocks noGrp="1"/>
          </p:cNvSpPr>
          <p:nvPr>
            <p:ph type="title"/>
          </p:nvPr>
        </p:nvSpPr>
        <p:spPr>
          <a:xfrm>
            <a:off x="838201" y="0"/>
            <a:ext cx="10515600" cy="1325563"/>
          </a:xfrm>
        </p:spPr>
        <p:txBody>
          <a:bodyPr/>
          <a:lstStyle/>
          <a:p>
            <a:r>
              <a:rPr lang="en-US" dirty="0"/>
              <a:t>Events</a:t>
            </a:r>
          </a:p>
        </p:txBody>
      </p:sp>
      <p:sp>
        <p:nvSpPr>
          <p:cNvPr id="3" name="TextBox 2">
            <a:extLst>
              <a:ext uri="{FF2B5EF4-FFF2-40B4-BE49-F238E27FC236}">
                <a16:creationId xmlns:a16="http://schemas.microsoft.com/office/drawing/2014/main" id="{1A5666B8-28A5-56E9-A27F-1E35438C7781}"/>
              </a:ext>
            </a:extLst>
          </p:cNvPr>
          <p:cNvSpPr txBox="1"/>
          <p:nvPr/>
        </p:nvSpPr>
        <p:spPr>
          <a:xfrm>
            <a:off x="442451" y="1012723"/>
            <a:ext cx="11307097" cy="3416320"/>
          </a:xfrm>
          <a:prstGeom prst="rect">
            <a:avLst/>
          </a:prstGeom>
          <a:noFill/>
        </p:spPr>
        <p:txBody>
          <a:bodyPr wrap="square" rtlCol="0">
            <a:spAutoFit/>
          </a:bodyPr>
          <a:lstStyle/>
          <a:p>
            <a:r>
              <a:rPr lang="en-US" dirty="0"/>
              <a:t>Background base: #CCCCCC</a:t>
            </a:r>
          </a:p>
          <a:p>
            <a:endParaRPr lang="en-US" dirty="0"/>
          </a:p>
          <a:p>
            <a:endParaRPr lang="en-US" dirty="0"/>
          </a:p>
          <a:p>
            <a:r>
              <a:rPr lang="en-US" dirty="0"/>
              <a:t>Main Statement</a:t>
            </a:r>
          </a:p>
          <a:p>
            <a:r>
              <a:rPr lang="en-US" dirty="0"/>
              <a:t>Font: Baskerville 	Color: #333333 </a:t>
            </a:r>
          </a:p>
          <a:p>
            <a:endParaRPr lang="en-US" dirty="0"/>
          </a:p>
          <a:p>
            <a:r>
              <a:rPr lang="en-US" dirty="0"/>
              <a:t>Title: </a:t>
            </a:r>
          </a:p>
          <a:p>
            <a:r>
              <a:rPr lang="en-US" dirty="0"/>
              <a:t>Font: Baskerville	Color: #333333 </a:t>
            </a:r>
          </a:p>
          <a:p>
            <a:endParaRPr lang="en-US" dirty="0"/>
          </a:p>
          <a:p>
            <a:r>
              <a:rPr lang="en-US" dirty="0"/>
              <a:t>Paragraph:</a:t>
            </a:r>
          </a:p>
          <a:p>
            <a:r>
              <a:rPr lang="en-US" dirty="0"/>
              <a:t>Font: Myriad 	Color: #999999 </a:t>
            </a:r>
          </a:p>
          <a:p>
            <a:endParaRPr lang="en-US" dirty="0"/>
          </a:p>
        </p:txBody>
      </p:sp>
    </p:spTree>
    <p:extLst>
      <p:ext uri="{BB962C8B-B14F-4D97-AF65-F5344CB8AC3E}">
        <p14:creationId xmlns:p14="http://schemas.microsoft.com/office/powerpoint/2010/main" val="3128797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6BCA9-A90E-D7B4-B7A6-57678B5FF2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A107A-59A7-CD7C-D5CB-31ADD741B2B6}"/>
              </a:ext>
            </a:extLst>
          </p:cNvPr>
          <p:cNvSpPr>
            <a:spLocks noGrp="1"/>
          </p:cNvSpPr>
          <p:nvPr>
            <p:ph type="title"/>
          </p:nvPr>
        </p:nvSpPr>
        <p:spPr>
          <a:xfrm>
            <a:off x="838201" y="0"/>
            <a:ext cx="10515600" cy="1325563"/>
          </a:xfrm>
        </p:spPr>
        <p:txBody>
          <a:bodyPr/>
          <a:lstStyle/>
          <a:p>
            <a:r>
              <a:rPr lang="en-US" dirty="0"/>
              <a:t>Location</a:t>
            </a:r>
          </a:p>
        </p:txBody>
      </p:sp>
      <p:sp>
        <p:nvSpPr>
          <p:cNvPr id="3" name="TextBox 2">
            <a:extLst>
              <a:ext uri="{FF2B5EF4-FFF2-40B4-BE49-F238E27FC236}">
                <a16:creationId xmlns:a16="http://schemas.microsoft.com/office/drawing/2014/main" id="{F0781499-025B-6243-6A50-C01AA81040AD}"/>
              </a:ext>
            </a:extLst>
          </p:cNvPr>
          <p:cNvSpPr txBox="1"/>
          <p:nvPr/>
        </p:nvSpPr>
        <p:spPr>
          <a:xfrm>
            <a:off x="442451" y="1012723"/>
            <a:ext cx="11307097" cy="4524315"/>
          </a:xfrm>
          <a:prstGeom prst="rect">
            <a:avLst/>
          </a:prstGeom>
          <a:noFill/>
        </p:spPr>
        <p:txBody>
          <a:bodyPr wrap="square" rtlCol="0">
            <a:spAutoFit/>
          </a:bodyPr>
          <a:lstStyle/>
          <a:p>
            <a:r>
              <a:rPr lang="en-US" dirty="0"/>
              <a:t>Make the map in grey shades</a:t>
            </a:r>
          </a:p>
          <a:p>
            <a:endParaRPr lang="en-US" dirty="0"/>
          </a:p>
          <a:p>
            <a:r>
              <a:rPr lang="en-US" dirty="0"/>
              <a:t>Location Block</a:t>
            </a:r>
          </a:p>
          <a:p>
            <a:r>
              <a:rPr lang="en-US" dirty="0"/>
              <a:t>Background color: #D1BB4F</a:t>
            </a:r>
          </a:p>
          <a:p>
            <a:endParaRPr lang="en-US" dirty="0"/>
          </a:p>
          <a:p>
            <a:r>
              <a:rPr lang="en-US" dirty="0"/>
              <a:t>Title:</a:t>
            </a:r>
          </a:p>
          <a:p>
            <a:r>
              <a:rPr lang="en-US" dirty="0"/>
              <a:t>Font: Baskerville	Color: #333333 </a:t>
            </a:r>
          </a:p>
          <a:p>
            <a:endParaRPr lang="en-US" dirty="0"/>
          </a:p>
          <a:p>
            <a:r>
              <a:rPr lang="en-US" dirty="0"/>
              <a:t>Name:</a:t>
            </a:r>
          </a:p>
          <a:p>
            <a:r>
              <a:rPr lang="en-US" dirty="0"/>
              <a:t>Font: Baskerville	Color: #333333 </a:t>
            </a:r>
          </a:p>
          <a:p>
            <a:endParaRPr lang="en-US" dirty="0"/>
          </a:p>
          <a:p>
            <a:r>
              <a:rPr lang="en-US" dirty="0"/>
              <a:t>Title:</a:t>
            </a:r>
          </a:p>
          <a:p>
            <a:r>
              <a:rPr lang="en-US" dirty="0"/>
              <a:t>Font: Myriad	Color: #333333 </a:t>
            </a:r>
          </a:p>
          <a:p>
            <a:endParaRPr lang="en-US" dirty="0"/>
          </a:p>
          <a:p>
            <a:r>
              <a:rPr lang="en-US" dirty="0"/>
              <a:t>Points:</a:t>
            </a:r>
          </a:p>
          <a:p>
            <a:r>
              <a:rPr lang="en-US" dirty="0"/>
              <a:t>Font: Myriad	Color: #999999 </a:t>
            </a:r>
          </a:p>
        </p:txBody>
      </p:sp>
    </p:spTree>
    <p:extLst>
      <p:ext uri="{BB962C8B-B14F-4D97-AF65-F5344CB8AC3E}">
        <p14:creationId xmlns:p14="http://schemas.microsoft.com/office/powerpoint/2010/main" val="240785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E92A-62A0-639B-87AC-34445D078D79}"/>
              </a:ext>
            </a:extLst>
          </p:cNvPr>
          <p:cNvSpPr>
            <a:spLocks noGrp="1"/>
          </p:cNvSpPr>
          <p:nvPr>
            <p:ph type="title"/>
          </p:nvPr>
        </p:nvSpPr>
        <p:spPr/>
        <p:txBody>
          <a:bodyPr/>
          <a:lstStyle/>
          <a:p>
            <a:r>
              <a:rPr lang="en-US" dirty="0"/>
              <a:t>Brand Identity</a:t>
            </a:r>
          </a:p>
        </p:txBody>
      </p:sp>
      <p:sp>
        <p:nvSpPr>
          <p:cNvPr id="3" name="Content Placeholder 2">
            <a:extLst>
              <a:ext uri="{FF2B5EF4-FFF2-40B4-BE49-F238E27FC236}">
                <a16:creationId xmlns:a16="http://schemas.microsoft.com/office/drawing/2014/main" id="{40710EC1-E422-2163-2077-880712AD5BE9}"/>
              </a:ext>
            </a:extLst>
          </p:cNvPr>
          <p:cNvSpPr>
            <a:spLocks noGrp="1"/>
          </p:cNvSpPr>
          <p:nvPr>
            <p:ph idx="1"/>
          </p:nvPr>
        </p:nvSpPr>
        <p:spPr/>
        <p:txBody>
          <a:bodyPr/>
          <a:lstStyle/>
          <a:p>
            <a:r>
              <a:rPr lang="en-US" dirty="0"/>
              <a:t>Primary font: Baskerville</a:t>
            </a:r>
          </a:p>
          <a:p>
            <a:r>
              <a:rPr lang="en-US" dirty="0"/>
              <a:t>Secondary font: Myriad Pro</a:t>
            </a:r>
          </a:p>
          <a:p>
            <a:r>
              <a:rPr lang="en-US" dirty="0"/>
              <a:t>Slogan font: Daniel (Regular – Bold)</a:t>
            </a:r>
          </a:p>
          <a:p>
            <a:r>
              <a:rPr lang="en-US" dirty="0"/>
              <a:t>Colors:</a:t>
            </a:r>
          </a:p>
          <a:p>
            <a:pPr lvl="1"/>
            <a:r>
              <a:rPr lang="en-US" dirty="0"/>
              <a:t>Base color: #D1BB4F</a:t>
            </a:r>
          </a:p>
          <a:p>
            <a:pPr lvl="1"/>
            <a:r>
              <a:rPr lang="en-US" dirty="0"/>
              <a:t>Secondary colors: #333333 #666666 #999999 #CCCCCC</a:t>
            </a:r>
          </a:p>
        </p:txBody>
      </p:sp>
    </p:spTree>
    <p:extLst>
      <p:ext uri="{BB962C8B-B14F-4D97-AF65-F5344CB8AC3E}">
        <p14:creationId xmlns:p14="http://schemas.microsoft.com/office/powerpoint/2010/main" val="417758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DDD11-1A2D-C778-7042-565D2657B6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A9C19F-1E50-2D63-CF57-C99495DF622A}"/>
              </a:ext>
            </a:extLst>
          </p:cNvPr>
          <p:cNvSpPr>
            <a:spLocks noGrp="1"/>
          </p:cNvSpPr>
          <p:nvPr>
            <p:ph type="title"/>
          </p:nvPr>
        </p:nvSpPr>
        <p:spPr>
          <a:xfrm>
            <a:off x="838201" y="0"/>
            <a:ext cx="10515600" cy="1325563"/>
          </a:xfrm>
        </p:spPr>
        <p:txBody>
          <a:bodyPr/>
          <a:lstStyle/>
          <a:p>
            <a:r>
              <a:rPr lang="en-US" dirty="0"/>
              <a:t>Reviews</a:t>
            </a:r>
          </a:p>
        </p:txBody>
      </p:sp>
      <p:sp>
        <p:nvSpPr>
          <p:cNvPr id="3" name="TextBox 2">
            <a:extLst>
              <a:ext uri="{FF2B5EF4-FFF2-40B4-BE49-F238E27FC236}">
                <a16:creationId xmlns:a16="http://schemas.microsoft.com/office/drawing/2014/main" id="{636F89F7-66B2-7C3E-AF5B-61AFC8C368DB}"/>
              </a:ext>
            </a:extLst>
          </p:cNvPr>
          <p:cNvSpPr txBox="1"/>
          <p:nvPr/>
        </p:nvSpPr>
        <p:spPr>
          <a:xfrm>
            <a:off x="442451" y="1012723"/>
            <a:ext cx="11307097" cy="1754326"/>
          </a:xfrm>
          <a:prstGeom prst="rect">
            <a:avLst/>
          </a:prstGeom>
          <a:noFill/>
        </p:spPr>
        <p:txBody>
          <a:bodyPr wrap="square" rtlCol="0">
            <a:spAutoFit/>
          </a:bodyPr>
          <a:lstStyle/>
          <a:p>
            <a:r>
              <a:rPr lang="en-US" dirty="0"/>
              <a:t>Background base: #CCCCCC</a:t>
            </a:r>
          </a:p>
          <a:p>
            <a:endParaRPr lang="en-US" dirty="0"/>
          </a:p>
          <a:p>
            <a:r>
              <a:rPr lang="en-US" dirty="0"/>
              <a:t>Follow same directions like other blocks</a:t>
            </a:r>
          </a:p>
          <a:p>
            <a:endParaRPr lang="en-US" dirty="0"/>
          </a:p>
          <a:p>
            <a:r>
              <a:rPr lang="en-US" dirty="0"/>
              <a:t>Learn how .. – Read more </a:t>
            </a:r>
          </a:p>
          <a:p>
            <a:r>
              <a:rPr lang="en-US" dirty="0"/>
              <a:t>Font: Daniel </a:t>
            </a:r>
          </a:p>
        </p:txBody>
      </p:sp>
    </p:spTree>
    <p:extLst>
      <p:ext uri="{BB962C8B-B14F-4D97-AF65-F5344CB8AC3E}">
        <p14:creationId xmlns:p14="http://schemas.microsoft.com/office/powerpoint/2010/main" val="356275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798B7-6FD3-703E-9178-F044E2B8B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9F436-F9A6-4720-276A-06C99A91DCBD}"/>
              </a:ext>
            </a:extLst>
          </p:cNvPr>
          <p:cNvSpPr>
            <a:spLocks noGrp="1"/>
          </p:cNvSpPr>
          <p:nvPr>
            <p:ph type="title"/>
          </p:nvPr>
        </p:nvSpPr>
        <p:spPr>
          <a:xfrm>
            <a:off x="838201" y="0"/>
            <a:ext cx="10515600" cy="1325563"/>
          </a:xfrm>
        </p:spPr>
        <p:txBody>
          <a:bodyPr/>
          <a:lstStyle/>
          <a:p>
            <a:r>
              <a:rPr lang="en-US" dirty="0"/>
              <a:t>Reviews</a:t>
            </a:r>
          </a:p>
        </p:txBody>
      </p:sp>
      <p:sp>
        <p:nvSpPr>
          <p:cNvPr id="3" name="TextBox 2">
            <a:extLst>
              <a:ext uri="{FF2B5EF4-FFF2-40B4-BE49-F238E27FC236}">
                <a16:creationId xmlns:a16="http://schemas.microsoft.com/office/drawing/2014/main" id="{70B97A4D-4518-DD99-055D-2B51A90F2E36}"/>
              </a:ext>
            </a:extLst>
          </p:cNvPr>
          <p:cNvSpPr txBox="1"/>
          <p:nvPr/>
        </p:nvSpPr>
        <p:spPr>
          <a:xfrm>
            <a:off x="442451" y="1012723"/>
            <a:ext cx="11307097" cy="1754326"/>
          </a:xfrm>
          <a:prstGeom prst="rect">
            <a:avLst/>
          </a:prstGeom>
          <a:noFill/>
        </p:spPr>
        <p:txBody>
          <a:bodyPr wrap="square" rtlCol="0">
            <a:spAutoFit/>
          </a:bodyPr>
          <a:lstStyle/>
          <a:p>
            <a:r>
              <a:rPr lang="en-US" dirty="0"/>
              <a:t>Background base: #CCCCCC</a:t>
            </a:r>
          </a:p>
          <a:p>
            <a:endParaRPr lang="en-US" dirty="0"/>
          </a:p>
          <a:p>
            <a:r>
              <a:rPr lang="en-US" dirty="0"/>
              <a:t>Follow same directions like other blocks</a:t>
            </a:r>
          </a:p>
          <a:p>
            <a:endParaRPr lang="en-US" dirty="0"/>
          </a:p>
          <a:p>
            <a:r>
              <a:rPr lang="en-US" dirty="0"/>
              <a:t>Learn how .. – Read more </a:t>
            </a:r>
          </a:p>
          <a:p>
            <a:r>
              <a:rPr lang="en-US" dirty="0"/>
              <a:t>Font: Daniel </a:t>
            </a:r>
          </a:p>
        </p:txBody>
      </p:sp>
    </p:spTree>
    <p:extLst>
      <p:ext uri="{BB962C8B-B14F-4D97-AF65-F5344CB8AC3E}">
        <p14:creationId xmlns:p14="http://schemas.microsoft.com/office/powerpoint/2010/main" val="2391895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801B-C7A5-FB8F-B438-A79261B633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3AC01-6425-9345-A4E3-F2C889E32CBD}"/>
              </a:ext>
            </a:extLst>
          </p:cNvPr>
          <p:cNvSpPr>
            <a:spLocks noGrp="1"/>
          </p:cNvSpPr>
          <p:nvPr>
            <p:ph type="title"/>
          </p:nvPr>
        </p:nvSpPr>
        <p:spPr>
          <a:xfrm>
            <a:off x="838201" y="0"/>
            <a:ext cx="10515600" cy="1325563"/>
          </a:xfrm>
        </p:spPr>
        <p:txBody>
          <a:bodyPr/>
          <a:lstStyle/>
          <a:p>
            <a:r>
              <a:rPr lang="en-US" dirty="0"/>
              <a:t>All inclusive</a:t>
            </a:r>
          </a:p>
        </p:txBody>
      </p:sp>
      <p:sp>
        <p:nvSpPr>
          <p:cNvPr id="3" name="TextBox 2">
            <a:extLst>
              <a:ext uri="{FF2B5EF4-FFF2-40B4-BE49-F238E27FC236}">
                <a16:creationId xmlns:a16="http://schemas.microsoft.com/office/drawing/2014/main" id="{DE5A4CA1-C0BD-63C7-7A64-79AA3450A2C8}"/>
              </a:ext>
            </a:extLst>
          </p:cNvPr>
          <p:cNvSpPr txBox="1"/>
          <p:nvPr/>
        </p:nvSpPr>
        <p:spPr>
          <a:xfrm>
            <a:off x="442451" y="1012723"/>
            <a:ext cx="11307097" cy="1200329"/>
          </a:xfrm>
          <a:prstGeom prst="rect">
            <a:avLst/>
          </a:prstGeom>
          <a:noFill/>
        </p:spPr>
        <p:txBody>
          <a:bodyPr wrap="square" rtlCol="0">
            <a:spAutoFit/>
          </a:bodyPr>
          <a:lstStyle/>
          <a:p>
            <a:r>
              <a:rPr lang="en-US" dirty="0"/>
              <a:t>Background base: #D1BB4F</a:t>
            </a:r>
          </a:p>
          <a:p>
            <a:endParaRPr lang="en-US" dirty="0"/>
          </a:p>
          <a:p>
            <a:r>
              <a:rPr lang="en-US" dirty="0"/>
              <a:t>Follow same directions like other blocks</a:t>
            </a:r>
          </a:p>
          <a:p>
            <a:endParaRPr lang="en-US" dirty="0"/>
          </a:p>
        </p:txBody>
      </p:sp>
    </p:spTree>
    <p:extLst>
      <p:ext uri="{BB962C8B-B14F-4D97-AF65-F5344CB8AC3E}">
        <p14:creationId xmlns:p14="http://schemas.microsoft.com/office/powerpoint/2010/main" val="110500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CF634-BA1C-288C-01E2-BDBCD885BF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EB833-5E34-0CF4-FAB4-08C76D770C4C}"/>
              </a:ext>
            </a:extLst>
          </p:cNvPr>
          <p:cNvSpPr>
            <a:spLocks noGrp="1"/>
          </p:cNvSpPr>
          <p:nvPr>
            <p:ph type="title"/>
          </p:nvPr>
        </p:nvSpPr>
        <p:spPr>
          <a:xfrm>
            <a:off x="838201" y="0"/>
            <a:ext cx="10515600" cy="1325563"/>
          </a:xfrm>
        </p:spPr>
        <p:txBody>
          <a:bodyPr/>
          <a:lstStyle/>
          <a:p>
            <a:r>
              <a:rPr lang="en-US" dirty="0"/>
              <a:t>Become a member</a:t>
            </a:r>
          </a:p>
        </p:txBody>
      </p:sp>
      <p:sp>
        <p:nvSpPr>
          <p:cNvPr id="3" name="TextBox 2">
            <a:extLst>
              <a:ext uri="{FF2B5EF4-FFF2-40B4-BE49-F238E27FC236}">
                <a16:creationId xmlns:a16="http://schemas.microsoft.com/office/drawing/2014/main" id="{1E8B3DE8-D5B7-4C4E-27CA-E7667665D03A}"/>
              </a:ext>
            </a:extLst>
          </p:cNvPr>
          <p:cNvSpPr txBox="1"/>
          <p:nvPr/>
        </p:nvSpPr>
        <p:spPr>
          <a:xfrm>
            <a:off x="442451" y="1012723"/>
            <a:ext cx="11307097" cy="1200329"/>
          </a:xfrm>
          <a:prstGeom prst="rect">
            <a:avLst/>
          </a:prstGeom>
          <a:noFill/>
        </p:spPr>
        <p:txBody>
          <a:bodyPr wrap="square" rtlCol="0">
            <a:spAutoFit/>
          </a:bodyPr>
          <a:lstStyle/>
          <a:p>
            <a:r>
              <a:rPr lang="en-US" dirty="0"/>
              <a:t>Background base: #999999 </a:t>
            </a:r>
          </a:p>
          <a:p>
            <a:endParaRPr lang="en-US" dirty="0"/>
          </a:p>
          <a:p>
            <a:r>
              <a:rPr lang="en-US" dirty="0"/>
              <a:t>Follow same directions like other blocks</a:t>
            </a:r>
          </a:p>
          <a:p>
            <a:endParaRPr lang="en-US" dirty="0"/>
          </a:p>
        </p:txBody>
      </p:sp>
    </p:spTree>
    <p:extLst>
      <p:ext uri="{BB962C8B-B14F-4D97-AF65-F5344CB8AC3E}">
        <p14:creationId xmlns:p14="http://schemas.microsoft.com/office/powerpoint/2010/main" val="10802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897E8-5950-05AF-7D78-6BE4389055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1F8D1-70EC-8AB0-6880-FB80A24B8733}"/>
              </a:ext>
            </a:extLst>
          </p:cNvPr>
          <p:cNvSpPr>
            <a:spLocks noGrp="1"/>
          </p:cNvSpPr>
          <p:nvPr>
            <p:ph type="title"/>
          </p:nvPr>
        </p:nvSpPr>
        <p:spPr>
          <a:xfrm>
            <a:off x="838201" y="0"/>
            <a:ext cx="10515600" cy="1325563"/>
          </a:xfrm>
        </p:spPr>
        <p:txBody>
          <a:bodyPr/>
          <a:lstStyle/>
          <a:p>
            <a:r>
              <a:rPr lang="en-US" dirty="0"/>
              <a:t>Footer</a:t>
            </a:r>
          </a:p>
        </p:txBody>
      </p:sp>
      <p:sp>
        <p:nvSpPr>
          <p:cNvPr id="3" name="TextBox 2">
            <a:extLst>
              <a:ext uri="{FF2B5EF4-FFF2-40B4-BE49-F238E27FC236}">
                <a16:creationId xmlns:a16="http://schemas.microsoft.com/office/drawing/2014/main" id="{5FE9A578-FA9F-00FA-7499-2DBB295DE6F0}"/>
              </a:ext>
            </a:extLst>
          </p:cNvPr>
          <p:cNvSpPr txBox="1"/>
          <p:nvPr/>
        </p:nvSpPr>
        <p:spPr>
          <a:xfrm>
            <a:off x="442451" y="1012723"/>
            <a:ext cx="11307097" cy="1200329"/>
          </a:xfrm>
          <a:prstGeom prst="rect">
            <a:avLst/>
          </a:prstGeom>
          <a:noFill/>
        </p:spPr>
        <p:txBody>
          <a:bodyPr wrap="square" rtlCol="0">
            <a:spAutoFit/>
          </a:bodyPr>
          <a:lstStyle/>
          <a:p>
            <a:r>
              <a:rPr lang="en-US" dirty="0"/>
              <a:t>Background base</a:t>
            </a:r>
            <a:r>
              <a:rPr lang="en-US"/>
              <a:t>: #D1BB4F</a:t>
            </a:r>
            <a:endParaRPr lang="en-US" dirty="0"/>
          </a:p>
          <a:p>
            <a:endParaRPr lang="en-US" dirty="0"/>
          </a:p>
          <a:p>
            <a:r>
              <a:rPr lang="en-US" dirty="0"/>
              <a:t>Follow same directions like other blocks</a:t>
            </a:r>
          </a:p>
          <a:p>
            <a:endParaRPr lang="en-US" dirty="0"/>
          </a:p>
        </p:txBody>
      </p:sp>
    </p:spTree>
    <p:extLst>
      <p:ext uri="{BB962C8B-B14F-4D97-AF65-F5344CB8AC3E}">
        <p14:creationId xmlns:p14="http://schemas.microsoft.com/office/powerpoint/2010/main" val="67546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0505-FBB0-E499-872A-0038E6508F32}"/>
              </a:ext>
            </a:extLst>
          </p:cNvPr>
          <p:cNvSpPr>
            <a:spLocks noGrp="1"/>
          </p:cNvSpPr>
          <p:nvPr>
            <p:ph type="title"/>
          </p:nvPr>
        </p:nvSpPr>
        <p:spPr/>
        <p:txBody>
          <a:bodyPr/>
          <a:lstStyle/>
          <a:p>
            <a:r>
              <a:rPr lang="en-US" dirty="0"/>
              <a:t>Header</a:t>
            </a:r>
          </a:p>
        </p:txBody>
      </p:sp>
      <p:pic>
        <p:nvPicPr>
          <p:cNvPr id="5" name="Content Placeholder 4">
            <a:extLst>
              <a:ext uri="{FF2B5EF4-FFF2-40B4-BE49-F238E27FC236}">
                <a16:creationId xmlns:a16="http://schemas.microsoft.com/office/drawing/2014/main" id="{3C171AE8-F60C-12E0-6720-D5F08CD10F5E}"/>
              </a:ext>
            </a:extLst>
          </p:cNvPr>
          <p:cNvPicPr>
            <a:picLocks noGrp="1" noChangeAspect="1"/>
          </p:cNvPicPr>
          <p:nvPr>
            <p:ph idx="1"/>
          </p:nvPr>
        </p:nvPicPr>
        <p:blipFill>
          <a:blip r:embed="rId2"/>
          <a:stretch>
            <a:fillRect/>
          </a:stretch>
        </p:blipFill>
        <p:spPr>
          <a:xfrm>
            <a:off x="4094727" y="3057617"/>
            <a:ext cx="3648584" cy="1238423"/>
          </a:xfrm>
          <a:prstGeom prst="rect">
            <a:avLst/>
          </a:prstGeom>
        </p:spPr>
      </p:pic>
    </p:spTree>
    <p:extLst>
      <p:ext uri="{BB962C8B-B14F-4D97-AF65-F5344CB8AC3E}">
        <p14:creationId xmlns:p14="http://schemas.microsoft.com/office/powerpoint/2010/main" val="288855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F7B2-4985-D679-3206-12CC8D419036}"/>
              </a:ext>
            </a:extLst>
          </p:cNvPr>
          <p:cNvSpPr>
            <a:spLocks noGrp="1"/>
          </p:cNvSpPr>
          <p:nvPr>
            <p:ph type="title"/>
          </p:nvPr>
        </p:nvSpPr>
        <p:spPr/>
        <p:txBody>
          <a:bodyPr/>
          <a:lstStyle/>
          <a:p>
            <a:r>
              <a:rPr lang="en-US" dirty="0"/>
              <a:t>Header</a:t>
            </a:r>
          </a:p>
        </p:txBody>
      </p:sp>
      <p:pic>
        <p:nvPicPr>
          <p:cNvPr id="5" name="Content Placeholder 4">
            <a:extLst>
              <a:ext uri="{FF2B5EF4-FFF2-40B4-BE49-F238E27FC236}">
                <a16:creationId xmlns:a16="http://schemas.microsoft.com/office/drawing/2014/main" id="{517C6506-AFB6-E445-DCDD-C3122AA0822A}"/>
              </a:ext>
            </a:extLst>
          </p:cNvPr>
          <p:cNvPicPr>
            <a:picLocks noGrp="1" noChangeAspect="1"/>
          </p:cNvPicPr>
          <p:nvPr>
            <p:ph idx="1"/>
          </p:nvPr>
        </p:nvPicPr>
        <p:blipFill>
          <a:blip r:embed="rId2"/>
          <a:stretch>
            <a:fillRect/>
          </a:stretch>
        </p:blipFill>
        <p:spPr>
          <a:xfrm>
            <a:off x="907026" y="1890442"/>
            <a:ext cx="10515600" cy="642762"/>
          </a:xfrm>
          <a:prstGeom prst="rect">
            <a:avLst/>
          </a:prstGeom>
        </p:spPr>
      </p:pic>
      <p:sp>
        <p:nvSpPr>
          <p:cNvPr id="6" name="TextBox 5">
            <a:extLst>
              <a:ext uri="{FF2B5EF4-FFF2-40B4-BE49-F238E27FC236}">
                <a16:creationId xmlns:a16="http://schemas.microsoft.com/office/drawing/2014/main" id="{AC8D5F99-FD68-4B23-F8D3-86F3DEAE4D51}"/>
              </a:ext>
            </a:extLst>
          </p:cNvPr>
          <p:cNvSpPr txBox="1"/>
          <p:nvPr/>
        </p:nvSpPr>
        <p:spPr>
          <a:xfrm>
            <a:off x="1189703" y="2910348"/>
            <a:ext cx="10164097" cy="646331"/>
          </a:xfrm>
          <a:prstGeom prst="rect">
            <a:avLst/>
          </a:prstGeom>
          <a:noFill/>
        </p:spPr>
        <p:txBody>
          <a:bodyPr wrap="square" rtlCol="0">
            <a:spAutoFit/>
          </a:bodyPr>
          <a:lstStyle/>
          <a:p>
            <a:r>
              <a:rPr lang="en-US" dirty="0"/>
              <a:t>Use font: Myriad Pro</a:t>
            </a:r>
          </a:p>
          <a:p>
            <a:r>
              <a:rPr lang="en-US" dirty="0"/>
              <a:t>Use color: #CCCCCC , if it isn’t visible will go for white</a:t>
            </a:r>
          </a:p>
        </p:txBody>
      </p:sp>
    </p:spTree>
    <p:extLst>
      <p:ext uri="{BB962C8B-B14F-4D97-AF65-F5344CB8AC3E}">
        <p14:creationId xmlns:p14="http://schemas.microsoft.com/office/powerpoint/2010/main" val="79459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04FF5-7CD0-BF72-F105-E69CB7CB59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637E-3F7C-4F11-FCB5-62AA15F7A62B}"/>
              </a:ext>
            </a:extLst>
          </p:cNvPr>
          <p:cNvSpPr>
            <a:spLocks noGrp="1"/>
          </p:cNvSpPr>
          <p:nvPr>
            <p:ph type="title"/>
          </p:nvPr>
        </p:nvSpPr>
        <p:spPr>
          <a:xfrm>
            <a:off x="838201" y="0"/>
            <a:ext cx="10515600" cy="1325563"/>
          </a:xfrm>
        </p:spPr>
        <p:txBody>
          <a:bodyPr/>
          <a:lstStyle/>
          <a:p>
            <a:r>
              <a:rPr lang="en-US" dirty="0"/>
              <a:t>Main Banner</a:t>
            </a:r>
          </a:p>
        </p:txBody>
      </p:sp>
      <p:sp>
        <p:nvSpPr>
          <p:cNvPr id="7" name="TextBox 6">
            <a:extLst>
              <a:ext uri="{FF2B5EF4-FFF2-40B4-BE49-F238E27FC236}">
                <a16:creationId xmlns:a16="http://schemas.microsoft.com/office/drawing/2014/main" id="{45B50EDE-B025-1B41-A6EB-732A3146D5D7}"/>
              </a:ext>
            </a:extLst>
          </p:cNvPr>
          <p:cNvSpPr txBox="1"/>
          <p:nvPr/>
        </p:nvSpPr>
        <p:spPr>
          <a:xfrm>
            <a:off x="838199" y="4549676"/>
            <a:ext cx="10164097" cy="2308324"/>
          </a:xfrm>
          <a:prstGeom prst="rect">
            <a:avLst/>
          </a:prstGeom>
          <a:noFill/>
        </p:spPr>
        <p:txBody>
          <a:bodyPr wrap="square" rtlCol="0">
            <a:spAutoFit/>
          </a:bodyPr>
          <a:lstStyle/>
          <a:p>
            <a:r>
              <a:rPr lang="en-US" dirty="0"/>
              <a:t>Make the banner shaded with base color #D1BB4F – Give a try to use color #CCCCCC, if it isn’t visible so we can go for white color – Font Baskerville</a:t>
            </a:r>
          </a:p>
          <a:p>
            <a:r>
              <a:rPr lang="en-US" dirty="0"/>
              <a:t>Hotel Name: Aurora Oriental Resort – Sharm El Sheikh</a:t>
            </a:r>
          </a:p>
          <a:p>
            <a:r>
              <a:rPr lang="en-US" dirty="0"/>
              <a:t>5 stars</a:t>
            </a:r>
          </a:p>
          <a:p>
            <a:r>
              <a:rPr lang="en-US" dirty="0"/>
              <a:t>Sharm El Sheikh, Egypt</a:t>
            </a:r>
          </a:p>
          <a:p>
            <a:r>
              <a:rPr lang="en-US" dirty="0"/>
              <a:t>Indulgence – Entertainment – Fitness – Wellness - Recreation  - Adventure – Beachfront – Romance</a:t>
            </a:r>
          </a:p>
          <a:p>
            <a:r>
              <a:rPr lang="en-US" dirty="0"/>
              <a:t>Reviews: 5 stars   8.2/10   1,011</a:t>
            </a:r>
          </a:p>
          <a:p>
            <a:endParaRPr lang="en-US" dirty="0"/>
          </a:p>
        </p:txBody>
      </p:sp>
      <p:pic>
        <p:nvPicPr>
          <p:cNvPr id="9" name="Picture 8">
            <a:extLst>
              <a:ext uri="{FF2B5EF4-FFF2-40B4-BE49-F238E27FC236}">
                <a16:creationId xmlns:a16="http://schemas.microsoft.com/office/drawing/2014/main" id="{492B77CB-A8E9-813F-7F25-7614C7AD93FE}"/>
              </a:ext>
            </a:extLst>
          </p:cNvPr>
          <p:cNvPicPr>
            <a:picLocks noChangeAspect="1"/>
          </p:cNvPicPr>
          <p:nvPr/>
        </p:nvPicPr>
        <p:blipFill>
          <a:blip r:embed="rId2"/>
          <a:stretch>
            <a:fillRect/>
          </a:stretch>
        </p:blipFill>
        <p:spPr>
          <a:xfrm>
            <a:off x="838199" y="977331"/>
            <a:ext cx="10515601" cy="3368859"/>
          </a:xfrm>
          <a:prstGeom prst="rect">
            <a:avLst/>
          </a:prstGeom>
        </p:spPr>
      </p:pic>
    </p:spTree>
    <p:extLst>
      <p:ext uri="{BB962C8B-B14F-4D97-AF65-F5344CB8AC3E}">
        <p14:creationId xmlns:p14="http://schemas.microsoft.com/office/powerpoint/2010/main" val="13744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FC3EF-7CE8-862C-7AA9-9DC98AC7E3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EE89D9-80ED-D3C6-1B66-E1C4F15548DC}"/>
              </a:ext>
            </a:extLst>
          </p:cNvPr>
          <p:cNvSpPr>
            <a:spLocks noGrp="1"/>
          </p:cNvSpPr>
          <p:nvPr>
            <p:ph type="title"/>
          </p:nvPr>
        </p:nvSpPr>
        <p:spPr>
          <a:xfrm>
            <a:off x="838201" y="0"/>
            <a:ext cx="10515600" cy="1325563"/>
          </a:xfrm>
        </p:spPr>
        <p:txBody>
          <a:bodyPr/>
          <a:lstStyle/>
          <a:p>
            <a:r>
              <a:rPr lang="en-US" dirty="0"/>
              <a:t>Booking Widget</a:t>
            </a:r>
          </a:p>
        </p:txBody>
      </p:sp>
      <p:sp>
        <p:nvSpPr>
          <p:cNvPr id="7" name="TextBox 6">
            <a:extLst>
              <a:ext uri="{FF2B5EF4-FFF2-40B4-BE49-F238E27FC236}">
                <a16:creationId xmlns:a16="http://schemas.microsoft.com/office/drawing/2014/main" id="{78A23E6C-4042-D986-C56B-6C00D469F280}"/>
              </a:ext>
            </a:extLst>
          </p:cNvPr>
          <p:cNvSpPr txBox="1"/>
          <p:nvPr/>
        </p:nvSpPr>
        <p:spPr>
          <a:xfrm>
            <a:off x="838201" y="3881082"/>
            <a:ext cx="10164097" cy="2862322"/>
          </a:xfrm>
          <a:prstGeom prst="rect">
            <a:avLst/>
          </a:prstGeom>
          <a:noFill/>
        </p:spPr>
        <p:txBody>
          <a:bodyPr wrap="square" rtlCol="0">
            <a:spAutoFit/>
          </a:bodyPr>
          <a:lstStyle/>
          <a:p>
            <a:r>
              <a:rPr lang="en-US" dirty="0"/>
              <a:t>Statement: Book your all-inclusive Red Sea escape today.</a:t>
            </a:r>
          </a:p>
          <a:p>
            <a:r>
              <a:rPr lang="en-US" dirty="0"/>
              <a:t>Font: Baskerville Color: #333333 </a:t>
            </a:r>
          </a:p>
          <a:p>
            <a:r>
              <a:rPr lang="en-US" dirty="0"/>
              <a:t>Block color: #666666  Dates – Rooms&amp; Guests block color: #CCCCCC</a:t>
            </a:r>
          </a:p>
          <a:p>
            <a:r>
              <a:rPr lang="en-US" dirty="0"/>
              <a:t>Font: Myriad Pro Color: #666666 </a:t>
            </a:r>
          </a:p>
          <a:p>
            <a:r>
              <a:rPr lang="en-US" dirty="0"/>
              <a:t>Dates Icon color: #D1BB4F</a:t>
            </a:r>
          </a:p>
          <a:p>
            <a:endParaRPr lang="en-US" dirty="0"/>
          </a:p>
          <a:p>
            <a:r>
              <a:rPr lang="en-US" dirty="0"/>
              <a:t>Book Now icon: #D1BB4F</a:t>
            </a:r>
          </a:p>
          <a:p>
            <a:r>
              <a:rPr lang="en-US" dirty="0"/>
              <a:t>Font: Baskerville – Color: #CCCCCC</a:t>
            </a:r>
          </a:p>
          <a:p>
            <a:endParaRPr lang="en-US" dirty="0"/>
          </a:p>
          <a:p>
            <a:r>
              <a:rPr lang="en-US" dirty="0"/>
              <a:t>Background base: #CCCCCC</a:t>
            </a:r>
          </a:p>
        </p:txBody>
      </p:sp>
      <p:pic>
        <p:nvPicPr>
          <p:cNvPr id="5" name="Picture 4">
            <a:extLst>
              <a:ext uri="{FF2B5EF4-FFF2-40B4-BE49-F238E27FC236}">
                <a16:creationId xmlns:a16="http://schemas.microsoft.com/office/drawing/2014/main" id="{36CEA251-1E46-718F-AEDF-793497D04710}"/>
              </a:ext>
            </a:extLst>
          </p:cNvPr>
          <p:cNvPicPr>
            <a:picLocks noChangeAspect="1"/>
          </p:cNvPicPr>
          <p:nvPr/>
        </p:nvPicPr>
        <p:blipFill>
          <a:blip r:embed="rId2"/>
          <a:stretch>
            <a:fillRect/>
          </a:stretch>
        </p:blipFill>
        <p:spPr>
          <a:xfrm>
            <a:off x="553063" y="1325563"/>
            <a:ext cx="11353801" cy="2137032"/>
          </a:xfrm>
          <a:prstGeom prst="rect">
            <a:avLst/>
          </a:prstGeom>
        </p:spPr>
      </p:pic>
    </p:spTree>
    <p:extLst>
      <p:ext uri="{BB962C8B-B14F-4D97-AF65-F5344CB8AC3E}">
        <p14:creationId xmlns:p14="http://schemas.microsoft.com/office/powerpoint/2010/main" val="309444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6470D-92F4-CA35-509D-3AB95DE3E4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2075C-2571-0EF9-ECDB-3D193FE300E3}"/>
              </a:ext>
            </a:extLst>
          </p:cNvPr>
          <p:cNvSpPr>
            <a:spLocks noGrp="1"/>
          </p:cNvSpPr>
          <p:nvPr>
            <p:ph type="title"/>
          </p:nvPr>
        </p:nvSpPr>
        <p:spPr>
          <a:xfrm>
            <a:off x="838201" y="0"/>
            <a:ext cx="10515600" cy="1325563"/>
          </a:xfrm>
        </p:spPr>
        <p:txBody>
          <a:bodyPr/>
          <a:lstStyle/>
          <a:p>
            <a:r>
              <a:rPr lang="en-US" dirty="0"/>
              <a:t>Intro</a:t>
            </a:r>
          </a:p>
        </p:txBody>
      </p:sp>
      <p:sp>
        <p:nvSpPr>
          <p:cNvPr id="3" name="TextBox 2">
            <a:extLst>
              <a:ext uri="{FF2B5EF4-FFF2-40B4-BE49-F238E27FC236}">
                <a16:creationId xmlns:a16="http://schemas.microsoft.com/office/drawing/2014/main" id="{A6B1B8AC-533F-5B58-5B0F-08C9A6706069}"/>
              </a:ext>
            </a:extLst>
          </p:cNvPr>
          <p:cNvSpPr txBox="1"/>
          <p:nvPr/>
        </p:nvSpPr>
        <p:spPr>
          <a:xfrm>
            <a:off x="838199" y="1553497"/>
            <a:ext cx="9819969" cy="3416320"/>
          </a:xfrm>
          <a:prstGeom prst="rect">
            <a:avLst/>
          </a:prstGeom>
          <a:noFill/>
        </p:spPr>
        <p:txBody>
          <a:bodyPr wrap="square" rtlCol="0">
            <a:spAutoFit/>
          </a:bodyPr>
          <a:lstStyle/>
          <a:p>
            <a:r>
              <a:rPr lang="en-US" dirty="0"/>
              <a:t>Welcome to Aurora Oriental Resort (Font Baskerville – Color #D1BB4F)</a:t>
            </a:r>
          </a:p>
          <a:p>
            <a:endParaRPr lang="en-US" dirty="0"/>
          </a:p>
          <a:p>
            <a:r>
              <a:rPr lang="en-US" dirty="0"/>
              <a:t>Discover the perfect balance of relaxation and adventure at Aurora Oriental Resort in Sharm El Sheikh. With an all-inclusive experience, pristine beachfront, vibrant entertainment, and Red Sea adventures, every moment is designed for unforgettable memories. Your dream escape begins here.</a:t>
            </a:r>
          </a:p>
          <a:p>
            <a:endParaRPr lang="en-US" dirty="0"/>
          </a:p>
          <a:p>
            <a:r>
              <a:rPr lang="en-US" dirty="0"/>
              <a:t>Font: Myriad Pro	 Color: #333333 </a:t>
            </a:r>
          </a:p>
          <a:p>
            <a:endParaRPr lang="en-US" dirty="0"/>
          </a:p>
          <a:p>
            <a:r>
              <a:rPr lang="en-US" dirty="0"/>
              <a:t>Check in .. Font: Myriad Pro Color #333333 – Dates icon color #D1BB4F</a:t>
            </a:r>
          </a:p>
          <a:p>
            <a:r>
              <a:rPr lang="en-US" dirty="0"/>
              <a:t>View gallery – arrows – line	Color: #D1BB4F 	Font: Daniel </a:t>
            </a:r>
          </a:p>
          <a:p>
            <a:endParaRPr lang="en-US" dirty="0"/>
          </a:p>
          <a:p>
            <a:r>
              <a:rPr lang="en-US" dirty="0"/>
              <a:t>Background base: #CCCCCC</a:t>
            </a:r>
          </a:p>
        </p:txBody>
      </p:sp>
    </p:spTree>
    <p:extLst>
      <p:ext uri="{BB962C8B-B14F-4D97-AF65-F5344CB8AC3E}">
        <p14:creationId xmlns:p14="http://schemas.microsoft.com/office/powerpoint/2010/main" val="351971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62445-8726-78A2-7FB5-03D61E7A3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E721A-E990-94A2-CFEF-2F675619F40C}"/>
              </a:ext>
            </a:extLst>
          </p:cNvPr>
          <p:cNvSpPr>
            <a:spLocks noGrp="1"/>
          </p:cNvSpPr>
          <p:nvPr>
            <p:ph type="title"/>
          </p:nvPr>
        </p:nvSpPr>
        <p:spPr>
          <a:xfrm>
            <a:off x="838201" y="0"/>
            <a:ext cx="10515600" cy="1325563"/>
          </a:xfrm>
        </p:spPr>
        <p:txBody>
          <a:bodyPr/>
          <a:lstStyle/>
          <a:p>
            <a:r>
              <a:rPr lang="en-US" dirty="0"/>
              <a:t>Facilities</a:t>
            </a:r>
          </a:p>
        </p:txBody>
      </p:sp>
      <p:sp>
        <p:nvSpPr>
          <p:cNvPr id="4" name="TextBox 3">
            <a:extLst>
              <a:ext uri="{FF2B5EF4-FFF2-40B4-BE49-F238E27FC236}">
                <a16:creationId xmlns:a16="http://schemas.microsoft.com/office/drawing/2014/main" id="{625E56B4-B503-8362-E1A1-98BC7618CCEB}"/>
              </a:ext>
            </a:extLst>
          </p:cNvPr>
          <p:cNvSpPr txBox="1"/>
          <p:nvPr/>
        </p:nvSpPr>
        <p:spPr>
          <a:xfrm>
            <a:off x="838199" y="1455174"/>
            <a:ext cx="10655711" cy="3970318"/>
          </a:xfrm>
          <a:prstGeom prst="rect">
            <a:avLst/>
          </a:prstGeom>
          <a:noFill/>
        </p:spPr>
        <p:txBody>
          <a:bodyPr wrap="square" rtlCol="0">
            <a:spAutoFit/>
          </a:bodyPr>
          <a:lstStyle/>
          <a:p>
            <a:r>
              <a:rPr lang="en-US" dirty="0"/>
              <a:t>Statement: Everything you need for the perfect resort stay.</a:t>
            </a:r>
          </a:p>
          <a:p>
            <a:r>
              <a:rPr lang="en-US" dirty="0"/>
              <a:t>Font: Baskerville	Color: #CCCCCC</a:t>
            </a:r>
          </a:p>
          <a:p>
            <a:endParaRPr lang="en-US" dirty="0"/>
          </a:p>
          <a:p>
            <a:r>
              <a:rPr lang="en-US" dirty="0"/>
              <a:t>Icons: Swimming Pool - Private Beach - Spa &amp; Wellness - Fitness Center - Kids Club – Restaurants - Bars &amp; Lounge - Conference Hall - Water Sports - Tennis Court – Entertainment - Free Wi-Fi</a:t>
            </a:r>
          </a:p>
          <a:p>
            <a:r>
              <a:rPr lang="en-US" dirty="0"/>
              <a:t>Font: Myriad Pro 	Color: #333333 </a:t>
            </a:r>
          </a:p>
          <a:p>
            <a:endParaRPr lang="en-US" dirty="0"/>
          </a:p>
          <a:p>
            <a:r>
              <a:rPr lang="en-US" dirty="0"/>
              <a:t>CTA: Explore All Facilities</a:t>
            </a:r>
          </a:p>
          <a:p>
            <a:r>
              <a:rPr lang="en-US" dirty="0"/>
              <a:t>Font: Daniel 	Color: #999999 </a:t>
            </a:r>
          </a:p>
          <a:p>
            <a:endParaRPr lang="en-US" dirty="0"/>
          </a:p>
          <a:p>
            <a:r>
              <a:rPr lang="en-US" dirty="0"/>
              <a:t>Icons Color: #999999 </a:t>
            </a:r>
          </a:p>
          <a:p>
            <a:endParaRPr lang="en-US" dirty="0"/>
          </a:p>
          <a:p>
            <a:r>
              <a:rPr lang="en-US" dirty="0"/>
              <a:t>Background: #D1BB4F</a:t>
            </a:r>
          </a:p>
          <a:p>
            <a:endParaRPr lang="en-US" dirty="0"/>
          </a:p>
        </p:txBody>
      </p:sp>
    </p:spTree>
    <p:extLst>
      <p:ext uri="{BB962C8B-B14F-4D97-AF65-F5344CB8AC3E}">
        <p14:creationId xmlns:p14="http://schemas.microsoft.com/office/powerpoint/2010/main" val="29249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AE5F4-B216-68A6-CB96-2943447D19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D9D9C-539E-D689-8017-CC240EBC2B30}"/>
              </a:ext>
            </a:extLst>
          </p:cNvPr>
          <p:cNvSpPr>
            <a:spLocks noGrp="1"/>
          </p:cNvSpPr>
          <p:nvPr>
            <p:ph type="title"/>
          </p:nvPr>
        </p:nvSpPr>
        <p:spPr>
          <a:xfrm>
            <a:off x="838201" y="0"/>
            <a:ext cx="10515600" cy="1325563"/>
          </a:xfrm>
        </p:spPr>
        <p:txBody>
          <a:bodyPr/>
          <a:lstStyle/>
          <a:p>
            <a:r>
              <a:rPr lang="en-US" dirty="0"/>
              <a:t>Rooms</a:t>
            </a:r>
          </a:p>
        </p:txBody>
      </p:sp>
      <p:sp>
        <p:nvSpPr>
          <p:cNvPr id="3" name="TextBox 2">
            <a:extLst>
              <a:ext uri="{FF2B5EF4-FFF2-40B4-BE49-F238E27FC236}">
                <a16:creationId xmlns:a16="http://schemas.microsoft.com/office/drawing/2014/main" id="{782B3AEC-CF26-08AE-055E-4BA356A11DA7}"/>
              </a:ext>
            </a:extLst>
          </p:cNvPr>
          <p:cNvSpPr txBox="1"/>
          <p:nvPr/>
        </p:nvSpPr>
        <p:spPr>
          <a:xfrm>
            <a:off x="614516" y="973394"/>
            <a:ext cx="10962968" cy="5632311"/>
          </a:xfrm>
          <a:prstGeom prst="rect">
            <a:avLst/>
          </a:prstGeom>
          <a:noFill/>
        </p:spPr>
        <p:txBody>
          <a:bodyPr wrap="square" rtlCol="0">
            <a:spAutoFit/>
          </a:bodyPr>
          <a:lstStyle/>
          <a:p>
            <a:r>
              <a:rPr lang="en-US" dirty="0"/>
              <a:t>Background base: #CCCCCC</a:t>
            </a:r>
          </a:p>
          <a:p>
            <a:endParaRPr lang="en-US" dirty="0"/>
          </a:p>
          <a:p>
            <a:r>
              <a:rPr lang="en-US" dirty="0"/>
              <a:t>Statement: Elegance Awaits in Every Room</a:t>
            </a:r>
          </a:p>
          <a:p>
            <a:r>
              <a:rPr lang="en-US" dirty="0"/>
              <a:t>Font: Baskerville	Color: #333333 </a:t>
            </a:r>
          </a:p>
          <a:p>
            <a:endParaRPr lang="en-US" dirty="0"/>
          </a:p>
          <a:p>
            <a:r>
              <a:rPr lang="en-US" dirty="0"/>
              <a:t>Rooms:</a:t>
            </a:r>
          </a:p>
          <a:p>
            <a:r>
              <a:rPr lang="en-US" dirty="0"/>
              <a:t>Standard Double Room with Garden View</a:t>
            </a:r>
          </a:p>
          <a:p>
            <a:r>
              <a:rPr lang="en-US" dirty="0"/>
              <a:t>Standard Double Room with Pool View</a:t>
            </a:r>
          </a:p>
          <a:p>
            <a:r>
              <a:rPr lang="en-US" dirty="0"/>
              <a:t>Standard Double Room with Side Sea View</a:t>
            </a:r>
          </a:p>
          <a:p>
            <a:r>
              <a:rPr lang="en-US" dirty="0"/>
              <a:t>Deluxe Double Room with Pool View</a:t>
            </a:r>
          </a:p>
          <a:p>
            <a:r>
              <a:rPr lang="en-US" dirty="0"/>
              <a:t>Triple Room with Garden View</a:t>
            </a:r>
          </a:p>
          <a:p>
            <a:r>
              <a:rPr lang="en-US" dirty="0"/>
              <a:t>Triple Room with Pool View</a:t>
            </a:r>
          </a:p>
          <a:p>
            <a:endParaRPr lang="en-US" dirty="0"/>
          </a:p>
          <a:p>
            <a:r>
              <a:rPr lang="en-US" dirty="0"/>
              <a:t>Font: Baskerville	Color: #333333 </a:t>
            </a:r>
          </a:p>
          <a:p>
            <a:endParaRPr lang="en-US" dirty="0"/>
          </a:p>
          <a:p>
            <a:r>
              <a:rPr lang="en-US" dirty="0"/>
              <a:t>Icons color: #D1BB4F</a:t>
            </a:r>
          </a:p>
          <a:p>
            <a:r>
              <a:rPr lang="en-US" dirty="0"/>
              <a:t>Details font: Myriad Pro 	Color: #666666</a:t>
            </a:r>
          </a:p>
          <a:p>
            <a:endParaRPr lang="en-US" dirty="0"/>
          </a:p>
          <a:p>
            <a:r>
              <a:rPr lang="en-US" dirty="0"/>
              <a:t>CTA: Discover Your Stay	 Font: Daniel 	Color: #333333</a:t>
            </a:r>
          </a:p>
          <a:p>
            <a:r>
              <a:rPr lang="en-US" dirty="0"/>
              <a:t>Book icon: Font Baskerville	Color Icon: #D1BB4F 	Text Color: #CCCCCC </a:t>
            </a:r>
          </a:p>
        </p:txBody>
      </p:sp>
    </p:spTree>
    <p:extLst>
      <p:ext uri="{BB962C8B-B14F-4D97-AF65-F5344CB8AC3E}">
        <p14:creationId xmlns:p14="http://schemas.microsoft.com/office/powerpoint/2010/main" val="1346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1432</Words>
  <Application>Microsoft Office PowerPoint</Application>
  <PresentationFormat>Widescreen</PresentationFormat>
  <Paragraphs>253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Aurora Hospitality Management</vt:lpstr>
      <vt:lpstr>Brand Identity</vt:lpstr>
      <vt:lpstr>Header</vt:lpstr>
      <vt:lpstr>Header</vt:lpstr>
      <vt:lpstr>Main Banner</vt:lpstr>
      <vt:lpstr>Booking Widget</vt:lpstr>
      <vt:lpstr>Intro</vt:lpstr>
      <vt:lpstr>Facilities</vt:lpstr>
      <vt:lpstr>Rooms</vt:lpstr>
      <vt:lpstr>Room Details</vt:lpstr>
      <vt:lpstr>Events</vt:lpstr>
      <vt:lpstr>Restaurants</vt:lpstr>
      <vt:lpstr>Restaurants</vt:lpstr>
      <vt:lpstr>Sports</vt:lpstr>
      <vt:lpstr>Fitness:</vt:lpstr>
      <vt:lpstr>Spa</vt:lpstr>
      <vt:lpstr>Offers</vt:lpstr>
      <vt:lpstr>Events</vt:lpstr>
      <vt:lpstr>Location</vt:lpstr>
      <vt:lpstr>Reviews</vt:lpstr>
      <vt:lpstr>Reviews</vt:lpstr>
      <vt:lpstr>All inclusive</vt:lpstr>
      <vt:lpstr>Become a member</vt:lpstr>
      <vt:lpstr>Footer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2025-09-22T08:00:16Z</dcterms:created>
  <dcterms:modified xsi:type="dcterms:W3CDTF">2025-09-22T10:47:45Z</dcterms:modified>
</cp:coreProperties>
</file>