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65" r:id="rId4"/>
    <p:sldId id="264" r:id="rId5"/>
    <p:sldId id="275" r:id="rId6"/>
    <p:sldId id="276" r:id="rId7"/>
    <p:sldId id="277" r:id="rId8"/>
    <p:sldId id="278" r:id="rId9"/>
    <p:sldId id="279" r:id="rId10"/>
    <p:sldId id="280" r:id="rId11"/>
    <p:sldId id="281" r:id="rId12"/>
    <p:sldId id="282" r:id="rId13"/>
    <p:sldId id="283" r:id="rId14"/>
    <p:sldId id="284"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9" d="100"/>
          <a:sy n="89" d="100"/>
        </p:scale>
        <p:origin x="4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
        <p:nvSpPr>
          <p:cNvPr id="7" name="Rectangle 6"/>
          <p:cNvSpPr/>
          <p:nvPr userDrawn="1"/>
        </p:nvSpPr>
        <p:spPr>
          <a:xfrm>
            <a:off x="6798740" y="15346"/>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1"/>
                </a:solidFill>
              </a:ln>
            </a:endParaRPr>
          </a:p>
        </p:txBody>
      </p:sp>
      <p:sp>
        <p:nvSpPr>
          <p:cNvPr id="8" name="Rectangle 7"/>
          <p:cNvSpPr/>
          <p:nvPr userDrawn="1"/>
        </p:nvSpPr>
        <p:spPr>
          <a:xfrm>
            <a:off x="677339" y="48420"/>
            <a:ext cx="4089393" cy="349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a:solidFill>
                    <a:schemeClr val="accent1"/>
                  </a:solidFill>
                </a:ln>
                <a:effectLst/>
              </a:rPr>
              <a:t>Department of Computer Science</a:t>
            </a:r>
            <a:endParaRPr lang="en-US" sz="1400" dirty="0">
              <a:ln>
                <a:solidFill>
                  <a:schemeClr val="accent1"/>
                </a:solidFill>
              </a:ln>
              <a:effectLst/>
            </a:endParaRPr>
          </a:p>
        </p:txBody>
      </p:sp>
    </p:spTree>
    <p:extLst>
      <p:ext uri="{BB962C8B-B14F-4D97-AF65-F5344CB8AC3E}">
        <p14:creationId xmlns:p14="http://schemas.microsoft.com/office/powerpoint/2010/main" val="610376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70527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16605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E170B-AB4B-4A24-8B54-25E7EE6D1AD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2090734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2E170B-AB4B-4A24-8B54-25E7EE6D1AD9}"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001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2E170B-AB4B-4A24-8B54-25E7EE6D1AD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393021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2E170B-AB4B-4A24-8B54-25E7EE6D1AD9}"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55533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2E170B-AB4B-4A24-8B54-25E7EE6D1AD9}"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528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E170B-AB4B-4A24-8B54-25E7EE6D1AD9}"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34661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10901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E170B-AB4B-4A24-8B54-25E7EE6D1AD9}"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86742-169C-4181-AEAB-828DA78D64F5}" type="slidenum">
              <a:rPr lang="en-US" smtClean="0"/>
              <a:t>‹#›</a:t>
            </a:fld>
            <a:endParaRPr lang="en-US"/>
          </a:p>
        </p:txBody>
      </p:sp>
    </p:spTree>
    <p:extLst>
      <p:ext uri="{BB962C8B-B14F-4D97-AF65-F5344CB8AC3E}">
        <p14:creationId xmlns:p14="http://schemas.microsoft.com/office/powerpoint/2010/main" val="4162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E170B-AB4B-4A24-8B54-25E7EE6D1AD9}" type="datetimeFigureOut">
              <a:rPr lang="en-US" smtClean="0"/>
              <a:t>1/31/2022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86742-169C-4181-AEAB-828DA78D64F5}" type="slidenum">
              <a:rPr lang="en-US" smtClean="0"/>
              <a:t>‹#›</a:t>
            </a:fld>
            <a:endParaRPr lang="en-US"/>
          </a:p>
        </p:txBody>
      </p:sp>
      <p:pic>
        <p:nvPicPr>
          <p:cNvPr id="8" name="Picture 7"/>
          <p:cNvPicPr>
            <a:picLocks noChangeAspect="1"/>
          </p:cNvPicPr>
          <p:nvPr userDrawn="1"/>
        </p:nvPicPr>
        <p:blipFill>
          <a:blip r:embed="rId13"/>
          <a:stretch>
            <a:fillRect/>
          </a:stretch>
        </p:blipFill>
        <p:spPr>
          <a:xfrm>
            <a:off x="4624917" y="15346"/>
            <a:ext cx="2173817" cy="482270"/>
          </a:xfrm>
          <a:prstGeom prst="rect">
            <a:avLst/>
          </a:prstGeom>
        </p:spPr>
      </p:pic>
      <p:sp>
        <p:nvSpPr>
          <p:cNvPr id="9" name="Rectangle 8"/>
          <p:cNvSpPr/>
          <p:nvPr userDrawn="1"/>
        </p:nvSpPr>
        <p:spPr>
          <a:xfrm>
            <a:off x="6798740" y="22165"/>
            <a:ext cx="5393260" cy="349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cxnSp>
        <p:nvCxnSpPr>
          <p:cNvPr id="10" name="Straight Connector 9"/>
          <p:cNvCxnSpPr/>
          <p:nvPr userDrawn="1"/>
        </p:nvCxnSpPr>
        <p:spPr>
          <a:xfrm>
            <a:off x="-6" y="6772524"/>
            <a:ext cx="1219200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userDrawn="1"/>
        </p:nvCxnSpPr>
        <p:spPr>
          <a:xfrm>
            <a:off x="0" y="6814865"/>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2"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6200" y="116616"/>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7,863 Uganda Flag Stock Photos and Images - 123R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rot="5400000" flipH="1">
            <a:off x="11353800" y="5920071"/>
            <a:ext cx="770459" cy="77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2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275" y="474453"/>
            <a:ext cx="11826815" cy="5509200"/>
          </a:xfrm>
          <a:prstGeom prst="rect">
            <a:avLst/>
          </a:prstGeom>
          <a:noFill/>
        </p:spPr>
        <p:txBody>
          <a:bodyPr wrap="square" rtlCol="0">
            <a:spAutoFit/>
          </a:bodyPr>
          <a:lstStyle/>
          <a:p>
            <a:pPr algn="ctr"/>
            <a:endParaRPr lang="en-US" sz="2400" b="1" dirty="0" smtClean="0">
              <a:solidFill>
                <a:srgbClr val="002060"/>
              </a:solidFill>
            </a:endParaRPr>
          </a:p>
          <a:p>
            <a:pPr algn="ctr"/>
            <a:endParaRPr lang="en-US" sz="2400" b="1" dirty="0"/>
          </a:p>
          <a:p>
            <a:pPr algn="ctr"/>
            <a:r>
              <a:rPr lang="en-US" sz="2400" b="1" dirty="0" smtClean="0"/>
              <a:t>GEOGRAPHICAL INFORMATION SYSTEM (GIS)</a:t>
            </a:r>
          </a:p>
          <a:p>
            <a:pPr algn="ctr"/>
            <a:r>
              <a:rPr lang="en-US" sz="2400" b="1" dirty="0"/>
              <a:t>SCS3204</a:t>
            </a:r>
            <a:endParaRPr lang="en-US" sz="2400" b="1" dirty="0" smtClean="0"/>
          </a:p>
          <a:p>
            <a:pPr algn="ctr"/>
            <a:endParaRPr lang="en-US" sz="2000" b="1" dirty="0"/>
          </a:p>
          <a:p>
            <a:pPr algn="ctr"/>
            <a:endParaRPr lang="en-US" sz="2000" b="1" dirty="0" smtClean="0"/>
          </a:p>
          <a:p>
            <a:pPr algn="ctr"/>
            <a:r>
              <a:rPr lang="en-US" sz="2400" b="1" dirty="0" smtClean="0"/>
              <a:t>LECTURER </a:t>
            </a:r>
            <a:r>
              <a:rPr lang="en-US" sz="2400" b="1" dirty="0" smtClean="0"/>
              <a:t>4</a:t>
            </a:r>
            <a:endParaRPr lang="en-US" sz="2400" b="1" dirty="0" smtClean="0"/>
          </a:p>
          <a:p>
            <a:pPr algn="ctr"/>
            <a:endParaRPr lang="en-US" sz="2000" b="1" dirty="0" smtClean="0"/>
          </a:p>
          <a:p>
            <a:pPr algn="ctr"/>
            <a:r>
              <a:rPr lang="en-US" sz="2000" b="1" dirty="0" smtClean="0"/>
              <a:t>GIS FUNDAMENTALS</a:t>
            </a:r>
          </a:p>
          <a:p>
            <a:pPr algn="ctr"/>
            <a:endParaRPr lang="en-US" sz="2000" b="1" dirty="0" smtClean="0"/>
          </a:p>
          <a:p>
            <a:pPr algn="ctr"/>
            <a:r>
              <a:rPr lang="en-US" sz="2400" b="1" dirty="0" smtClean="0"/>
              <a:t>BY </a:t>
            </a:r>
          </a:p>
          <a:p>
            <a:pPr algn="ctr"/>
            <a:endParaRPr lang="en-US" sz="2400" b="1" dirty="0">
              <a:solidFill>
                <a:srgbClr val="002060"/>
              </a:solidFill>
            </a:endParaRPr>
          </a:p>
          <a:p>
            <a:pPr algn="ctr"/>
            <a:r>
              <a:rPr lang="en-US" sz="2400" b="1" dirty="0" smtClean="0">
                <a:solidFill>
                  <a:srgbClr val="002060"/>
                </a:solidFill>
              </a:rPr>
              <a:t>Dr. Fredrick Kanobe (Ph.D)</a:t>
            </a:r>
          </a:p>
          <a:p>
            <a:pPr algn="ctr"/>
            <a:r>
              <a:rPr lang="en-US" sz="2000" b="1" dirty="0" smtClean="0"/>
              <a:t>Tel contact: 0782-592120 Emails: fkanobe@kyu.ac.ug  or fred.Kanobe@gmail.com</a:t>
            </a:r>
          </a:p>
          <a:p>
            <a:pPr algn="just"/>
            <a:endParaRPr lang="en-US" sz="2000" dirty="0" smtClean="0"/>
          </a:p>
          <a:p>
            <a:pPr marL="342900" indent="-342900">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114546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cxnSp>
        <p:nvCxnSpPr>
          <p:cNvPr id="7" name="Straight Arrow Connector 6"/>
          <p:cNvCxnSpPr/>
          <p:nvPr/>
        </p:nvCxnSpPr>
        <p:spPr>
          <a:xfrm>
            <a:off x="9109495" y="3359372"/>
            <a:ext cx="0"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8189" y="586596"/>
            <a:ext cx="5020573" cy="4524315"/>
          </a:xfrm>
          <a:prstGeom prst="rect">
            <a:avLst/>
          </a:prstGeom>
          <a:noFill/>
        </p:spPr>
        <p:txBody>
          <a:bodyPr wrap="square" rtlCol="0">
            <a:spAutoFit/>
          </a:bodyPr>
          <a:lstStyle/>
          <a:p>
            <a:r>
              <a:rPr lang="en-US" b="1" dirty="0" smtClean="0">
                <a:solidFill>
                  <a:schemeClr val="tx2"/>
                </a:solidFill>
              </a:rPr>
              <a:t>Moving or relocating fields in the Attributes Table</a:t>
            </a:r>
          </a:p>
          <a:p>
            <a:pPr algn="just"/>
            <a:r>
              <a:rPr lang="en-US" dirty="0" smtClean="0"/>
              <a:t> ArcMap permits users to rearrange fields in the attributes table using the drag and drop method. For example in the District Map layer you can move the column for </a:t>
            </a:r>
            <a:r>
              <a:rPr lang="en-US" b="1" dirty="0" smtClean="0"/>
              <a:t>Female</a:t>
            </a:r>
            <a:r>
              <a:rPr lang="en-US" dirty="0" smtClean="0"/>
              <a:t> to appear before</a:t>
            </a:r>
            <a:r>
              <a:rPr lang="en-US" b="1" dirty="0" smtClean="0"/>
              <a:t> Male. </a:t>
            </a:r>
            <a:r>
              <a:rPr lang="en-US" dirty="0" smtClean="0"/>
              <a:t>Note that all corresponding  data are moved.</a:t>
            </a:r>
          </a:p>
          <a:p>
            <a:pPr algn="just"/>
            <a:endParaRPr lang="en-US" dirty="0" smtClean="0"/>
          </a:p>
          <a:p>
            <a:r>
              <a:rPr lang="en-US" b="1" dirty="0" smtClean="0"/>
              <a:t>Steps:</a:t>
            </a:r>
          </a:p>
          <a:p>
            <a:endParaRPr lang="en-US" dirty="0"/>
          </a:p>
          <a:p>
            <a:pPr marL="285750" indent="-285750">
              <a:buFont typeface="Arial" panose="020B0604020202020204" pitchFamily="34" charset="0"/>
              <a:buChar char="•"/>
            </a:pPr>
            <a:r>
              <a:rPr lang="en-US" dirty="0" smtClean="0"/>
              <a:t>Open the District Map Layer in the ToC</a:t>
            </a:r>
          </a:p>
          <a:p>
            <a:pPr marL="285750" indent="-285750">
              <a:buFont typeface="Arial" panose="020B0604020202020204" pitchFamily="34" charset="0"/>
              <a:buChar char="•"/>
            </a:pPr>
            <a:r>
              <a:rPr lang="en-US" b="1" dirty="0" smtClean="0"/>
              <a:t>Right Click </a:t>
            </a:r>
            <a:r>
              <a:rPr lang="en-US" dirty="0" smtClean="0"/>
              <a:t>District in the TOC</a:t>
            </a:r>
          </a:p>
          <a:p>
            <a:pPr marL="285750" indent="-285750">
              <a:buFont typeface="Arial" panose="020B0604020202020204" pitchFamily="34" charset="0"/>
              <a:buChar char="•"/>
            </a:pPr>
            <a:r>
              <a:rPr lang="en-US" dirty="0" smtClean="0"/>
              <a:t>Open</a:t>
            </a:r>
            <a:r>
              <a:rPr lang="en-US" b="1" dirty="0" smtClean="0"/>
              <a:t> Attributes Table</a:t>
            </a:r>
          </a:p>
          <a:p>
            <a:pPr marL="285750" indent="-285750">
              <a:buFont typeface="Arial" panose="020B0604020202020204" pitchFamily="34" charset="0"/>
              <a:buChar char="•"/>
            </a:pPr>
            <a:r>
              <a:rPr lang="en-US" b="1" dirty="0" smtClean="0"/>
              <a:t>Click and Drag  and Release </a:t>
            </a:r>
            <a:r>
              <a:rPr lang="en-US" dirty="0" smtClean="0"/>
              <a:t>the Female headings to the Left hand side. Note now it appears before Male</a:t>
            </a:r>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2"/>
          <a:stretch>
            <a:fillRect/>
          </a:stretch>
        </p:blipFill>
        <p:spPr>
          <a:xfrm>
            <a:off x="4977442" y="2173855"/>
            <a:ext cx="5472876" cy="4271513"/>
          </a:xfrm>
          <a:prstGeom prst="rect">
            <a:avLst/>
          </a:prstGeom>
        </p:spPr>
      </p:pic>
      <p:sp>
        <p:nvSpPr>
          <p:cNvPr id="10" name="TextBox 9"/>
          <p:cNvSpPr txBox="1"/>
          <p:nvPr/>
        </p:nvSpPr>
        <p:spPr>
          <a:xfrm>
            <a:off x="8134709" y="1302589"/>
            <a:ext cx="3062378" cy="338554"/>
          </a:xfrm>
          <a:prstGeom prst="rect">
            <a:avLst/>
          </a:prstGeom>
          <a:noFill/>
        </p:spPr>
        <p:txBody>
          <a:bodyPr wrap="square" rtlCol="0">
            <a:spAutoFit/>
          </a:bodyPr>
          <a:lstStyle/>
          <a:p>
            <a:r>
              <a:rPr lang="en-US" sz="1600" dirty="0" smtClean="0">
                <a:solidFill>
                  <a:srgbClr val="FF0000"/>
                </a:solidFill>
              </a:rPr>
              <a:t>Click and Drag to the left hand side</a:t>
            </a:r>
            <a:endParaRPr lang="en-US" sz="1600" dirty="0">
              <a:solidFill>
                <a:srgbClr val="FF0000"/>
              </a:solidFill>
            </a:endParaRPr>
          </a:p>
        </p:txBody>
      </p:sp>
      <p:cxnSp>
        <p:nvCxnSpPr>
          <p:cNvPr id="14" name="Straight Arrow Connector 13"/>
          <p:cNvCxnSpPr/>
          <p:nvPr/>
        </p:nvCxnSpPr>
        <p:spPr>
          <a:xfrm>
            <a:off x="9445927" y="1641143"/>
            <a:ext cx="0" cy="12076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5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6430" y="586596"/>
            <a:ext cx="4390845" cy="5078313"/>
          </a:xfrm>
          <a:prstGeom prst="rect">
            <a:avLst/>
          </a:prstGeom>
          <a:noFill/>
        </p:spPr>
        <p:txBody>
          <a:bodyPr wrap="square" rtlCol="0">
            <a:spAutoFit/>
          </a:bodyPr>
          <a:lstStyle/>
          <a:p>
            <a:r>
              <a:rPr lang="en-US" b="1" dirty="0" smtClean="0">
                <a:solidFill>
                  <a:schemeClr val="tx2"/>
                </a:solidFill>
              </a:rPr>
              <a:t>Sorting Fields in the Attributes Table</a:t>
            </a:r>
          </a:p>
          <a:p>
            <a:r>
              <a:rPr lang="en-US" dirty="0" smtClean="0"/>
              <a:t>ArcMap allows sorting of fields in the attributes table either in ascending or descending order as per the users’  preference. Once fields are sorted, all associated data in the records correspond accordingly. For example districts can be sorted in ascending order in the district table.</a:t>
            </a:r>
          </a:p>
          <a:p>
            <a:endParaRPr lang="en-US" dirty="0"/>
          </a:p>
          <a:p>
            <a:r>
              <a:rPr lang="en-US" dirty="0" smtClean="0"/>
              <a:t>Steps</a:t>
            </a:r>
          </a:p>
          <a:p>
            <a:pPr marL="285750" indent="-285750">
              <a:buFont typeface="Arial" panose="020B0604020202020204" pitchFamily="34" charset="0"/>
              <a:buChar char="•"/>
            </a:pPr>
            <a:r>
              <a:rPr lang="en-US" dirty="0" smtClean="0"/>
              <a:t>Place the District map layer in the table of contents</a:t>
            </a:r>
          </a:p>
          <a:p>
            <a:pPr marL="285750" indent="-285750">
              <a:buFont typeface="Arial" panose="020B0604020202020204" pitchFamily="34" charset="0"/>
              <a:buChar char="•"/>
            </a:pPr>
            <a:r>
              <a:rPr lang="en-US" b="1" dirty="0" smtClean="0"/>
              <a:t>Right Click District </a:t>
            </a:r>
            <a:r>
              <a:rPr lang="en-US" dirty="0" smtClean="0"/>
              <a:t>in the ToC</a:t>
            </a:r>
          </a:p>
          <a:p>
            <a:pPr marL="285750" indent="-285750">
              <a:buFont typeface="Arial" panose="020B0604020202020204" pitchFamily="34" charset="0"/>
              <a:buChar char="•"/>
            </a:pPr>
            <a:r>
              <a:rPr lang="en-US" dirty="0" smtClean="0"/>
              <a:t>Select </a:t>
            </a:r>
            <a:r>
              <a:rPr lang="en-US" b="1" dirty="0" smtClean="0"/>
              <a:t>Open attributes Table</a:t>
            </a:r>
          </a:p>
          <a:p>
            <a:pPr marL="285750" indent="-285750">
              <a:buFont typeface="Arial" panose="020B0604020202020204" pitchFamily="34" charset="0"/>
              <a:buChar char="•"/>
            </a:pPr>
            <a:r>
              <a:rPr lang="en-US" dirty="0" smtClean="0"/>
              <a:t>Right </a:t>
            </a:r>
            <a:r>
              <a:rPr lang="en-US" b="1" dirty="0" smtClean="0"/>
              <a:t>Click the column heading </a:t>
            </a:r>
            <a:r>
              <a:rPr lang="en-US" dirty="0" smtClean="0"/>
              <a:t>for the district</a:t>
            </a:r>
          </a:p>
          <a:p>
            <a:pPr marL="285750" indent="-285750">
              <a:buFont typeface="Arial" panose="020B0604020202020204" pitchFamily="34" charset="0"/>
              <a:buChar char="•"/>
            </a:pPr>
            <a:r>
              <a:rPr lang="en-US" dirty="0" smtClean="0"/>
              <a:t>Select either </a:t>
            </a:r>
            <a:r>
              <a:rPr lang="en-US" b="1" dirty="0" smtClean="0"/>
              <a:t>Ascending</a:t>
            </a:r>
            <a:r>
              <a:rPr lang="en-US" dirty="0" smtClean="0"/>
              <a:t> or </a:t>
            </a:r>
            <a:r>
              <a:rPr lang="en-US" b="1" dirty="0" smtClean="0"/>
              <a:t>descending</a:t>
            </a:r>
            <a:endParaRPr lang="en-US" b="1" dirty="0"/>
          </a:p>
        </p:txBody>
      </p:sp>
      <p:pic>
        <p:nvPicPr>
          <p:cNvPr id="9" name="Picture 8"/>
          <p:cNvPicPr>
            <a:picLocks noChangeAspect="1"/>
          </p:cNvPicPr>
          <p:nvPr/>
        </p:nvPicPr>
        <p:blipFill>
          <a:blip r:embed="rId2"/>
          <a:stretch>
            <a:fillRect/>
          </a:stretch>
        </p:blipFill>
        <p:spPr>
          <a:xfrm>
            <a:off x="5095245" y="1337096"/>
            <a:ext cx="5827144" cy="4509188"/>
          </a:xfrm>
          <a:prstGeom prst="rect">
            <a:avLst/>
          </a:prstGeom>
        </p:spPr>
      </p:pic>
      <p:sp>
        <p:nvSpPr>
          <p:cNvPr id="10" name="TextBox 9"/>
          <p:cNvSpPr txBox="1"/>
          <p:nvPr/>
        </p:nvSpPr>
        <p:spPr>
          <a:xfrm>
            <a:off x="7168550" y="923026"/>
            <a:ext cx="3347050" cy="338554"/>
          </a:xfrm>
          <a:prstGeom prst="rect">
            <a:avLst/>
          </a:prstGeom>
          <a:noFill/>
        </p:spPr>
        <p:txBody>
          <a:bodyPr wrap="square" rtlCol="0">
            <a:spAutoFit/>
          </a:bodyPr>
          <a:lstStyle/>
          <a:p>
            <a:r>
              <a:rPr lang="en-US" sz="1600" dirty="0" smtClean="0">
                <a:solidFill>
                  <a:srgbClr val="FF0000"/>
                </a:solidFill>
              </a:rPr>
              <a:t>Column heading for right clicking</a:t>
            </a:r>
            <a:endParaRPr lang="en-US" sz="1600" dirty="0">
              <a:solidFill>
                <a:srgbClr val="FF0000"/>
              </a:solidFill>
            </a:endParaRPr>
          </a:p>
        </p:txBody>
      </p:sp>
      <p:cxnSp>
        <p:nvCxnSpPr>
          <p:cNvPr id="13" name="Straight Arrow Connector 12"/>
          <p:cNvCxnSpPr/>
          <p:nvPr/>
        </p:nvCxnSpPr>
        <p:spPr>
          <a:xfrm flipH="1">
            <a:off x="7401464" y="1155940"/>
            <a:ext cx="77638" cy="92302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8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672" y="621102"/>
            <a:ext cx="4942936" cy="6186309"/>
          </a:xfrm>
          <a:prstGeom prst="rect">
            <a:avLst/>
          </a:prstGeom>
          <a:noFill/>
        </p:spPr>
        <p:txBody>
          <a:bodyPr wrap="square" rtlCol="0">
            <a:spAutoFit/>
          </a:bodyPr>
          <a:lstStyle/>
          <a:p>
            <a:r>
              <a:rPr lang="en-US" b="1" dirty="0" smtClean="0">
                <a:solidFill>
                  <a:schemeClr val="tx2"/>
                </a:solidFill>
              </a:rPr>
              <a:t>Advanced Sorting of Fields</a:t>
            </a:r>
          </a:p>
          <a:p>
            <a:endParaRPr lang="en-US" dirty="0"/>
          </a:p>
          <a:p>
            <a:r>
              <a:rPr lang="en-US" dirty="0" smtClean="0"/>
              <a:t>At time one may need to </a:t>
            </a:r>
            <a:r>
              <a:rPr lang="en-US" dirty="0" err="1" smtClean="0"/>
              <a:t>reoragnise</a:t>
            </a:r>
            <a:r>
              <a:rPr lang="en-US" dirty="0" smtClean="0"/>
              <a:t> fields in series of order where some fields under particular column headings have several related fields. For example you want to sort districts in ascending order and in each district you sort sex in descending order.  In this situation district becomes the field to sort followed by sex</a:t>
            </a:r>
          </a:p>
          <a:p>
            <a:endParaRPr lang="en-US" dirty="0"/>
          </a:p>
          <a:p>
            <a:r>
              <a:rPr lang="en-US" b="1" dirty="0" smtClean="0"/>
              <a:t>Steps</a:t>
            </a:r>
          </a:p>
          <a:p>
            <a:pPr marL="285750" indent="-285750">
              <a:buFont typeface="Arial" panose="020B0604020202020204" pitchFamily="34" charset="0"/>
              <a:buChar char="•"/>
            </a:pPr>
            <a:r>
              <a:rPr lang="en-US" dirty="0"/>
              <a:t>Place the District map layer in the table of contents</a:t>
            </a:r>
          </a:p>
          <a:p>
            <a:pPr marL="285750" indent="-285750">
              <a:buFont typeface="Arial" panose="020B0604020202020204" pitchFamily="34" charset="0"/>
              <a:buChar char="•"/>
            </a:pPr>
            <a:r>
              <a:rPr lang="en-US" b="1" dirty="0"/>
              <a:t>Right Click District </a:t>
            </a:r>
            <a:r>
              <a:rPr lang="en-US" dirty="0"/>
              <a:t>in the ToC</a:t>
            </a:r>
          </a:p>
          <a:p>
            <a:pPr marL="285750" indent="-285750">
              <a:buFont typeface="Arial" panose="020B0604020202020204" pitchFamily="34" charset="0"/>
              <a:buChar char="•"/>
            </a:pPr>
            <a:r>
              <a:rPr lang="en-US" dirty="0"/>
              <a:t>Select </a:t>
            </a:r>
            <a:r>
              <a:rPr lang="en-US" b="1" dirty="0"/>
              <a:t>Open attributes Table</a:t>
            </a:r>
          </a:p>
          <a:p>
            <a:pPr marL="285750" indent="-285750">
              <a:buFont typeface="Arial" panose="020B0604020202020204" pitchFamily="34" charset="0"/>
              <a:buChar char="•"/>
            </a:pPr>
            <a:r>
              <a:rPr lang="en-US" dirty="0"/>
              <a:t>Right </a:t>
            </a:r>
            <a:r>
              <a:rPr lang="en-US" b="1" dirty="0"/>
              <a:t>Click the column heading </a:t>
            </a:r>
            <a:r>
              <a:rPr lang="en-US" dirty="0"/>
              <a:t>for the district</a:t>
            </a:r>
          </a:p>
          <a:p>
            <a:pPr marL="285750" indent="-285750">
              <a:buFont typeface="Arial" panose="020B0604020202020204" pitchFamily="34" charset="0"/>
              <a:buChar char="•"/>
            </a:pPr>
            <a:r>
              <a:rPr lang="en-US" dirty="0"/>
              <a:t>Select </a:t>
            </a:r>
            <a:r>
              <a:rPr lang="en-US" dirty="0" smtClean="0"/>
              <a:t>Advanced sorting</a:t>
            </a:r>
          </a:p>
          <a:p>
            <a:pPr marL="285750" indent="-285750">
              <a:buFont typeface="Arial" panose="020B0604020202020204" pitchFamily="34" charset="0"/>
              <a:buChar char="•"/>
            </a:pPr>
            <a:r>
              <a:rPr lang="en-US" dirty="0" smtClean="0"/>
              <a:t>Select </a:t>
            </a:r>
            <a:r>
              <a:rPr lang="en-US" b="1" dirty="0" smtClean="0"/>
              <a:t>Sort by </a:t>
            </a:r>
            <a:r>
              <a:rPr lang="en-US" dirty="0" smtClean="0"/>
              <a:t>district - </a:t>
            </a:r>
            <a:r>
              <a:rPr lang="en-US" i="1" dirty="0" smtClean="0"/>
              <a:t>Ascending</a:t>
            </a:r>
          </a:p>
          <a:p>
            <a:pPr marL="285750" indent="-285750">
              <a:buFont typeface="Arial" panose="020B0604020202020204" pitchFamily="34" charset="0"/>
              <a:buChar char="•"/>
            </a:pPr>
            <a:r>
              <a:rPr lang="en-US" dirty="0" smtClean="0"/>
              <a:t>Select </a:t>
            </a:r>
            <a:r>
              <a:rPr lang="en-US" b="1" dirty="0"/>
              <a:t>S</a:t>
            </a:r>
            <a:r>
              <a:rPr lang="en-US" b="1" dirty="0" smtClean="0"/>
              <a:t>ort by </a:t>
            </a:r>
            <a:r>
              <a:rPr lang="en-US" dirty="0" smtClean="0"/>
              <a:t>sex  - </a:t>
            </a:r>
            <a:r>
              <a:rPr lang="en-US" i="1" dirty="0" smtClean="0"/>
              <a:t>Descending</a:t>
            </a:r>
          </a:p>
          <a:p>
            <a:pPr marL="285750" indent="-285750">
              <a:buFont typeface="Arial" panose="020B0604020202020204" pitchFamily="34" charset="0"/>
              <a:buChar char="•"/>
            </a:pPr>
            <a:endParaRPr lang="en-US" dirty="0" smtClean="0"/>
          </a:p>
          <a:p>
            <a:endParaRPr lang="en-US" dirty="0"/>
          </a:p>
          <a:p>
            <a:endParaRPr lang="en-US" dirty="0"/>
          </a:p>
        </p:txBody>
      </p:sp>
      <p:pic>
        <p:nvPicPr>
          <p:cNvPr id="6" name="Picture 5"/>
          <p:cNvPicPr>
            <a:picLocks noChangeAspect="1"/>
          </p:cNvPicPr>
          <p:nvPr/>
        </p:nvPicPr>
        <p:blipFill>
          <a:blip r:embed="rId2"/>
          <a:stretch>
            <a:fillRect/>
          </a:stretch>
        </p:blipFill>
        <p:spPr>
          <a:xfrm>
            <a:off x="5227608" y="1585821"/>
            <a:ext cx="5067480" cy="4504427"/>
          </a:xfrm>
          <a:prstGeom prst="rect">
            <a:avLst/>
          </a:prstGeom>
        </p:spPr>
      </p:pic>
      <p:sp>
        <p:nvSpPr>
          <p:cNvPr id="10" name="TextBox 9"/>
          <p:cNvSpPr txBox="1"/>
          <p:nvPr/>
        </p:nvSpPr>
        <p:spPr>
          <a:xfrm>
            <a:off x="7332453" y="966158"/>
            <a:ext cx="1811547" cy="338554"/>
          </a:xfrm>
          <a:prstGeom prst="rect">
            <a:avLst/>
          </a:prstGeom>
          <a:noFill/>
        </p:spPr>
        <p:txBody>
          <a:bodyPr wrap="square" rtlCol="0">
            <a:spAutoFit/>
          </a:bodyPr>
          <a:lstStyle/>
          <a:p>
            <a:r>
              <a:rPr lang="en-US" sz="1600" dirty="0" smtClean="0">
                <a:solidFill>
                  <a:srgbClr val="FF0000"/>
                </a:solidFill>
              </a:rPr>
              <a:t>Sort by District</a:t>
            </a:r>
            <a:endParaRPr lang="en-US" sz="1600" dirty="0">
              <a:solidFill>
                <a:srgbClr val="FF0000"/>
              </a:solidFill>
            </a:endParaRPr>
          </a:p>
        </p:txBody>
      </p:sp>
      <p:sp>
        <p:nvSpPr>
          <p:cNvPr id="13" name="TextBox 12"/>
          <p:cNvSpPr txBox="1"/>
          <p:nvPr/>
        </p:nvSpPr>
        <p:spPr>
          <a:xfrm>
            <a:off x="10420709" y="4007555"/>
            <a:ext cx="1449238" cy="338554"/>
          </a:xfrm>
          <a:prstGeom prst="rect">
            <a:avLst/>
          </a:prstGeom>
          <a:noFill/>
        </p:spPr>
        <p:txBody>
          <a:bodyPr wrap="square" rtlCol="0">
            <a:spAutoFit/>
          </a:bodyPr>
          <a:lstStyle/>
          <a:p>
            <a:r>
              <a:rPr lang="en-US" sz="1600" dirty="0" smtClean="0">
                <a:solidFill>
                  <a:srgbClr val="FF0000"/>
                </a:solidFill>
              </a:rPr>
              <a:t>Sort by sex</a:t>
            </a:r>
            <a:endParaRPr lang="en-US" sz="1600" dirty="0">
              <a:solidFill>
                <a:srgbClr val="FF0000"/>
              </a:solidFill>
            </a:endParaRPr>
          </a:p>
        </p:txBody>
      </p:sp>
      <p:cxnSp>
        <p:nvCxnSpPr>
          <p:cNvPr id="15" name="Straight Arrow Connector 14"/>
          <p:cNvCxnSpPr>
            <a:stCxn id="13" idx="1"/>
          </p:cNvCxnSpPr>
          <p:nvPr/>
        </p:nvCxnSpPr>
        <p:spPr>
          <a:xfrm flipH="1" flipV="1">
            <a:off x="8143336" y="3312543"/>
            <a:ext cx="2277373" cy="86428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901796" y="1231149"/>
            <a:ext cx="17253" cy="1356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48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2309" y="603849"/>
            <a:ext cx="6193766" cy="5632311"/>
          </a:xfrm>
          <a:prstGeom prst="rect">
            <a:avLst/>
          </a:prstGeom>
          <a:noFill/>
        </p:spPr>
        <p:txBody>
          <a:bodyPr wrap="square" rtlCol="0">
            <a:spAutoFit/>
          </a:bodyPr>
          <a:lstStyle/>
          <a:p>
            <a:r>
              <a:rPr lang="en-US" b="1" dirty="0" smtClean="0"/>
              <a:t>Getting Statistics in the attributes Table</a:t>
            </a:r>
          </a:p>
          <a:p>
            <a:endParaRPr lang="en-US" dirty="0"/>
          </a:p>
          <a:p>
            <a:pPr algn="just"/>
            <a:r>
              <a:rPr lang="en-US" dirty="0" smtClean="0"/>
              <a:t>We can obtain  descriptive statistics such as mean, max, min, sum and standard deviation  in columns that store numeric data in the attributes table. </a:t>
            </a:r>
            <a:r>
              <a:rPr lang="en-US" dirty="0"/>
              <a:t>A histogram is also provided showing how the column's values are distributed. Statistics are calculated for all numeric columns in the </a:t>
            </a:r>
            <a:r>
              <a:rPr lang="en-US" dirty="0" smtClean="0"/>
              <a:t>table. We shall use the districts map layer to get some descriptive statistics on male, female and total population.</a:t>
            </a:r>
          </a:p>
          <a:p>
            <a:pPr algn="just"/>
            <a:endParaRPr lang="en-US" dirty="0"/>
          </a:p>
          <a:p>
            <a:pPr algn="just"/>
            <a:r>
              <a:rPr lang="en-US" b="1" dirty="0" smtClean="0"/>
              <a:t>Steps</a:t>
            </a:r>
          </a:p>
          <a:p>
            <a:pPr marL="285750" indent="-285750" algn="just">
              <a:buFont typeface="Arial" panose="020B0604020202020204" pitchFamily="34" charset="0"/>
              <a:buChar char="•"/>
            </a:pPr>
            <a:r>
              <a:rPr lang="en-US" dirty="0" smtClean="0"/>
              <a:t>Place the Districts Map layer in full extent in the ToC</a:t>
            </a:r>
          </a:p>
          <a:p>
            <a:pPr marL="285750" indent="-285750" algn="just">
              <a:buFont typeface="Arial" panose="020B0604020202020204" pitchFamily="34" charset="0"/>
              <a:buChar char="•"/>
            </a:pPr>
            <a:r>
              <a:rPr lang="en-US" dirty="0" smtClean="0"/>
              <a:t>Right Click District in the ToC</a:t>
            </a:r>
          </a:p>
          <a:p>
            <a:pPr marL="285750" indent="-285750" algn="just">
              <a:buFont typeface="Arial" panose="020B0604020202020204" pitchFamily="34" charset="0"/>
              <a:buChar char="•"/>
            </a:pPr>
            <a:r>
              <a:rPr lang="en-US" dirty="0" smtClean="0"/>
              <a:t>Choose Make this as the only selectable layer</a:t>
            </a:r>
          </a:p>
          <a:p>
            <a:pPr marL="285750" indent="-285750" algn="just">
              <a:buFont typeface="Arial" panose="020B0604020202020204" pitchFamily="34" charset="0"/>
              <a:buChar char="•"/>
            </a:pPr>
            <a:r>
              <a:rPr lang="en-US" dirty="0" smtClean="0"/>
              <a:t>Hold Shift key and use select features tool to select the districts of Jinja, </a:t>
            </a:r>
            <a:r>
              <a:rPr lang="en-US" dirty="0" err="1" smtClean="0"/>
              <a:t>Masaka</a:t>
            </a:r>
            <a:r>
              <a:rPr lang="en-US" dirty="0" smtClean="0"/>
              <a:t>, Mable</a:t>
            </a:r>
          </a:p>
          <a:p>
            <a:pPr marL="285750" indent="-285750" algn="just">
              <a:buFont typeface="Arial" panose="020B0604020202020204" pitchFamily="34" charset="0"/>
              <a:buChar char="•"/>
            </a:pPr>
            <a:r>
              <a:rPr lang="en-US" dirty="0" smtClean="0"/>
              <a:t>In the ToC Right Click District</a:t>
            </a:r>
          </a:p>
          <a:p>
            <a:pPr marL="285750" indent="-285750" algn="just">
              <a:buFont typeface="Arial" panose="020B0604020202020204" pitchFamily="34" charset="0"/>
              <a:buChar char="•"/>
            </a:pPr>
            <a:r>
              <a:rPr lang="en-US" dirty="0" smtClean="0"/>
              <a:t>Choose Open  attributes table</a:t>
            </a:r>
          </a:p>
          <a:p>
            <a:pPr marL="285750" indent="-285750" algn="just">
              <a:buFont typeface="Arial" panose="020B0604020202020204" pitchFamily="34" charset="0"/>
              <a:buChar char="•"/>
            </a:pPr>
            <a:r>
              <a:rPr lang="en-US" dirty="0" smtClean="0"/>
              <a:t>Right click the column heading for total population</a:t>
            </a:r>
          </a:p>
          <a:p>
            <a:pPr marL="285750" indent="-285750" algn="just">
              <a:buFont typeface="Arial" panose="020B0604020202020204" pitchFamily="34" charset="0"/>
              <a:buChar char="•"/>
            </a:pPr>
            <a:r>
              <a:rPr lang="en-US" dirty="0" smtClean="0"/>
              <a:t>Select Statistics</a:t>
            </a:r>
            <a:endParaRPr lang="en-US" dirty="0"/>
          </a:p>
        </p:txBody>
      </p:sp>
      <p:pic>
        <p:nvPicPr>
          <p:cNvPr id="4" name="Picture 3"/>
          <p:cNvPicPr>
            <a:picLocks noChangeAspect="1"/>
          </p:cNvPicPr>
          <p:nvPr/>
        </p:nvPicPr>
        <p:blipFill>
          <a:blip r:embed="rId2"/>
          <a:stretch>
            <a:fillRect/>
          </a:stretch>
        </p:blipFill>
        <p:spPr>
          <a:xfrm>
            <a:off x="6781580" y="387246"/>
            <a:ext cx="4685794" cy="3340945"/>
          </a:xfrm>
          <a:prstGeom prst="rect">
            <a:avLst/>
          </a:prstGeom>
        </p:spPr>
      </p:pic>
      <p:pic>
        <p:nvPicPr>
          <p:cNvPr id="7" name="Picture 6"/>
          <p:cNvPicPr>
            <a:picLocks noChangeAspect="1"/>
          </p:cNvPicPr>
          <p:nvPr/>
        </p:nvPicPr>
        <p:blipFill>
          <a:blip r:embed="rId3"/>
          <a:stretch>
            <a:fillRect/>
          </a:stretch>
        </p:blipFill>
        <p:spPr>
          <a:xfrm>
            <a:off x="6556075" y="3912857"/>
            <a:ext cx="5136805" cy="2507969"/>
          </a:xfrm>
          <a:prstGeom prst="rect">
            <a:avLst/>
          </a:prstGeom>
        </p:spPr>
      </p:pic>
      <p:sp>
        <p:nvSpPr>
          <p:cNvPr id="8" name="TextBox 7"/>
          <p:cNvSpPr txBox="1"/>
          <p:nvPr/>
        </p:nvSpPr>
        <p:spPr>
          <a:xfrm>
            <a:off x="4537494" y="6051494"/>
            <a:ext cx="1708030" cy="369332"/>
          </a:xfrm>
          <a:prstGeom prst="rect">
            <a:avLst/>
          </a:prstGeom>
          <a:noFill/>
        </p:spPr>
        <p:txBody>
          <a:bodyPr wrap="square" rtlCol="0">
            <a:spAutoFit/>
          </a:bodyPr>
          <a:lstStyle/>
          <a:p>
            <a:pPr algn="ctr"/>
            <a:r>
              <a:rPr lang="en-US" dirty="0" smtClean="0">
                <a:solidFill>
                  <a:srgbClr val="FF0000"/>
                </a:solidFill>
              </a:rPr>
              <a:t>Statistics</a:t>
            </a:r>
            <a:endParaRPr lang="en-US" dirty="0">
              <a:solidFill>
                <a:srgbClr val="FF0000"/>
              </a:solidFill>
            </a:endParaRPr>
          </a:p>
        </p:txBody>
      </p:sp>
      <p:cxnSp>
        <p:nvCxnSpPr>
          <p:cNvPr id="10" name="Straight Arrow Connector 9"/>
          <p:cNvCxnSpPr/>
          <p:nvPr/>
        </p:nvCxnSpPr>
        <p:spPr>
          <a:xfrm flipV="1">
            <a:off x="5848709" y="5486400"/>
            <a:ext cx="2329133" cy="7497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024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3" name="TextBox 2"/>
          <p:cNvSpPr txBox="1"/>
          <p:nvPr/>
        </p:nvSpPr>
        <p:spPr>
          <a:xfrm>
            <a:off x="526211" y="681487"/>
            <a:ext cx="5106838" cy="4893647"/>
          </a:xfrm>
          <a:prstGeom prst="rect">
            <a:avLst/>
          </a:prstGeom>
          <a:noFill/>
        </p:spPr>
        <p:txBody>
          <a:bodyPr wrap="square" rtlCol="0">
            <a:spAutoFit/>
          </a:bodyPr>
          <a:lstStyle/>
          <a:p>
            <a:r>
              <a:rPr lang="en-US" sz="2400" b="1" dirty="0" smtClean="0">
                <a:solidFill>
                  <a:schemeClr val="tx2"/>
                </a:solidFill>
              </a:rPr>
              <a:t>Label Features</a:t>
            </a:r>
          </a:p>
          <a:p>
            <a:endParaRPr lang="en-US" dirty="0"/>
          </a:p>
          <a:p>
            <a:r>
              <a:rPr lang="en-US" dirty="0" smtClean="0"/>
              <a:t>Labels are text items on a map layer that are delivered from one or more feature attributes  that  are displayed in the ArcMap windows depending on the scale. For example in the map of layer of districts you may want to display male population for each district</a:t>
            </a:r>
          </a:p>
          <a:p>
            <a:endParaRPr lang="en-US" dirty="0"/>
          </a:p>
          <a:p>
            <a:r>
              <a:rPr lang="en-US" b="1" dirty="0" smtClean="0"/>
              <a:t>Steps</a:t>
            </a:r>
          </a:p>
          <a:p>
            <a:pPr marL="285750" indent="-285750">
              <a:buFont typeface="Arial" panose="020B0604020202020204" pitchFamily="34" charset="0"/>
              <a:buChar char="•"/>
            </a:pPr>
            <a:r>
              <a:rPr lang="en-US" dirty="0" smtClean="0"/>
              <a:t>Place the district shapefile in the ToC</a:t>
            </a:r>
          </a:p>
          <a:p>
            <a:pPr marL="285750" indent="-285750">
              <a:buFont typeface="Arial" panose="020B0604020202020204" pitchFamily="34" charset="0"/>
              <a:buChar char="•"/>
            </a:pPr>
            <a:r>
              <a:rPr lang="en-US" dirty="0" smtClean="0"/>
              <a:t>Right Click Districts layer in the ToC</a:t>
            </a:r>
          </a:p>
          <a:p>
            <a:pPr marL="285750" indent="-285750">
              <a:buFont typeface="Arial" panose="020B0604020202020204" pitchFamily="34" charset="0"/>
              <a:buChar char="•"/>
            </a:pPr>
            <a:r>
              <a:rPr lang="en-US" dirty="0" smtClean="0"/>
              <a:t>Select properties</a:t>
            </a:r>
          </a:p>
          <a:p>
            <a:pPr marL="285750" indent="-285750">
              <a:buFont typeface="Arial" panose="020B0604020202020204" pitchFamily="34" charset="0"/>
              <a:buChar char="•"/>
            </a:pPr>
            <a:r>
              <a:rPr lang="en-US" dirty="0" smtClean="0"/>
              <a:t>Select the Label Tab</a:t>
            </a:r>
          </a:p>
          <a:p>
            <a:pPr marL="285750" indent="-285750">
              <a:buFont typeface="Arial" panose="020B0604020202020204" pitchFamily="34" charset="0"/>
              <a:buChar char="•"/>
            </a:pPr>
            <a:r>
              <a:rPr lang="en-US" dirty="0" smtClean="0"/>
              <a:t>Select the label field you want to display </a:t>
            </a:r>
            <a:r>
              <a:rPr lang="en-US" dirty="0" err="1" smtClean="0"/>
              <a:t>e.g</a:t>
            </a:r>
            <a:r>
              <a:rPr lang="en-US" dirty="0" smtClean="0"/>
              <a:t> Male</a:t>
            </a:r>
          </a:p>
          <a:p>
            <a:pPr marL="285750" indent="-285750">
              <a:buFont typeface="Arial" panose="020B0604020202020204" pitchFamily="34" charset="0"/>
              <a:buChar char="•"/>
            </a:pPr>
            <a:r>
              <a:rPr lang="en-US" dirty="0" smtClean="0"/>
              <a:t>Check the Label features in this Layer check box</a:t>
            </a:r>
          </a:p>
          <a:p>
            <a:pPr marL="285750" indent="-285750">
              <a:buFont typeface="Arial" panose="020B0604020202020204" pitchFamily="34" charset="0"/>
              <a:buChar char="•"/>
            </a:pPr>
            <a:r>
              <a:rPr lang="en-US" dirty="0" smtClean="0"/>
              <a:t>Click Apply</a:t>
            </a:r>
            <a:endParaRPr lang="en-US" dirty="0"/>
          </a:p>
        </p:txBody>
      </p:sp>
      <p:pic>
        <p:nvPicPr>
          <p:cNvPr id="4" name="Picture 3"/>
          <p:cNvPicPr>
            <a:picLocks noChangeAspect="1"/>
          </p:cNvPicPr>
          <p:nvPr/>
        </p:nvPicPr>
        <p:blipFill>
          <a:blip r:embed="rId2"/>
          <a:stretch>
            <a:fillRect/>
          </a:stretch>
        </p:blipFill>
        <p:spPr>
          <a:xfrm>
            <a:off x="5908373" y="1309923"/>
            <a:ext cx="5006738" cy="4188214"/>
          </a:xfrm>
          <a:prstGeom prst="rect">
            <a:avLst/>
          </a:prstGeom>
        </p:spPr>
      </p:pic>
      <p:sp>
        <p:nvSpPr>
          <p:cNvPr id="5" name="TextBox 4"/>
          <p:cNvSpPr txBox="1"/>
          <p:nvPr/>
        </p:nvSpPr>
        <p:spPr>
          <a:xfrm>
            <a:off x="9428672" y="793630"/>
            <a:ext cx="1863305" cy="369332"/>
          </a:xfrm>
          <a:prstGeom prst="rect">
            <a:avLst/>
          </a:prstGeom>
          <a:noFill/>
        </p:spPr>
        <p:txBody>
          <a:bodyPr wrap="square" rtlCol="0">
            <a:spAutoFit/>
          </a:bodyPr>
          <a:lstStyle/>
          <a:p>
            <a:r>
              <a:rPr lang="en-US" dirty="0" smtClean="0">
                <a:solidFill>
                  <a:srgbClr val="FF0000"/>
                </a:solidFill>
              </a:rPr>
              <a:t>Label Tab</a:t>
            </a:r>
            <a:endParaRPr lang="en-US" dirty="0">
              <a:solidFill>
                <a:srgbClr val="FF0000"/>
              </a:solidFill>
            </a:endParaRPr>
          </a:p>
        </p:txBody>
      </p:sp>
      <p:cxnSp>
        <p:nvCxnSpPr>
          <p:cNvPr id="7" name="Straight Arrow Connector 6"/>
          <p:cNvCxnSpPr/>
          <p:nvPr/>
        </p:nvCxnSpPr>
        <p:spPr>
          <a:xfrm flipH="1">
            <a:off x="9100868" y="1009291"/>
            <a:ext cx="603849" cy="6038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915111" y="2769080"/>
            <a:ext cx="1161870" cy="369332"/>
          </a:xfrm>
          <a:prstGeom prst="rect">
            <a:avLst/>
          </a:prstGeom>
          <a:noFill/>
        </p:spPr>
        <p:txBody>
          <a:bodyPr wrap="square" rtlCol="0">
            <a:spAutoFit/>
          </a:bodyPr>
          <a:lstStyle/>
          <a:p>
            <a:r>
              <a:rPr lang="en-US" dirty="0" smtClean="0">
                <a:solidFill>
                  <a:srgbClr val="FF0000"/>
                </a:solidFill>
              </a:rPr>
              <a:t>Label field</a:t>
            </a:r>
            <a:endParaRPr lang="en-US" dirty="0">
              <a:solidFill>
                <a:srgbClr val="FF0000"/>
              </a:solidFill>
            </a:endParaRPr>
          </a:p>
        </p:txBody>
      </p:sp>
      <p:cxnSp>
        <p:nvCxnSpPr>
          <p:cNvPr id="10" name="Straight Arrow Connector 9"/>
          <p:cNvCxnSpPr/>
          <p:nvPr/>
        </p:nvCxnSpPr>
        <p:spPr>
          <a:xfrm flipH="1">
            <a:off x="8833448" y="3121159"/>
            <a:ext cx="226012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64038" y="5813163"/>
            <a:ext cx="3925019" cy="369332"/>
          </a:xfrm>
          <a:prstGeom prst="rect">
            <a:avLst/>
          </a:prstGeom>
          <a:noFill/>
        </p:spPr>
        <p:txBody>
          <a:bodyPr wrap="square" rtlCol="0">
            <a:spAutoFit/>
          </a:bodyPr>
          <a:lstStyle/>
          <a:p>
            <a:r>
              <a:rPr lang="en-US" dirty="0" smtClean="0">
                <a:solidFill>
                  <a:srgbClr val="FF0000"/>
                </a:solidFill>
              </a:rPr>
              <a:t>Label Features in this Layer Check Box</a:t>
            </a:r>
            <a:endParaRPr lang="en-US" dirty="0">
              <a:solidFill>
                <a:srgbClr val="FF0000"/>
              </a:solidFill>
            </a:endParaRPr>
          </a:p>
        </p:txBody>
      </p:sp>
      <p:cxnSp>
        <p:nvCxnSpPr>
          <p:cNvPr id="16" name="Straight Arrow Connector 15"/>
          <p:cNvCxnSpPr/>
          <p:nvPr/>
        </p:nvCxnSpPr>
        <p:spPr>
          <a:xfrm flipV="1">
            <a:off x="6029867" y="2139351"/>
            <a:ext cx="60385" cy="3847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86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d Title Stock Illustrations – 954 End Title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06" y="1650550"/>
            <a:ext cx="5631792"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0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sp>
        <p:nvSpPr>
          <p:cNvPr id="4" name="TextBox 3"/>
          <p:cNvSpPr txBox="1"/>
          <p:nvPr/>
        </p:nvSpPr>
        <p:spPr>
          <a:xfrm>
            <a:off x="281168" y="541453"/>
            <a:ext cx="5633049" cy="6278642"/>
          </a:xfrm>
          <a:prstGeom prst="rect">
            <a:avLst/>
          </a:prstGeom>
          <a:noFill/>
        </p:spPr>
        <p:txBody>
          <a:bodyPr wrap="square" rtlCol="0">
            <a:spAutoFit/>
          </a:bodyPr>
          <a:lstStyle/>
          <a:p>
            <a:r>
              <a:rPr lang="en-US" sz="2000" b="1" dirty="0" smtClean="0">
                <a:solidFill>
                  <a:schemeClr val="tx2"/>
                </a:solidFill>
              </a:rPr>
              <a:t>Setting Selectable Map Layers</a:t>
            </a:r>
          </a:p>
          <a:p>
            <a:endParaRPr lang="en-US" sz="2000" b="1" dirty="0">
              <a:solidFill>
                <a:schemeClr val="tx2"/>
              </a:solidFill>
            </a:endParaRPr>
          </a:p>
          <a:p>
            <a:pPr>
              <a:spcAft>
                <a:spcPts val="1200"/>
              </a:spcAft>
            </a:pPr>
            <a:r>
              <a:rPr lang="en-US" dirty="0" smtClean="0"/>
              <a:t>When working with many layers in the ToC, you can determine which layers you want to select features from by disabling some layers that might not be put to use. Once you set layers selectable ArcMap will only enable you to highlight layers from the selectable layers</a:t>
            </a:r>
          </a:p>
          <a:p>
            <a:pPr>
              <a:spcAft>
                <a:spcPts val="1200"/>
              </a:spcAft>
            </a:pPr>
            <a:endParaRPr lang="en-US" dirty="0"/>
          </a:p>
          <a:p>
            <a:pPr>
              <a:spcAft>
                <a:spcPts val="1200"/>
              </a:spcAft>
            </a:pPr>
            <a:r>
              <a:rPr lang="en-US" b="1" dirty="0" smtClean="0"/>
              <a:t>Steps</a:t>
            </a:r>
            <a:endParaRPr lang="en-US" b="1" dirty="0"/>
          </a:p>
          <a:p>
            <a:pPr marL="285750" indent="-285750">
              <a:spcAft>
                <a:spcPts val="1200"/>
              </a:spcAft>
              <a:buFont typeface="Arial" panose="020B0604020202020204" pitchFamily="34" charset="0"/>
              <a:buChar char="•"/>
            </a:pPr>
            <a:r>
              <a:rPr lang="en-US" sz="1600" dirty="0" smtClean="0"/>
              <a:t>Open the layers in your Table of Contents for example: Districts, Counties, Sub counties</a:t>
            </a:r>
          </a:p>
          <a:p>
            <a:pPr marL="285750" indent="-285750">
              <a:spcAft>
                <a:spcPts val="1200"/>
              </a:spcAft>
              <a:buFont typeface="Arial" panose="020B0604020202020204" pitchFamily="34" charset="0"/>
              <a:buChar char="•"/>
            </a:pPr>
            <a:r>
              <a:rPr lang="en-US" sz="1600" dirty="0" smtClean="0"/>
              <a:t>Click on the Icon of List by Selection in the ToC </a:t>
            </a:r>
          </a:p>
          <a:p>
            <a:pPr marL="285750" indent="-285750">
              <a:spcAft>
                <a:spcPts val="1200"/>
              </a:spcAft>
              <a:buFont typeface="Arial" panose="020B0604020202020204" pitchFamily="34" charset="0"/>
              <a:buChar char="•"/>
            </a:pPr>
            <a:r>
              <a:rPr lang="en-US" sz="1600" dirty="0" smtClean="0"/>
              <a:t>Click off the Selection Boxes for </a:t>
            </a:r>
            <a:r>
              <a:rPr lang="en-US" sz="1600" i="1" dirty="0" smtClean="0"/>
              <a:t>Parishes</a:t>
            </a:r>
            <a:r>
              <a:rPr lang="en-US" sz="1600" dirty="0" smtClean="0"/>
              <a:t> and </a:t>
            </a:r>
            <a:r>
              <a:rPr lang="en-US" sz="1600" i="1" dirty="0" smtClean="0"/>
              <a:t>Counties</a:t>
            </a:r>
          </a:p>
          <a:p>
            <a:pPr marL="285750" indent="-285750">
              <a:spcAft>
                <a:spcPts val="1200"/>
              </a:spcAft>
              <a:buFont typeface="Arial" panose="020B0604020202020204" pitchFamily="34" charset="0"/>
              <a:buChar char="•"/>
            </a:pPr>
            <a:r>
              <a:rPr lang="en-US" sz="1600" dirty="0" smtClean="0"/>
              <a:t>ArcMap sets the ticked boxes layers as unselectable layers.</a:t>
            </a:r>
          </a:p>
          <a:p>
            <a:pPr marL="285750" indent="-285750">
              <a:spcAft>
                <a:spcPts val="1200"/>
              </a:spcAft>
              <a:buFont typeface="Arial" panose="020B0604020202020204" pitchFamily="34" charset="0"/>
              <a:buChar char="•"/>
            </a:pPr>
            <a:r>
              <a:rPr lang="en-US" sz="1600" dirty="0" smtClean="0"/>
              <a:t>Click the Select Feature function </a:t>
            </a:r>
          </a:p>
          <a:p>
            <a:pPr marL="285750" indent="-285750">
              <a:spcAft>
                <a:spcPts val="1200"/>
              </a:spcAft>
              <a:buFont typeface="Arial" panose="020B0604020202020204" pitchFamily="34" charset="0"/>
              <a:buChar char="•"/>
            </a:pPr>
            <a:r>
              <a:rPr lang="en-US" sz="1600" dirty="0" smtClean="0"/>
              <a:t>Choose by graphic you want to use such Rectangle, Polygon, Circle or Line as you wish</a:t>
            </a:r>
          </a:p>
          <a:p>
            <a:endParaRPr lang="en-US" dirty="0"/>
          </a:p>
        </p:txBody>
      </p:sp>
      <p:sp>
        <p:nvSpPr>
          <p:cNvPr id="10" name="TextBox 9"/>
          <p:cNvSpPr txBox="1"/>
          <p:nvPr/>
        </p:nvSpPr>
        <p:spPr>
          <a:xfrm>
            <a:off x="7663761" y="5763782"/>
            <a:ext cx="1500996" cy="369332"/>
          </a:xfrm>
          <a:prstGeom prst="rect">
            <a:avLst/>
          </a:prstGeom>
          <a:noFill/>
          <a:ln>
            <a:solidFill>
              <a:schemeClr val="bg1"/>
            </a:solidFill>
          </a:ln>
        </p:spPr>
        <p:txBody>
          <a:bodyPr wrap="square" rtlCol="0">
            <a:spAutoFit/>
          </a:bodyPr>
          <a:lstStyle/>
          <a:p>
            <a:r>
              <a:rPr lang="en-US" dirty="0" smtClean="0">
                <a:solidFill>
                  <a:srgbClr val="FF0000"/>
                </a:solidFill>
              </a:rPr>
              <a:t>Selection Box</a:t>
            </a:r>
            <a:endParaRPr lang="en-US" dirty="0">
              <a:solidFill>
                <a:srgbClr val="FF0000"/>
              </a:solidFill>
            </a:endParaRPr>
          </a:p>
        </p:txBody>
      </p:sp>
      <p:sp>
        <p:nvSpPr>
          <p:cNvPr id="3" name="TextBox 2"/>
          <p:cNvSpPr txBox="1"/>
          <p:nvPr/>
        </p:nvSpPr>
        <p:spPr>
          <a:xfrm>
            <a:off x="7184995" y="707002"/>
            <a:ext cx="1979762" cy="338554"/>
          </a:xfrm>
          <a:prstGeom prst="rect">
            <a:avLst/>
          </a:prstGeom>
          <a:noFill/>
        </p:spPr>
        <p:txBody>
          <a:bodyPr wrap="square" rtlCol="0">
            <a:spAutoFit/>
          </a:bodyPr>
          <a:lstStyle/>
          <a:p>
            <a:r>
              <a:rPr lang="en-US" sz="1600" dirty="0" smtClean="0">
                <a:solidFill>
                  <a:srgbClr val="FF0000"/>
                </a:solidFill>
              </a:rPr>
              <a:t>Select feature Icon</a:t>
            </a:r>
            <a:endParaRPr lang="en-US" sz="1600" dirty="0">
              <a:solidFill>
                <a:srgbClr val="FF0000"/>
              </a:solidFill>
            </a:endParaRPr>
          </a:p>
        </p:txBody>
      </p:sp>
      <p:pic>
        <p:nvPicPr>
          <p:cNvPr id="11" name="Picture 10"/>
          <p:cNvPicPr>
            <a:picLocks noChangeAspect="1"/>
          </p:cNvPicPr>
          <p:nvPr/>
        </p:nvPicPr>
        <p:blipFill>
          <a:blip r:embed="rId2"/>
          <a:stretch>
            <a:fillRect/>
          </a:stretch>
        </p:blipFill>
        <p:spPr>
          <a:xfrm>
            <a:off x="3533963" y="5382782"/>
            <a:ext cx="409575" cy="381000"/>
          </a:xfrm>
          <a:prstGeom prst="rect">
            <a:avLst/>
          </a:prstGeom>
        </p:spPr>
      </p:pic>
      <p:pic>
        <p:nvPicPr>
          <p:cNvPr id="14" name="Picture 13"/>
          <p:cNvPicPr>
            <a:picLocks noChangeAspect="1"/>
          </p:cNvPicPr>
          <p:nvPr/>
        </p:nvPicPr>
        <p:blipFill>
          <a:blip r:embed="rId3"/>
          <a:stretch>
            <a:fillRect/>
          </a:stretch>
        </p:blipFill>
        <p:spPr>
          <a:xfrm>
            <a:off x="5036210" y="4161080"/>
            <a:ext cx="438150" cy="304800"/>
          </a:xfrm>
          <a:prstGeom prst="rect">
            <a:avLst/>
          </a:prstGeom>
        </p:spPr>
      </p:pic>
      <p:pic>
        <p:nvPicPr>
          <p:cNvPr id="15" name="Picture 14"/>
          <p:cNvPicPr>
            <a:picLocks noChangeAspect="1"/>
          </p:cNvPicPr>
          <p:nvPr/>
        </p:nvPicPr>
        <p:blipFill>
          <a:blip r:embed="rId4"/>
          <a:stretch>
            <a:fillRect/>
          </a:stretch>
        </p:blipFill>
        <p:spPr>
          <a:xfrm>
            <a:off x="5474361" y="5014549"/>
            <a:ext cx="291576" cy="279913"/>
          </a:xfrm>
          <a:prstGeom prst="rect">
            <a:avLst/>
          </a:prstGeom>
        </p:spPr>
      </p:pic>
      <p:pic>
        <p:nvPicPr>
          <p:cNvPr id="25" name="Picture 24"/>
          <p:cNvPicPr>
            <a:picLocks noChangeAspect="1"/>
          </p:cNvPicPr>
          <p:nvPr/>
        </p:nvPicPr>
        <p:blipFill>
          <a:blip r:embed="rId5"/>
          <a:stretch>
            <a:fillRect/>
          </a:stretch>
        </p:blipFill>
        <p:spPr>
          <a:xfrm>
            <a:off x="5819387" y="1271333"/>
            <a:ext cx="6231715" cy="4538155"/>
          </a:xfrm>
          <a:prstGeom prst="rect">
            <a:avLst/>
          </a:prstGeom>
        </p:spPr>
      </p:pic>
      <p:sp>
        <p:nvSpPr>
          <p:cNvPr id="26" name="TextBox 25"/>
          <p:cNvSpPr txBox="1"/>
          <p:nvPr/>
        </p:nvSpPr>
        <p:spPr>
          <a:xfrm>
            <a:off x="5914217" y="4161080"/>
            <a:ext cx="2720825" cy="338554"/>
          </a:xfrm>
          <a:prstGeom prst="rect">
            <a:avLst/>
          </a:prstGeom>
          <a:noFill/>
        </p:spPr>
        <p:txBody>
          <a:bodyPr wrap="square" rtlCol="0">
            <a:spAutoFit/>
          </a:bodyPr>
          <a:lstStyle/>
          <a:p>
            <a:r>
              <a:rPr lang="en-US" sz="1600" dirty="0" smtClean="0">
                <a:solidFill>
                  <a:srgbClr val="FF0000"/>
                </a:solidFill>
              </a:rPr>
              <a:t>List By Selection Icon</a:t>
            </a:r>
            <a:endParaRPr lang="en-US" sz="1600" dirty="0">
              <a:solidFill>
                <a:srgbClr val="FF0000"/>
              </a:solidFill>
            </a:endParaRPr>
          </a:p>
        </p:txBody>
      </p:sp>
      <p:cxnSp>
        <p:nvCxnSpPr>
          <p:cNvPr id="28" name="Straight Arrow Connector 27"/>
          <p:cNvCxnSpPr/>
          <p:nvPr/>
        </p:nvCxnSpPr>
        <p:spPr>
          <a:xfrm flipV="1">
            <a:off x="6581962" y="2838087"/>
            <a:ext cx="25879" cy="15009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126091" y="3769743"/>
            <a:ext cx="0" cy="20397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858664" y="909761"/>
            <a:ext cx="0" cy="13848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120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65895" y="626840"/>
            <a:ext cx="7893170" cy="5776655"/>
          </a:xfrm>
          <a:prstGeom prst="rect">
            <a:avLst/>
          </a:prstGeom>
        </p:spPr>
      </p:pic>
      <p:sp>
        <p:nvSpPr>
          <p:cNvPr id="6" name="TextBox 5"/>
          <p:cNvSpPr txBox="1"/>
          <p:nvPr/>
        </p:nvSpPr>
        <p:spPr>
          <a:xfrm>
            <a:off x="0" y="5486399"/>
            <a:ext cx="2225616" cy="338554"/>
          </a:xfrm>
          <a:prstGeom prst="rect">
            <a:avLst/>
          </a:prstGeom>
          <a:noFill/>
        </p:spPr>
        <p:txBody>
          <a:bodyPr wrap="square" rtlCol="0">
            <a:spAutoFit/>
          </a:bodyPr>
          <a:lstStyle/>
          <a:p>
            <a:r>
              <a:rPr lang="en-US" sz="1600" dirty="0" smtClean="0">
                <a:solidFill>
                  <a:srgbClr val="FF0000"/>
                </a:solidFill>
              </a:rPr>
              <a:t>Not selectable Layers</a:t>
            </a:r>
            <a:endParaRPr lang="en-US" sz="1600" dirty="0">
              <a:solidFill>
                <a:srgbClr val="FF0000"/>
              </a:solidFill>
            </a:endParaRPr>
          </a:p>
        </p:txBody>
      </p:sp>
      <p:sp>
        <p:nvSpPr>
          <p:cNvPr id="9" name="TextBox 8"/>
          <p:cNvSpPr txBox="1"/>
          <p:nvPr/>
        </p:nvSpPr>
        <p:spPr>
          <a:xfrm>
            <a:off x="86264" y="3071004"/>
            <a:ext cx="2363638" cy="338554"/>
          </a:xfrm>
          <a:prstGeom prst="rect">
            <a:avLst/>
          </a:prstGeom>
          <a:noFill/>
        </p:spPr>
        <p:txBody>
          <a:bodyPr wrap="square" rtlCol="0">
            <a:spAutoFit/>
          </a:bodyPr>
          <a:lstStyle/>
          <a:p>
            <a:r>
              <a:rPr lang="en-US" sz="1600" dirty="0" smtClean="0">
                <a:solidFill>
                  <a:srgbClr val="FF0000"/>
                </a:solidFill>
              </a:rPr>
              <a:t>Selectable Layers</a:t>
            </a:r>
            <a:endParaRPr lang="en-US" sz="1600" dirty="0">
              <a:solidFill>
                <a:srgbClr val="FF0000"/>
              </a:solidFill>
            </a:endParaRPr>
          </a:p>
        </p:txBody>
      </p:sp>
      <p:cxnSp>
        <p:nvCxnSpPr>
          <p:cNvPr id="11" name="Straight Arrow Connector 10"/>
          <p:cNvCxnSpPr/>
          <p:nvPr/>
        </p:nvCxnSpPr>
        <p:spPr>
          <a:xfrm>
            <a:off x="1570008" y="3240281"/>
            <a:ext cx="1595887" cy="8831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630392" y="2475781"/>
            <a:ext cx="1621766" cy="7645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02921" y="5486399"/>
            <a:ext cx="1362974" cy="1692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85668" y="5655676"/>
            <a:ext cx="1380227" cy="636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860656" y="2701672"/>
            <a:ext cx="1207698" cy="738664"/>
          </a:xfrm>
          <a:prstGeom prst="rect">
            <a:avLst/>
          </a:prstGeom>
          <a:noFill/>
        </p:spPr>
        <p:txBody>
          <a:bodyPr wrap="square" rtlCol="0">
            <a:spAutoFit/>
          </a:bodyPr>
          <a:lstStyle/>
          <a:p>
            <a:r>
              <a:rPr lang="en-US" sz="1400" dirty="0" smtClean="0">
                <a:solidFill>
                  <a:srgbClr val="FF0000"/>
                </a:solidFill>
              </a:rPr>
              <a:t>Selected Districts and Subcounties</a:t>
            </a:r>
            <a:endParaRPr lang="en-US" sz="1400" dirty="0">
              <a:solidFill>
                <a:srgbClr val="FF0000"/>
              </a:solidFill>
            </a:endParaRPr>
          </a:p>
        </p:txBody>
      </p:sp>
      <p:cxnSp>
        <p:nvCxnSpPr>
          <p:cNvPr id="20" name="Straight Arrow Connector 19"/>
          <p:cNvCxnSpPr/>
          <p:nvPr/>
        </p:nvCxnSpPr>
        <p:spPr>
          <a:xfrm flipH="1">
            <a:off x="8462513" y="2858031"/>
            <a:ext cx="2363638" cy="2129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810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166" y="785004"/>
            <a:ext cx="5633049" cy="1908215"/>
          </a:xfrm>
          <a:prstGeom prst="rect">
            <a:avLst/>
          </a:prstGeom>
          <a:noFill/>
        </p:spPr>
        <p:txBody>
          <a:bodyPr wrap="square" rtlCol="0">
            <a:spAutoFit/>
          </a:bodyPr>
          <a:lstStyle/>
          <a:p>
            <a:pPr algn="just">
              <a:buClr>
                <a:schemeClr val="tx2"/>
              </a:buClr>
            </a:pPr>
            <a:endParaRPr lang="en-US" sz="2000" dirty="0" smtClean="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a:p>
          <a:p>
            <a:pPr marL="285750" indent="-285750" algn="just">
              <a:buClr>
                <a:schemeClr val="tx2"/>
              </a:buClr>
              <a:buFont typeface="Wingdings" panose="05000000000000000000" pitchFamily="2" charset="2"/>
              <a:buChar char="q"/>
            </a:pPr>
            <a:endParaRPr lang="en-US" sz="2000" dirty="0" smtClean="0"/>
          </a:p>
          <a:p>
            <a:pPr marL="285750" indent="-285750">
              <a:buClr>
                <a:schemeClr val="tx2"/>
              </a:buClr>
              <a:buFont typeface="Wingdings" panose="05000000000000000000" pitchFamily="2" charset="2"/>
              <a:buChar char="q"/>
            </a:pPr>
            <a:endParaRPr lang="en-US" sz="2000" dirty="0"/>
          </a:p>
          <a:p>
            <a:pPr>
              <a:buClr>
                <a:schemeClr val="tx2"/>
              </a:buClr>
            </a:pPr>
            <a:endParaRPr lang="en-US" dirty="0"/>
          </a:p>
        </p:txBody>
      </p:sp>
      <p:sp>
        <p:nvSpPr>
          <p:cNvPr id="6" name="TextBox 5"/>
          <p:cNvSpPr txBox="1"/>
          <p:nvPr/>
        </p:nvSpPr>
        <p:spPr>
          <a:xfrm>
            <a:off x="517585" y="655608"/>
            <a:ext cx="5503653" cy="4862870"/>
          </a:xfrm>
          <a:prstGeom prst="rect">
            <a:avLst/>
          </a:prstGeom>
          <a:noFill/>
        </p:spPr>
        <p:txBody>
          <a:bodyPr wrap="square" rtlCol="0">
            <a:spAutoFit/>
          </a:bodyPr>
          <a:lstStyle/>
          <a:p>
            <a:r>
              <a:rPr lang="en-US" b="1" dirty="0" smtClean="0">
                <a:solidFill>
                  <a:schemeClr val="tx2"/>
                </a:solidFill>
              </a:rPr>
              <a:t>Creating New Layers from Selected Map Layer</a:t>
            </a:r>
          </a:p>
          <a:p>
            <a:endParaRPr lang="en-US" dirty="0"/>
          </a:p>
          <a:p>
            <a:r>
              <a:rPr lang="en-US" dirty="0" smtClean="0"/>
              <a:t>In ArcMap, you can create new layer using the selected features in the mother layer. For example you can create layers for particular district  from a particular  mother layer that has all districts</a:t>
            </a:r>
          </a:p>
          <a:p>
            <a:endParaRPr lang="en-US" dirty="0"/>
          </a:p>
          <a:p>
            <a:r>
              <a:rPr lang="en-US" b="1" dirty="0" smtClean="0"/>
              <a:t>Steps</a:t>
            </a:r>
          </a:p>
          <a:p>
            <a:pPr marL="285750" indent="-285750">
              <a:spcAft>
                <a:spcPts val="1200"/>
              </a:spcAft>
              <a:buFont typeface="Arial" panose="020B0604020202020204" pitchFamily="34" charset="0"/>
              <a:buChar char="•"/>
            </a:pPr>
            <a:r>
              <a:rPr lang="en-US" dirty="0" smtClean="0"/>
              <a:t>Select the features of your choice as illustrated in the previous slides</a:t>
            </a:r>
          </a:p>
          <a:p>
            <a:pPr marL="285750" indent="-285750">
              <a:spcAft>
                <a:spcPts val="1200"/>
              </a:spcAft>
              <a:buFont typeface="Arial" panose="020B0604020202020204" pitchFamily="34" charset="0"/>
              <a:buChar char="•"/>
            </a:pPr>
            <a:r>
              <a:rPr lang="en-US" b="1" dirty="0" smtClean="0"/>
              <a:t>Right Click </a:t>
            </a:r>
            <a:r>
              <a:rPr lang="en-US" dirty="0" smtClean="0"/>
              <a:t>the mother layer say  district in the ToC</a:t>
            </a:r>
          </a:p>
          <a:p>
            <a:pPr marL="285750" indent="-285750">
              <a:spcAft>
                <a:spcPts val="1200"/>
              </a:spcAft>
              <a:buFont typeface="Arial" panose="020B0604020202020204" pitchFamily="34" charset="0"/>
              <a:buChar char="•"/>
            </a:pPr>
            <a:r>
              <a:rPr lang="en-US" b="1" dirty="0" smtClean="0"/>
              <a:t>Click Create layer </a:t>
            </a:r>
            <a:r>
              <a:rPr lang="en-US" dirty="0" smtClean="0"/>
              <a:t>from selected features</a:t>
            </a:r>
          </a:p>
          <a:p>
            <a:pPr marL="285750" indent="-285750">
              <a:spcAft>
                <a:spcPts val="1200"/>
              </a:spcAft>
              <a:buFont typeface="Arial" panose="020B0604020202020204" pitchFamily="34" charset="0"/>
              <a:buChar char="•"/>
            </a:pPr>
            <a:r>
              <a:rPr lang="en-US" dirty="0" smtClean="0"/>
              <a:t>A new layer is created. Use the ToC to put off some layers so that you can display the new created layer.</a:t>
            </a:r>
          </a:p>
          <a:p>
            <a:endParaRPr lang="en-US" dirty="0"/>
          </a:p>
        </p:txBody>
      </p:sp>
      <p:pic>
        <p:nvPicPr>
          <p:cNvPr id="10" name="Picture 9"/>
          <p:cNvPicPr>
            <a:picLocks noChangeAspect="1"/>
          </p:cNvPicPr>
          <p:nvPr/>
        </p:nvPicPr>
        <p:blipFill>
          <a:blip r:embed="rId2"/>
          <a:stretch>
            <a:fillRect/>
          </a:stretch>
        </p:blipFill>
        <p:spPr>
          <a:xfrm>
            <a:off x="5883215" y="1250830"/>
            <a:ext cx="6118699" cy="4382219"/>
          </a:xfrm>
          <a:prstGeom prst="rect">
            <a:avLst/>
          </a:prstGeom>
        </p:spPr>
      </p:pic>
      <p:sp>
        <p:nvSpPr>
          <p:cNvPr id="11" name="TextBox 10"/>
          <p:cNvSpPr txBox="1"/>
          <p:nvPr/>
        </p:nvSpPr>
        <p:spPr>
          <a:xfrm>
            <a:off x="7047780" y="5775709"/>
            <a:ext cx="4954133" cy="338554"/>
          </a:xfrm>
          <a:prstGeom prst="rect">
            <a:avLst/>
          </a:prstGeom>
          <a:noFill/>
        </p:spPr>
        <p:txBody>
          <a:bodyPr wrap="square" rtlCol="0">
            <a:spAutoFit/>
          </a:bodyPr>
          <a:lstStyle/>
          <a:p>
            <a:pPr algn="ctr"/>
            <a:r>
              <a:rPr lang="en-US" sz="1600" dirty="0" smtClean="0">
                <a:solidFill>
                  <a:srgbClr val="FF0000"/>
                </a:solidFill>
              </a:rPr>
              <a:t>New Created District Layers for Masindi and Kiryandogo</a:t>
            </a:r>
            <a:endParaRPr lang="en-US" sz="1600" dirty="0">
              <a:solidFill>
                <a:srgbClr val="FF0000"/>
              </a:solidFill>
            </a:endParaRPr>
          </a:p>
        </p:txBody>
      </p:sp>
      <p:cxnSp>
        <p:nvCxnSpPr>
          <p:cNvPr id="13" name="Straight Arrow Connector 12"/>
          <p:cNvCxnSpPr/>
          <p:nvPr/>
        </p:nvCxnSpPr>
        <p:spPr>
          <a:xfrm flipH="1" flipV="1">
            <a:off x="10127411" y="4502989"/>
            <a:ext cx="69012" cy="1337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167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986" y="422694"/>
            <a:ext cx="5305245" cy="6247864"/>
          </a:xfrm>
          <a:prstGeom prst="rect">
            <a:avLst/>
          </a:prstGeom>
          <a:noFill/>
        </p:spPr>
        <p:txBody>
          <a:bodyPr wrap="square" rtlCol="0">
            <a:spAutoFit/>
          </a:bodyPr>
          <a:lstStyle/>
          <a:p>
            <a:r>
              <a:rPr lang="en-US" sz="2000" b="1" dirty="0" smtClean="0">
                <a:solidFill>
                  <a:schemeClr val="tx2"/>
                </a:solidFill>
              </a:rPr>
              <a:t>Working with Attributes Tables</a:t>
            </a:r>
          </a:p>
          <a:p>
            <a:endParaRPr lang="en-US" dirty="0" smtClean="0"/>
          </a:p>
          <a:p>
            <a:pPr algn="just"/>
            <a:r>
              <a:rPr lang="en-US" dirty="0" smtClean="0"/>
              <a:t>Attribute Tables are commonly associated with spatial data that forms the map layer and the attribute values contained.</a:t>
            </a:r>
          </a:p>
          <a:p>
            <a:pPr algn="just"/>
            <a:r>
              <a:rPr lang="en-US" dirty="0" smtClean="0"/>
              <a:t>The Attribute tables can be used to find and query data in ArcMap. Attribute tables can be a tabular </a:t>
            </a:r>
            <a:r>
              <a:rPr lang="en-US" dirty="0"/>
              <a:t>file containing information about a set of geographic features, usually arranged so that each row represents a feature and each column represents one feature </a:t>
            </a:r>
            <a:r>
              <a:rPr lang="en-US" dirty="0" smtClean="0"/>
              <a:t>attribute.</a:t>
            </a:r>
          </a:p>
          <a:p>
            <a:pPr algn="just"/>
            <a:r>
              <a:rPr lang="en-US" dirty="0" smtClean="0"/>
              <a:t>To Open Attribute table for existing Map layer, take the following steps:</a:t>
            </a:r>
          </a:p>
          <a:p>
            <a:pPr algn="just"/>
            <a:endParaRPr lang="en-US" sz="2000" dirty="0"/>
          </a:p>
          <a:p>
            <a:pPr marL="342900" indent="-342900" algn="just">
              <a:buFont typeface="Arial" panose="020B0604020202020204" pitchFamily="34" charset="0"/>
              <a:buChar char="•"/>
            </a:pPr>
            <a:r>
              <a:rPr lang="en-US" dirty="0" smtClean="0"/>
              <a:t>Rick </a:t>
            </a:r>
            <a:r>
              <a:rPr lang="en-US" b="1" dirty="0" smtClean="0"/>
              <a:t>Click the Map layer in ToC </a:t>
            </a:r>
            <a:r>
              <a:rPr lang="en-US" dirty="0" smtClean="0"/>
              <a:t>you want to see the attribute table for example districts</a:t>
            </a:r>
          </a:p>
          <a:p>
            <a:pPr marL="342900" indent="-342900" algn="just">
              <a:buFont typeface="Arial" panose="020B0604020202020204" pitchFamily="34" charset="0"/>
              <a:buChar char="•"/>
            </a:pPr>
            <a:r>
              <a:rPr lang="en-US" dirty="0" smtClean="0"/>
              <a:t>Click on </a:t>
            </a:r>
            <a:r>
              <a:rPr lang="en-US" b="1" dirty="0" smtClean="0"/>
              <a:t>Open Attribute Table</a:t>
            </a:r>
          </a:p>
          <a:p>
            <a:pPr marL="342900" indent="-342900" algn="just">
              <a:buFont typeface="Arial" panose="020B0604020202020204" pitchFamily="34" charset="0"/>
              <a:buChar char="•"/>
            </a:pPr>
            <a:r>
              <a:rPr lang="en-US" dirty="0" smtClean="0"/>
              <a:t>Navigate to the any record of your choice in the table and Click its Row record.</a:t>
            </a:r>
          </a:p>
          <a:p>
            <a:pPr marL="342900" indent="-342900" algn="just">
              <a:buFont typeface="Arial" panose="020B0604020202020204" pitchFamily="34" charset="0"/>
              <a:buChar char="•"/>
            </a:pPr>
            <a:r>
              <a:rPr lang="en-US" dirty="0" smtClean="0"/>
              <a:t>Note that the selected record is also highlighted in the Map Layer. Right Click – Zoom, identify, Pan and use the tools tool bar to take measurements</a:t>
            </a:r>
            <a:endParaRPr lang="en-US" dirty="0"/>
          </a:p>
        </p:txBody>
      </p:sp>
      <p:pic>
        <p:nvPicPr>
          <p:cNvPr id="12" name="Picture 11"/>
          <p:cNvPicPr>
            <a:picLocks noChangeAspect="1"/>
          </p:cNvPicPr>
          <p:nvPr/>
        </p:nvPicPr>
        <p:blipFill>
          <a:blip r:embed="rId2"/>
          <a:stretch>
            <a:fillRect/>
          </a:stretch>
        </p:blipFill>
        <p:spPr>
          <a:xfrm>
            <a:off x="5802594" y="1052421"/>
            <a:ext cx="6391564" cy="4804915"/>
          </a:xfrm>
          <a:prstGeom prst="rect">
            <a:avLst/>
          </a:prstGeom>
        </p:spPr>
      </p:pic>
      <p:sp>
        <p:nvSpPr>
          <p:cNvPr id="3" name="TextBox 2"/>
          <p:cNvSpPr txBox="1"/>
          <p:nvPr/>
        </p:nvSpPr>
        <p:spPr>
          <a:xfrm>
            <a:off x="6728604" y="6030513"/>
            <a:ext cx="1871933" cy="369332"/>
          </a:xfrm>
          <a:prstGeom prst="rect">
            <a:avLst/>
          </a:prstGeom>
          <a:noFill/>
        </p:spPr>
        <p:txBody>
          <a:bodyPr wrap="square" rtlCol="0">
            <a:spAutoFit/>
          </a:bodyPr>
          <a:lstStyle/>
          <a:p>
            <a:r>
              <a:rPr lang="en-US" dirty="0" smtClean="0">
                <a:solidFill>
                  <a:srgbClr val="FF0000"/>
                </a:solidFill>
              </a:rPr>
              <a:t>Attribute Table</a:t>
            </a:r>
            <a:endParaRPr lang="en-US" dirty="0">
              <a:solidFill>
                <a:srgbClr val="FF0000"/>
              </a:solidFill>
            </a:endParaRPr>
          </a:p>
        </p:txBody>
      </p:sp>
      <p:cxnSp>
        <p:nvCxnSpPr>
          <p:cNvPr id="5" name="Straight Arrow Connector 4"/>
          <p:cNvCxnSpPr/>
          <p:nvPr/>
        </p:nvCxnSpPr>
        <p:spPr>
          <a:xfrm flipH="1" flipV="1">
            <a:off x="7884543" y="4856672"/>
            <a:ext cx="8627" cy="12594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320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586596"/>
            <a:ext cx="11481758" cy="646331"/>
          </a:xfrm>
          <a:prstGeom prst="rect">
            <a:avLst/>
          </a:prstGeom>
          <a:noFill/>
        </p:spPr>
        <p:txBody>
          <a:bodyPr wrap="square" rtlCol="0">
            <a:spAutoFit/>
          </a:bodyPr>
          <a:lstStyle/>
          <a:p>
            <a:pPr>
              <a:buClr>
                <a:schemeClr val="tx2"/>
              </a:buClr>
            </a:pPr>
            <a:endParaRPr lang="en-US" dirty="0" smtClean="0"/>
          </a:p>
          <a:p>
            <a:pPr marL="285750" indent="-285750">
              <a:buClr>
                <a:schemeClr val="tx2"/>
              </a:buClr>
              <a:buFont typeface="Wingdings" panose="05000000000000000000" pitchFamily="2" charset="2"/>
              <a:buChar char="q"/>
            </a:pPr>
            <a:endParaRPr lang="en-US" dirty="0"/>
          </a:p>
        </p:txBody>
      </p:sp>
      <p:pic>
        <p:nvPicPr>
          <p:cNvPr id="3" name="Picture 2"/>
          <p:cNvPicPr>
            <a:picLocks noChangeAspect="1"/>
          </p:cNvPicPr>
          <p:nvPr/>
        </p:nvPicPr>
        <p:blipFill>
          <a:blip r:embed="rId2"/>
          <a:stretch>
            <a:fillRect/>
          </a:stretch>
        </p:blipFill>
        <p:spPr>
          <a:xfrm>
            <a:off x="2238106" y="1217063"/>
            <a:ext cx="7181940" cy="5561845"/>
          </a:xfrm>
          <a:prstGeom prst="rect">
            <a:avLst/>
          </a:prstGeom>
        </p:spPr>
      </p:pic>
      <p:sp>
        <p:nvSpPr>
          <p:cNvPr id="4" name="TextBox 3"/>
          <p:cNvSpPr txBox="1"/>
          <p:nvPr/>
        </p:nvSpPr>
        <p:spPr>
          <a:xfrm>
            <a:off x="138023" y="5020574"/>
            <a:ext cx="1742536" cy="523220"/>
          </a:xfrm>
          <a:prstGeom prst="rect">
            <a:avLst/>
          </a:prstGeom>
          <a:noFill/>
        </p:spPr>
        <p:txBody>
          <a:bodyPr wrap="square" rtlCol="0">
            <a:spAutoFit/>
          </a:bodyPr>
          <a:lstStyle/>
          <a:p>
            <a:r>
              <a:rPr lang="en-US" sz="1400" b="1" dirty="0" smtClean="0">
                <a:solidFill>
                  <a:srgbClr val="FF0000"/>
                </a:solidFill>
              </a:rPr>
              <a:t>Selected Record in the attributes table</a:t>
            </a:r>
            <a:endParaRPr lang="en-US" sz="1400" b="1" dirty="0">
              <a:solidFill>
                <a:srgbClr val="FF0000"/>
              </a:solidFill>
            </a:endParaRPr>
          </a:p>
        </p:txBody>
      </p:sp>
      <p:sp>
        <p:nvSpPr>
          <p:cNvPr id="8" name="TextBox 7"/>
          <p:cNvSpPr txBox="1"/>
          <p:nvPr/>
        </p:nvSpPr>
        <p:spPr>
          <a:xfrm>
            <a:off x="9743536" y="1759789"/>
            <a:ext cx="2126411" cy="830997"/>
          </a:xfrm>
          <a:prstGeom prst="rect">
            <a:avLst/>
          </a:prstGeom>
          <a:noFill/>
        </p:spPr>
        <p:txBody>
          <a:bodyPr wrap="square" rtlCol="0">
            <a:spAutoFit/>
          </a:bodyPr>
          <a:lstStyle/>
          <a:p>
            <a:pPr algn="just"/>
            <a:r>
              <a:rPr lang="en-US" sz="1600" dirty="0" smtClean="0">
                <a:solidFill>
                  <a:srgbClr val="FF0000"/>
                </a:solidFill>
              </a:rPr>
              <a:t>Using Measure of the selected record from attribute table</a:t>
            </a:r>
            <a:endParaRPr lang="en-US" sz="1600" dirty="0">
              <a:solidFill>
                <a:srgbClr val="FF0000"/>
              </a:solidFill>
            </a:endParaRPr>
          </a:p>
        </p:txBody>
      </p:sp>
      <p:sp>
        <p:nvSpPr>
          <p:cNvPr id="11" name="TextBox 10"/>
          <p:cNvSpPr txBox="1"/>
          <p:nvPr/>
        </p:nvSpPr>
        <p:spPr>
          <a:xfrm>
            <a:off x="9743536" y="3351654"/>
            <a:ext cx="2070340" cy="584775"/>
          </a:xfrm>
          <a:prstGeom prst="rect">
            <a:avLst/>
          </a:prstGeom>
          <a:noFill/>
        </p:spPr>
        <p:txBody>
          <a:bodyPr wrap="square" rtlCol="0">
            <a:spAutoFit/>
          </a:bodyPr>
          <a:lstStyle/>
          <a:p>
            <a:pPr algn="just"/>
            <a:r>
              <a:rPr lang="en-US" sz="1600" dirty="0" smtClean="0">
                <a:solidFill>
                  <a:srgbClr val="FF0000"/>
                </a:solidFill>
              </a:rPr>
              <a:t>Selecting feature in the attribute table</a:t>
            </a:r>
            <a:endParaRPr lang="en-US" sz="1600" dirty="0">
              <a:solidFill>
                <a:srgbClr val="FF0000"/>
              </a:solidFill>
            </a:endParaRPr>
          </a:p>
        </p:txBody>
      </p:sp>
      <p:sp>
        <p:nvSpPr>
          <p:cNvPr id="12" name="TextBox 11"/>
          <p:cNvSpPr txBox="1"/>
          <p:nvPr/>
        </p:nvSpPr>
        <p:spPr>
          <a:xfrm>
            <a:off x="9700404" y="4835908"/>
            <a:ext cx="2169543" cy="584775"/>
          </a:xfrm>
          <a:prstGeom prst="rect">
            <a:avLst/>
          </a:prstGeom>
          <a:noFill/>
        </p:spPr>
        <p:txBody>
          <a:bodyPr wrap="square" rtlCol="0">
            <a:spAutoFit/>
          </a:bodyPr>
          <a:lstStyle/>
          <a:p>
            <a:pPr algn="just"/>
            <a:r>
              <a:rPr lang="en-US" sz="1600" dirty="0" smtClean="0">
                <a:solidFill>
                  <a:srgbClr val="FF0000"/>
                </a:solidFill>
              </a:rPr>
              <a:t>Zooming in the attributes table feature</a:t>
            </a:r>
            <a:endParaRPr lang="en-US" sz="1600" dirty="0">
              <a:solidFill>
                <a:srgbClr val="FF0000"/>
              </a:solidFill>
            </a:endParaRPr>
          </a:p>
        </p:txBody>
      </p:sp>
      <p:cxnSp>
        <p:nvCxnSpPr>
          <p:cNvPr id="14" name="Straight Arrow Connector 13"/>
          <p:cNvCxnSpPr>
            <a:stCxn id="8" idx="1"/>
          </p:cNvCxnSpPr>
          <p:nvPr/>
        </p:nvCxnSpPr>
        <p:spPr>
          <a:xfrm flipH="1" flipV="1">
            <a:off x="8816196" y="2173857"/>
            <a:ext cx="927340" cy="14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108830" y="3528204"/>
            <a:ext cx="1591574" cy="69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1"/>
          </p:cNvCxnSpPr>
          <p:nvPr/>
        </p:nvCxnSpPr>
        <p:spPr>
          <a:xfrm flipH="1">
            <a:off x="7504981" y="5128296"/>
            <a:ext cx="2195423" cy="4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733909" y="5313872"/>
            <a:ext cx="785004" cy="8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1880559" y="546543"/>
            <a:ext cx="7707272" cy="400110"/>
          </a:xfrm>
          <a:prstGeom prst="rect">
            <a:avLst/>
          </a:prstGeom>
          <a:noFill/>
        </p:spPr>
        <p:txBody>
          <a:bodyPr wrap="square" rtlCol="0">
            <a:spAutoFit/>
          </a:bodyPr>
          <a:lstStyle/>
          <a:p>
            <a:pPr algn="ctr"/>
            <a:r>
              <a:rPr lang="en-US" sz="2000" b="1" dirty="0" smtClean="0">
                <a:solidFill>
                  <a:schemeClr val="tx2"/>
                </a:solidFill>
              </a:rPr>
              <a:t>Illustration of some of the functions carried out in Attribute Table</a:t>
            </a:r>
            <a:endParaRPr lang="en-US" sz="2000" b="1" dirty="0">
              <a:solidFill>
                <a:schemeClr val="tx2"/>
              </a:solidFill>
            </a:endParaRPr>
          </a:p>
        </p:txBody>
      </p:sp>
    </p:spTree>
    <p:extLst>
      <p:ext uri="{BB962C8B-B14F-4D97-AF65-F5344CB8AC3E}">
        <p14:creationId xmlns:p14="http://schemas.microsoft.com/office/powerpoint/2010/main" val="2864781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4287" y="785004"/>
            <a:ext cx="5055079" cy="5355312"/>
          </a:xfrm>
          <a:prstGeom prst="rect">
            <a:avLst/>
          </a:prstGeom>
          <a:noFill/>
        </p:spPr>
        <p:txBody>
          <a:bodyPr wrap="square" rtlCol="0">
            <a:spAutoFit/>
          </a:bodyPr>
          <a:lstStyle/>
          <a:p>
            <a:r>
              <a:rPr lang="en-US" b="1" dirty="0" smtClean="0">
                <a:solidFill>
                  <a:schemeClr val="tx2"/>
                </a:solidFill>
              </a:rPr>
              <a:t>Selecting Multiple Records in the Attribute Table</a:t>
            </a:r>
          </a:p>
          <a:p>
            <a:endParaRPr lang="en-US" dirty="0"/>
          </a:p>
          <a:p>
            <a:r>
              <a:rPr lang="en-US" dirty="0" smtClean="0"/>
              <a:t>ArcMap  allows user to select more than one record in the attributes table in two ways:</a:t>
            </a:r>
          </a:p>
          <a:p>
            <a:endParaRPr lang="en-US" dirty="0"/>
          </a:p>
          <a:p>
            <a:r>
              <a:rPr lang="en-US" b="1" dirty="0" smtClean="0"/>
              <a:t>Selecting sequential records in attributes  </a:t>
            </a:r>
            <a:r>
              <a:rPr lang="en-US" b="1" dirty="0"/>
              <a:t>t</a:t>
            </a:r>
            <a:r>
              <a:rPr lang="en-US" b="1" dirty="0" smtClean="0"/>
              <a:t>able</a:t>
            </a:r>
          </a:p>
          <a:p>
            <a:endParaRPr lang="en-US" dirty="0"/>
          </a:p>
          <a:p>
            <a:pPr marL="285750" indent="-285750">
              <a:buFont typeface="Arial" panose="020B0604020202020204" pitchFamily="34" charset="0"/>
              <a:buChar char="•"/>
            </a:pPr>
            <a:r>
              <a:rPr lang="en-US" dirty="0" smtClean="0"/>
              <a:t>Click  to the first record to start selection</a:t>
            </a:r>
          </a:p>
          <a:p>
            <a:pPr marL="285750" indent="-285750">
              <a:buFont typeface="Arial" panose="020B0604020202020204" pitchFamily="34" charset="0"/>
              <a:buChar char="•"/>
            </a:pPr>
            <a:r>
              <a:rPr lang="en-US" dirty="0" smtClean="0"/>
              <a:t>Hold the shift Key on your key board</a:t>
            </a:r>
          </a:p>
          <a:p>
            <a:pPr marL="285750" indent="-285750">
              <a:buFont typeface="Arial" panose="020B0604020202020204" pitchFamily="34" charset="0"/>
              <a:buChar char="•"/>
            </a:pPr>
            <a:r>
              <a:rPr lang="en-US" dirty="0" smtClean="0"/>
              <a:t>Click the last record to be select. All records from the first to the last are selected.</a:t>
            </a:r>
          </a:p>
          <a:p>
            <a:endParaRPr lang="en-US" dirty="0"/>
          </a:p>
          <a:p>
            <a:r>
              <a:rPr lang="en-US" b="1" dirty="0" smtClean="0"/>
              <a:t>Selecting  unsequential records in attributes Table</a:t>
            </a:r>
          </a:p>
          <a:p>
            <a:pPr marL="285750" indent="-285750">
              <a:buFont typeface="Arial" panose="020B0604020202020204" pitchFamily="34" charset="0"/>
              <a:buChar char="•"/>
            </a:pPr>
            <a:r>
              <a:rPr lang="en-US" dirty="0" smtClean="0"/>
              <a:t>Hold Ctrl key on your key board</a:t>
            </a:r>
          </a:p>
          <a:p>
            <a:pPr marL="285750" indent="-285750">
              <a:buFont typeface="Arial" panose="020B0604020202020204" pitchFamily="34" charset="0"/>
              <a:buChar char="•"/>
            </a:pPr>
            <a:r>
              <a:rPr lang="en-US" dirty="0" smtClean="0"/>
              <a:t>Scroll and click on any record that you want to select in your attributes table</a:t>
            </a:r>
          </a:p>
          <a:p>
            <a:endParaRPr lang="en-US" dirty="0" smtClean="0"/>
          </a:p>
          <a:p>
            <a:endParaRPr lang="en-US" dirty="0"/>
          </a:p>
          <a:p>
            <a:endParaRPr lang="en-US" dirty="0"/>
          </a:p>
        </p:txBody>
      </p:sp>
      <p:pic>
        <p:nvPicPr>
          <p:cNvPr id="8" name="Picture 7"/>
          <p:cNvPicPr>
            <a:picLocks noChangeAspect="1"/>
          </p:cNvPicPr>
          <p:nvPr/>
        </p:nvPicPr>
        <p:blipFill>
          <a:blip r:embed="rId2"/>
          <a:stretch>
            <a:fillRect/>
          </a:stretch>
        </p:blipFill>
        <p:spPr>
          <a:xfrm>
            <a:off x="7307198" y="3657599"/>
            <a:ext cx="3619364" cy="2825606"/>
          </a:xfrm>
          <a:prstGeom prst="rect">
            <a:avLst/>
          </a:prstGeom>
        </p:spPr>
      </p:pic>
      <p:pic>
        <p:nvPicPr>
          <p:cNvPr id="9" name="Picture 8"/>
          <p:cNvPicPr>
            <a:picLocks noChangeAspect="1"/>
          </p:cNvPicPr>
          <p:nvPr/>
        </p:nvPicPr>
        <p:blipFill>
          <a:blip r:embed="rId3"/>
          <a:stretch>
            <a:fillRect/>
          </a:stretch>
        </p:blipFill>
        <p:spPr>
          <a:xfrm>
            <a:off x="7479053" y="420577"/>
            <a:ext cx="3269460" cy="2794610"/>
          </a:xfrm>
          <a:prstGeom prst="rect">
            <a:avLst/>
          </a:prstGeom>
        </p:spPr>
      </p:pic>
      <p:sp>
        <p:nvSpPr>
          <p:cNvPr id="10" name="TextBox 9"/>
          <p:cNvSpPr txBox="1"/>
          <p:nvPr/>
        </p:nvSpPr>
        <p:spPr>
          <a:xfrm>
            <a:off x="5339750" y="2139351"/>
            <a:ext cx="1457865" cy="523220"/>
          </a:xfrm>
          <a:prstGeom prst="rect">
            <a:avLst/>
          </a:prstGeom>
          <a:noFill/>
        </p:spPr>
        <p:txBody>
          <a:bodyPr wrap="square" rtlCol="0">
            <a:spAutoFit/>
          </a:bodyPr>
          <a:lstStyle/>
          <a:p>
            <a:pPr algn="just"/>
            <a:r>
              <a:rPr lang="en-US" sz="1400" b="1" dirty="0" smtClean="0">
                <a:solidFill>
                  <a:srgbClr val="FF0000"/>
                </a:solidFill>
              </a:rPr>
              <a:t>Records selected sequentially</a:t>
            </a:r>
            <a:endParaRPr lang="en-US" sz="1400" b="1" dirty="0">
              <a:solidFill>
                <a:srgbClr val="FF0000"/>
              </a:solidFill>
            </a:endParaRPr>
          </a:p>
        </p:txBody>
      </p:sp>
      <p:cxnSp>
        <p:nvCxnSpPr>
          <p:cNvPr id="12" name="Straight Arrow Connector 11"/>
          <p:cNvCxnSpPr>
            <a:stCxn id="10" idx="3"/>
          </p:cNvCxnSpPr>
          <p:nvPr/>
        </p:nvCxnSpPr>
        <p:spPr>
          <a:xfrm flipV="1">
            <a:off x="6797615" y="2398143"/>
            <a:ext cx="785004" cy="28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85736" y="5080958"/>
            <a:ext cx="2087592" cy="523220"/>
          </a:xfrm>
          <a:prstGeom prst="rect">
            <a:avLst/>
          </a:prstGeom>
          <a:noFill/>
        </p:spPr>
        <p:txBody>
          <a:bodyPr wrap="square" rtlCol="0">
            <a:spAutoFit/>
          </a:bodyPr>
          <a:lstStyle/>
          <a:p>
            <a:r>
              <a:rPr lang="en-US" sz="1400" b="1" dirty="0" smtClean="0">
                <a:solidFill>
                  <a:srgbClr val="FF0000"/>
                </a:solidFill>
              </a:rPr>
              <a:t>Unsequential selection of records</a:t>
            </a:r>
            <a:endParaRPr lang="en-US" sz="1400" b="1" dirty="0">
              <a:solidFill>
                <a:srgbClr val="FF0000"/>
              </a:solidFill>
            </a:endParaRPr>
          </a:p>
        </p:txBody>
      </p:sp>
      <p:cxnSp>
        <p:nvCxnSpPr>
          <p:cNvPr id="15" name="Straight Arrow Connector 14"/>
          <p:cNvCxnSpPr/>
          <p:nvPr/>
        </p:nvCxnSpPr>
        <p:spPr>
          <a:xfrm>
            <a:off x="6418053" y="5262113"/>
            <a:ext cx="966158" cy="10006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52558" y="5167223"/>
            <a:ext cx="1026495" cy="1207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p:cNvCxnSpPr>
          <p:nvPr/>
        </p:nvCxnSpPr>
        <p:spPr>
          <a:xfrm>
            <a:off x="6573328" y="5342568"/>
            <a:ext cx="889145" cy="5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3"/>
          </p:cNvCxnSpPr>
          <p:nvPr/>
        </p:nvCxnSpPr>
        <p:spPr>
          <a:xfrm>
            <a:off x="6573328" y="5342568"/>
            <a:ext cx="889145" cy="342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p:cNvCxnSpPr>
          <p:nvPr/>
        </p:nvCxnSpPr>
        <p:spPr>
          <a:xfrm>
            <a:off x="6573328" y="5342568"/>
            <a:ext cx="889145" cy="695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410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993" y="586596"/>
            <a:ext cx="4692769" cy="3416320"/>
          </a:xfrm>
          <a:prstGeom prst="rect">
            <a:avLst/>
          </a:prstGeom>
          <a:noFill/>
        </p:spPr>
        <p:txBody>
          <a:bodyPr wrap="square" rtlCol="0">
            <a:spAutoFit/>
          </a:bodyPr>
          <a:lstStyle/>
          <a:p>
            <a:r>
              <a:rPr lang="en-US" b="1" dirty="0" smtClean="0">
                <a:solidFill>
                  <a:schemeClr val="tx2"/>
                </a:solidFill>
              </a:rPr>
              <a:t>Switching between All records and selected Records</a:t>
            </a:r>
          </a:p>
          <a:p>
            <a:endParaRPr lang="en-US" b="1" dirty="0">
              <a:solidFill>
                <a:schemeClr val="tx2"/>
              </a:solidFill>
            </a:endParaRPr>
          </a:p>
          <a:p>
            <a:r>
              <a:rPr lang="en-US" dirty="0" smtClean="0"/>
              <a:t>While in the attributes table, one may want to display only the selected records.</a:t>
            </a:r>
          </a:p>
          <a:p>
            <a:endParaRPr lang="en-US" dirty="0"/>
          </a:p>
          <a:p>
            <a:pPr marL="285750" indent="-285750">
              <a:buFont typeface="Arial" panose="020B0604020202020204" pitchFamily="34" charset="0"/>
              <a:buChar char="•"/>
            </a:pPr>
            <a:r>
              <a:rPr lang="en-US" dirty="0" smtClean="0"/>
              <a:t>Use the selected record Icon to view only the selected records.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To view all records click on the All records Icon</a:t>
            </a:r>
          </a:p>
          <a:p>
            <a:endParaRPr lang="en-US" dirty="0"/>
          </a:p>
        </p:txBody>
      </p:sp>
      <p:pic>
        <p:nvPicPr>
          <p:cNvPr id="4" name="Picture 3"/>
          <p:cNvPicPr>
            <a:picLocks noChangeAspect="1"/>
          </p:cNvPicPr>
          <p:nvPr/>
        </p:nvPicPr>
        <p:blipFill>
          <a:blip r:embed="rId2"/>
          <a:stretch>
            <a:fillRect/>
          </a:stretch>
        </p:blipFill>
        <p:spPr>
          <a:xfrm>
            <a:off x="5408762" y="844670"/>
            <a:ext cx="5374257" cy="4699351"/>
          </a:xfrm>
          <a:prstGeom prst="rect">
            <a:avLst/>
          </a:prstGeom>
        </p:spPr>
      </p:pic>
      <p:pic>
        <p:nvPicPr>
          <p:cNvPr id="7" name="Picture 6"/>
          <p:cNvPicPr>
            <a:picLocks noChangeAspect="1"/>
          </p:cNvPicPr>
          <p:nvPr/>
        </p:nvPicPr>
        <p:blipFill>
          <a:blip r:embed="rId3"/>
          <a:stretch>
            <a:fillRect/>
          </a:stretch>
        </p:blipFill>
        <p:spPr>
          <a:xfrm>
            <a:off x="1650340" y="3340849"/>
            <a:ext cx="350987" cy="445484"/>
          </a:xfrm>
          <a:prstGeom prst="rect">
            <a:avLst/>
          </a:prstGeom>
        </p:spPr>
      </p:pic>
      <p:pic>
        <p:nvPicPr>
          <p:cNvPr id="8" name="Picture 7"/>
          <p:cNvPicPr>
            <a:picLocks noChangeAspect="1"/>
          </p:cNvPicPr>
          <p:nvPr/>
        </p:nvPicPr>
        <p:blipFill>
          <a:blip r:embed="rId4"/>
          <a:stretch>
            <a:fillRect/>
          </a:stretch>
        </p:blipFill>
        <p:spPr>
          <a:xfrm>
            <a:off x="2729002" y="2533829"/>
            <a:ext cx="402387" cy="390890"/>
          </a:xfrm>
          <a:prstGeom prst="rect">
            <a:avLst/>
          </a:prstGeom>
        </p:spPr>
      </p:pic>
      <p:sp>
        <p:nvSpPr>
          <p:cNvPr id="9" name="TextBox 8"/>
          <p:cNvSpPr txBox="1"/>
          <p:nvPr/>
        </p:nvSpPr>
        <p:spPr>
          <a:xfrm>
            <a:off x="5270739" y="5715802"/>
            <a:ext cx="2639683" cy="369332"/>
          </a:xfrm>
          <a:prstGeom prst="rect">
            <a:avLst/>
          </a:prstGeom>
          <a:noFill/>
        </p:spPr>
        <p:txBody>
          <a:bodyPr wrap="square" rtlCol="0">
            <a:spAutoFit/>
          </a:bodyPr>
          <a:lstStyle/>
          <a:p>
            <a:r>
              <a:rPr lang="en-US" dirty="0" smtClean="0">
                <a:solidFill>
                  <a:srgbClr val="FF0000"/>
                </a:solidFill>
              </a:rPr>
              <a:t>All records are displayed </a:t>
            </a:r>
            <a:endParaRPr lang="en-US" dirty="0">
              <a:solidFill>
                <a:srgbClr val="FF0000"/>
              </a:solidFill>
            </a:endParaRPr>
          </a:p>
        </p:txBody>
      </p:sp>
      <p:sp>
        <p:nvSpPr>
          <p:cNvPr id="10" name="TextBox 9"/>
          <p:cNvSpPr txBox="1"/>
          <p:nvPr/>
        </p:nvSpPr>
        <p:spPr>
          <a:xfrm>
            <a:off x="8873706" y="5715802"/>
            <a:ext cx="3108385" cy="369332"/>
          </a:xfrm>
          <a:prstGeom prst="rect">
            <a:avLst/>
          </a:prstGeom>
          <a:noFill/>
        </p:spPr>
        <p:txBody>
          <a:bodyPr wrap="square" rtlCol="0">
            <a:spAutoFit/>
          </a:bodyPr>
          <a:lstStyle/>
          <a:p>
            <a:r>
              <a:rPr lang="en-US" dirty="0" smtClean="0">
                <a:solidFill>
                  <a:srgbClr val="FF0000"/>
                </a:solidFill>
              </a:rPr>
              <a:t>Displays only selected records</a:t>
            </a:r>
            <a:endParaRPr lang="en-US" dirty="0">
              <a:solidFill>
                <a:srgbClr val="FF0000"/>
              </a:solidFill>
            </a:endParaRPr>
          </a:p>
        </p:txBody>
      </p:sp>
      <p:cxnSp>
        <p:nvCxnSpPr>
          <p:cNvPr id="12" name="Straight Arrow Connector 11"/>
          <p:cNvCxnSpPr/>
          <p:nvPr/>
        </p:nvCxnSpPr>
        <p:spPr>
          <a:xfrm flipH="1" flipV="1">
            <a:off x="8548777" y="4261449"/>
            <a:ext cx="534838" cy="1454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660257" y="4166558"/>
            <a:ext cx="435633" cy="16355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479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4453" y="429924"/>
            <a:ext cx="5934973" cy="4247317"/>
          </a:xfrm>
          <a:prstGeom prst="rect">
            <a:avLst/>
          </a:prstGeom>
          <a:noFill/>
        </p:spPr>
        <p:txBody>
          <a:bodyPr wrap="square" rtlCol="0">
            <a:spAutoFit/>
          </a:bodyPr>
          <a:lstStyle/>
          <a:p>
            <a:r>
              <a:rPr lang="en-US" sz="2000" b="1" dirty="0" smtClean="0">
                <a:solidFill>
                  <a:schemeClr val="tx2"/>
                </a:solidFill>
              </a:rPr>
              <a:t>Switching Selections</a:t>
            </a:r>
          </a:p>
          <a:p>
            <a:r>
              <a:rPr lang="en-US" dirty="0" smtClean="0"/>
              <a:t>With ArcMap, you can switch sections of the map layers that have been selected in the attributes table, select all records and unselected records.</a:t>
            </a:r>
          </a:p>
          <a:p>
            <a:endParaRPr lang="en-US" dirty="0"/>
          </a:p>
          <a:p>
            <a:r>
              <a:rPr lang="en-US" dirty="0" smtClean="0"/>
              <a:t>The attributes table has an area for options found on the extreme left hand side. </a:t>
            </a:r>
          </a:p>
          <a:p>
            <a:endParaRPr lang="en-US" dirty="0"/>
          </a:p>
          <a:p>
            <a:r>
              <a:rPr lang="en-US" dirty="0" smtClean="0"/>
              <a:t>Click the </a:t>
            </a:r>
            <a:r>
              <a:rPr lang="en-US" b="1" dirty="0" smtClean="0"/>
              <a:t>Table options button             </a:t>
            </a:r>
            <a:r>
              <a:rPr lang="en-US" dirty="0" smtClean="0"/>
              <a:t>in the Attributes table</a:t>
            </a:r>
          </a:p>
          <a:p>
            <a:endParaRPr lang="en-US" dirty="0" smtClean="0"/>
          </a:p>
          <a:p>
            <a:r>
              <a:rPr lang="en-US" dirty="0" smtClean="0"/>
              <a:t>Try the following options: </a:t>
            </a:r>
            <a:r>
              <a:rPr lang="en-US" b="1" dirty="0" smtClean="0"/>
              <a:t>Find</a:t>
            </a:r>
            <a:r>
              <a:rPr lang="en-US" dirty="0" smtClean="0"/>
              <a:t> to search for any feature, </a:t>
            </a:r>
            <a:r>
              <a:rPr lang="en-US" b="1" dirty="0" smtClean="0"/>
              <a:t>Switch selection </a:t>
            </a:r>
            <a:r>
              <a:rPr lang="en-US" dirty="0" smtClean="0"/>
              <a:t>to navigate between selection, </a:t>
            </a:r>
            <a:r>
              <a:rPr lang="en-US" b="1" dirty="0" smtClean="0"/>
              <a:t>Select All </a:t>
            </a:r>
            <a:r>
              <a:rPr lang="en-US" dirty="0" smtClean="0"/>
              <a:t>to select all records and </a:t>
            </a:r>
            <a:r>
              <a:rPr lang="en-US" b="1" dirty="0" smtClean="0"/>
              <a:t>Clear selection </a:t>
            </a:r>
            <a:r>
              <a:rPr lang="en-US" dirty="0" smtClean="0"/>
              <a:t>to unclear all selected records</a:t>
            </a:r>
            <a:endParaRPr lang="en-US" dirty="0"/>
          </a:p>
          <a:p>
            <a:endParaRPr lang="en-US" dirty="0"/>
          </a:p>
        </p:txBody>
      </p:sp>
      <p:pic>
        <p:nvPicPr>
          <p:cNvPr id="8" name="Picture 7"/>
          <p:cNvPicPr>
            <a:picLocks noChangeAspect="1"/>
          </p:cNvPicPr>
          <p:nvPr/>
        </p:nvPicPr>
        <p:blipFill>
          <a:blip r:embed="rId2"/>
          <a:stretch>
            <a:fillRect/>
          </a:stretch>
        </p:blipFill>
        <p:spPr>
          <a:xfrm>
            <a:off x="7365430" y="1812895"/>
            <a:ext cx="4564902" cy="4054144"/>
          </a:xfrm>
          <a:prstGeom prst="rect">
            <a:avLst/>
          </a:prstGeom>
        </p:spPr>
      </p:pic>
      <p:sp>
        <p:nvSpPr>
          <p:cNvPr id="9" name="TextBox 8"/>
          <p:cNvSpPr txBox="1"/>
          <p:nvPr/>
        </p:nvSpPr>
        <p:spPr>
          <a:xfrm>
            <a:off x="7461849" y="1095555"/>
            <a:ext cx="2527540" cy="369332"/>
          </a:xfrm>
          <a:prstGeom prst="rect">
            <a:avLst/>
          </a:prstGeom>
          <a:noFill/>
        </p:spPr>
        <p:txBody>
          <a:bodyPr wrap="square" rtlCol="0">
            <a:spAutoFit/>
          </a:bodyPr>
          <a:lstStyle/>
          <a:p>
            <a:r>
              <a:rPr lang="en-US" dirty="0" smtClean="0">
                <a:solidFill>
                  <a:srgbClr val="FF0000"/>
                </a:solidFill>
              </a:rPr>
              <a:t>Table options button</a:t>
            </a:r>
            <a:endParaRPr lang="en-US" dirty="0">
              <a:solidFill>
                <a:srgbClr val="FF0000"/>
              </a:solidFill>
            </a:endParaRPr>
          </a:p>
        </p:txBody>
      </p:sp>
      <p:cxnSp>
        <p:nvCxnSpPr>
          <p:cNvPr id="11" name="Straight Arrow Connector 10"/>
          <p:cNvCxnSpPr/>
          <p:nvPr/>
        </p:nvCxnSpPr>
        <p:spPr>
          <a:xfrm>
            <a:off x="7901796" y="1371600"/>
            <a:ext cx="8627" cy="9057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3037037" y="2420233"/>
            <a:ext cx="476250" cy="266700"/>
          </a:xfrm>
          <a:prstGeom prst="rect">
            <a:avLst/>
          </a:prstGeom>
        </p:spPr>
      </p:pic>
      <p:pic>
        <p:nvPicPr>
          <p:cNvPr id="13" name="Picture 12"/>
          <p:cNvPicPr>
            <a:picLocks noChangeAspect="1"/>
          </p:cNvPicPr>
          <p:nvPr/>
        </p:nvPicPr>
        <p:blipFill>
          <a:blip r:embed="rId3"/>
          <a:stretch>
            <a:fillRect/>
          </a:stretch>
        </p:blipFill>
        <p:spPr>
          <a:xfrm>
            <a:off x="3441939" y="2729518"/>
            <a:ext cx="476250" cy="266700"/>
          </a:xfrm>
          <a:prstGeom prst="rect">
            <a:avLst/>
          </a:prstGeom>
        </p:spPr>
      </p:pic>
      <p:pic>
        <p:nvPicPr>
          <p:cNvPr id="14" name="Picture 13"/>
          <p:cNvPicPr>
            <a:picLocks noChangeAspect="1"/>
          </p:cNvPicPr>
          <p:nvPr/>
        </p:nvPicPr>
        <p:blipFill>
          <a:blip r:embed="rId4"/>
          <a:stretch>
            <a:fillRect/>
          </a:stretch>
        </p:blipFill>
        <p:spPr>
          <a:xfrm>
            <a:off x="2018311" y="4371977"/>
            <a:ext cx="4770533" cy="1847668"/>
          </a:xfrm>
          <a:prstGeom prst="rect">
            <a:avLst/>
          </a:prstGeom>
        </p:spPr>
      </p:pic>
      <p:sp>
        <p:nvSpPr>
          <p:cNvPr id="15" name="TextBox 14"/>
          <p:cNvSpPr txBox="1"/>
          <p:nvPr/>
        </p:nvSpPr>
        <p:spPr>
          <a:xfrm>
            <a:off x="172528" y="4972645"/>
            <a:ext cx="1269197" cy="923330"/>
          </a:xfrm>
          <a:prstGeom prst="rect">
            <a:avLst/>
          </a:prstGeom>
          <a:noFill/>
        </p:spPr>
        <p:txBody>
          <a:bodyPr wrap="square" rtlCol="0">
            <a:spAutoFit/>
          </a:bodyPr>
          <a:lstStyle/>
          <a:p>
            <a:r>
              <a:rPr lang="en-US" dirty="0" smtClean="0">
                <a:solidFill>
                  <a:srgbClr val="FF0000"/>
                </a:solidFill>
              </a:rPr>
              <a:t>Some of the Table Options</a:t>
            </a:r>
            <a:endParaRPr lang="en-US" dirty="0">
              <a:solidFill>
                <a:srgbClr val="FF0000"/>
              </a:solidFill>
            </a:endParaRPr>
          </a:p>
        </p:txBody>
      </p:sp>
      <p:cxnSp>
        <p:nvCxnSpPr>
          <p:cNvPr id="19" name="Straight Arrow Connector 18"/>
          <p:cNvCxnSpPr>
            <a:endCxn id="14" idx="1"/>
          </p:cNvCxnSpPr>
          <p:nvPr/>
        </p:nvCxnSpPr>
        <p:spPr>
          <a:xfrm flipV="1">
            <a:off x="1233577" y="5295811"/>
            <a:ext cx="784734" cy="94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65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2159</TotalTime>
  <Words>1266</Words>
  <Application>Microsoft Office PowerPoint</Application>
  <PresentationFormat>Widescreen</PresentationFormat>
  <Paragraphs>160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F.Kanobe</dc:creator>
  <cp:lastModifiedBy>F.Kanobe</cp:lastModifiedBy>
  <cp:revision>307</cp:revision>
  <dcterms:created xsi:type="dcterms:W3CDTF">2021-12-29T10:22:20Z</dcterms:created>
  <dcterms:modified xsi:type="dcterms:W3CDTF">2022-01-31T07:04:44Z</dcterms:modified>
</cp:coreProperties>
</file>